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 id="2147484585" r:id="rId2"/>
    <p:sldMasterId id="2147484671" r:id="rId3"/>
    <p:sldMasterId id="2147484701" r:id="rId4"/>
  </p:sldMasterIdLst>
  <p:notesMasterIdLst>
    <p:notesMasterId r:id="rId53"/>
  </p:notesMasterIdLst>
  <p:handoutMasterIdLst>
    <p:handoutMasterId r:id="rId54"/>
  </p:handoutMasterIdLst>
  <p:sldIdLst>
    <p:sldId id="2076137641" r:id="rId5"/>
    <p:sldId id="2134804657" r:id="rId6"/>
    <p:sldId id="2134804658" r:id="rId7"/>
    <p:sldId id="2134804659" r:id="rId8"/>
    <p:sldId id="2076137561" r:id="rId9"/>
    <p:sldId id="1629" r:id="rId10"/>
    <p:sldId id="10555" r:id="rId11"/>
    <p:sldId id="1638" r:id="rId12"/>
    <p:sldId id="11311" r:id="rId13"/>
    <p:sldId id="10562" r:id="rId14"/>
    <p:sldId id="10563" r:id="rId15"/>
    <p:sldId id="11313" r:id="rId16"/>
    <p:sldId id="2134804614" r:id="rId17"/>
    <p:sldId id="2076137562" r:id="rId18"/>
    <p:sldId id="10551" r:id="rId19"/>
    <p:sldId id="2076136443" r:id="rId20"/>
    <p:sldId id="11340" r:id="rId21"/>
    <p:sldId id="10547" r:id="rId22"/>
    <p:sldId id="2076136810" r:id="rId23"/>
    <p:sldId id="10564" r:id="rId24"/>
    <p:sldId id="11312" r:id="rId25"/>
    <p:sldId id="1685" r:id="rId26"/>
    <p:sldId id="2076137590" r:id="rId27"/>
    <p:sldId id="2076136809" r:id="rId28"/>
    <p:sldId id="11333" r:id="rId29"/>
    <p:sldId id="11334" r:id="rId30"/>
    <p:sldId id="11352" r:id="rId31"/>
    <p:sldId id="2134804630" r:id="rId32"/>
    <p:sldId id="10535" r:id="rId33"/>
    <p:sldId id="1683" r:id="rId34"/>
    <p:sldId id="1681" r:id="rId35"/>
    <p:sldId id="11355" r:id="rId36"/>
    <p:sldId id="10537" r:id="rId37"/>
    <p:sldId id="2332" r:id="rId38"/>
    <p:sldId id="10538" r:id="rId39"/>
    <p:sldId id="10552" r:id="rId40"/>
    <p:sldId id="10544" r:id="rId41"/>
    <p:sldId id="2076136433" r:id="rId42"/>
    <p:sldId id="2076136460" r:id="rId43"/>
    <p:sldId id="1677" r:id="rId44"/>
    <p:sldId id="2134804631" r:id="rId45"/>
    <p:sldId id="10517" r:id="rId46"/>
    <p:sldId id="2076136432" r:id="rId47"/>
    <p:sldId id="2076137580" r:id="rId48"/>
    <p:sldId id="2076137581" r:id="rId49"/>
    <p:sldId id="2076137582" r:id="rId50"/>
    <p:sldId id="2076137583" r:id="rId51"/>
    <p:sldId id="2134804653"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2076137641"/>
          </p14:sldIdLst>
        </p14:section>
        <p14:section name="Kubernetes 101" id="{17C11684-B889-46B9-87F3-25CC7A43BCCF}">
          <p14:sldIdLst>
            <p14:sldId id="2134804657"/>
            <p14:sldId id="2134804658"/>
            <p14:sldId id="2134804659"/>
          </p14:sldIdLst>
        </p14:section>
        <p14:section name="Product deep dive" id="{8E9002BF-0E2C-405B-8A53-4A4E37A49348}">
          <p14:sldIdLst/>
        </p14:section>
        <p14:section name="For Ops" id="{BC8F9B17-7C0E-4997-A63A-4096999FEB24}">
          <p14:sldIdLst>
            <p14:sldId id="2076137561"/>
            <p14:sldId id="1629"/>
            <p14:sldId id="10555"/>
            <p14:sldId id="1638"/>
            <p14:sldId id="11311"/>
            <p14:sldId id="10562"/>
            <p14:sldId id="10563"/>
            <p14:sldId id="11313"/>
            <p14:sldId id="2134804614"/>
          </p14:sldIdLst>
        </p14:section>
        <p14:section name="For developers and DevOps" id="{DBBD5676-E5E1-4495-A5C0-52E4F452BAF1}">
          <p14:sldIdLst>
            <p14:sldId id="2076137562"/>
            <p14:sldId id="10551"/>
            <p14:sldId id="2076136443"/>
            <p14:sldId id="11340"/>
            <p14:sldId id="10547"/>
            <p14:sldId id="2076136810"/>
            <p14:sldId id="10564"/>
            <p14:sldId id="11312"/>
            <p14:sldId id="1685"/>
            <p14:sldId id="2076137590"/>
            <p14:sldId id="2076136809"/>
            <p14:sldId id="11333"/>
            <p14:sldId id="11334"/>
            <p14:sldId id="11352"/>
          </p14:sldIdLst>
        </p14:section>
        <p14:section name="Security &amp; Networking" id="{3802453F-96C2-488C-93C1-AF0020326BBC}">
          <p14:sldIdLst>
            <p14:sldId id="2134804630"/>
            <p14:sldId id="10535"/>
            <p14:sldId id="1683"/>
            <p14:sldId id="1681"/>
            <p14:sldId id="11355"/>
            <p14:sldId id="10537"/>
            <p14:sldId id="2332"/>
            <p14:sldId id="10538"/>
            <p14:sldId id="10552"/>
            <p14:sldId id="10544"/>
            <p14:sldId id="2076136433"/>
            <p14:sldId id="2076136460"/>
            <p14:sldId id="1677"/>
          </p14:sldIdLst>
        </p14:section>
        <p14:section name="Run anything, anywhere" id="{1B60A59F-3ACE-428C-A9E5-FFE2794D4ADB}">
          <p14:sldIdLst>
            <p14:sldId id="2134804631"/>
            <p14:sldId id="10517"/>
            <p14:sldId id="2076136432"/>
            <p14:sldId id="2076137580"/>
            <p14:sldId id="2076137581"/>
            <p14:sldId id="2076137582"/>
            <p14:sldId id="2076137583"/>
            <p14:sldId id="21348046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3C3C41"/>
    <a:srgbClr val="2C292A"/>
    <a:srgbClr val="75757A"/>
    <a:srgbClr val="FFFFFF"/>
    <a:srgbClr val="FFFF99"/>
    <a:srgbClr val="0F78D4"/>
    <a:srgbClr val="3C3C3C"/>
    <a:srgbClr val="EBEBEB"/>
    <a:srgbClr val="0066C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1FCA7D-7D4D-49D8-A999-917C82FCB9A6}" v="1966" dt="2021-10-08T16:55:38.8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504" autoAdjust="0"/>
    <p:restoredTop sz="86424" autoAdjust="0"/>
  </p:normalViewPr>
  <p:slideViewPr>
    <p:cSldViewPr snapToGrid="0">
      <p:cViewPr varScale="1">
        <p:scale>
          <a:sx n="60" d="100"/>
          <a:sy n="60" d="100"/>
        </p:scale>
        <p:origin x="42" y="840"/>
      </p:cViewPr>
      <p:guideLst/>
    </p:cSldViewPr>
  </p:slideViewPr>
  <p:outlineViewPr>
    <p:cViewPr>
      <p:scale>
        <a:sx n="33" d="100"/>
        <a:sy n="33" d="100"/>
      </p:scale>
      <p:origin x="0" y="-4788"/>
    </p:cViewPr>
  </p:outlineViewPr>
  <p:notesTextViewPr>
    <p:cViewPr>
      <p:scale>
        <a:sx n="1" d="1"/>
        <a:sy n="1" d="1"/>
      </p:scale>
      <p:origin x="0" y="0"/>
    </p:cViewPr>
  </p:notesTextViewPr>
  <p:sorterViewPr>
    <p:cViewPr>
      <p:scale>
        <a:sx n="70" d="100"/>
        <a:sy n="70" d="100"/>
      </p:scale>
      <p:origin x="0" y="-2512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5/18/2023 11:20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5/18/2023 11:20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aka.ms/k8slearnin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aka.ms/aks/bestpractice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microsoft.com/en-us/services/azure-arc/"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9412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06539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2939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914400" rtl="0" eaLnBrk="1" fontAlgn="auto" latinLnBrk="0" hangingPunct="1">
              <a:lnSpc>
                <a:spcPct val="100000"/>
              </a:lnSpc>
              <a:spcBef>
                <a:spcPts val="0"/>
              </a:spcBef>
              <a:spcAft>
                <a:spcPts val="1200"/>
              </a:spcAft>
              <a:buClrTx/>
              <a:buSzTx/>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4DD971-3AFD-4354-B087-741D3CC112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90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118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252102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2883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025136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Feature benefits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Manage a single registry across all regions: contoso.azurecr.io</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Manage a single configuration of image deployments as all regions used the same image URL: contoso.azurecr.io/app:v1</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Push to a single registry, while ACR manages the geo-replication, including regional webhooks for local notifications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No need to configure registry access for each region</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Eliminates the need for development teams to push images to different registries and configure/maintain each regional deployment with image names referencing the local registry</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Reduced egress fees for remote clusters  </a:t>
            </a:r>
          </a:p>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863301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612219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7778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0406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10315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401201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“API management is the process of creating and publishing web APIs, enforcing their usage policies, controlling access, nurturing the subscriber community, collecting and analyzing usage statistics, and reporting on performance</a:t>
            </a:r>
          </a:p>
          <a:p>
            <a:pPr marL="0" indent="0">
              <a:buFontTx/>
              <a:buNone/>
            </a:pPr>
            <a:endParaRPr lang="en-US" sz="900"/>
          </a:p>
          <a:p>
            <a:pPr marL="0" indent="0">
              <a:buFontTx/>
              <a:buNone/>
            </a:pPr>
            <a:r>
              <a:rPr lang="en-US" sz="900"/>
              <a:t>API with Kubernetes --- </a:t>
            </a:r>
          </a:p>
          <a:p>
            <a:pPr marL="171450" indent="-171450">
              <a:buFontTx/>
              <a:buChar char="-"/>
            </a:pPr>
            <a:r>
              <a:rPr lang="en-US" sz="900"/>
              <a:t>Migrate legacy apps to the cloud</a:t>
            </a:r>
          </a:p>
          <a:p>
            <a:pPr marL="171450" indent="-171450">
              <a:buFontTx/>
              <a:buChar char="-"/>
            </a:pPr>
            <a:r>
              <a:rPr lang="en-US" sz="900"/>
              <a:t>Modernize infrastructure &amp; processes (CI/CD, automation, etc.)</a:t>
            </a:r>
          </a:p>
          <a:p>
            <a:pPr marL="171450" indent="-171450">
              <a:buFontTx/>
              <a:buChar char="-"/>
            </a:pPr>
            <a:r>
              <a:rPr lang="en-US" sz="900"/>
              <a:t>Decouple code from usage to add new services or selectively expose functionality to new uses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37699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4933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70381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672923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00635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444152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Azure policy for AKS allows users to select from a pre-defined set of policies and assign them to AKS clusters. They can check if resources that are currently deployed to AKS are in compliance with the assigned policies and take the appropriate action to rectify. If users try to create resources that are not compliant they will be denied and presented a message with policy that causing the denial.</a:t>
            </a:r>
          </a:p>
          <a:p>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Gatekeeper (OSS)</a:t>
            </a:r>
          </a:p>
          <a:p>
            <a:pPr lvl="0"/>
            <a:r>
              <a:rPr lang="en-US" sz="900" kern="1200">
                <a:solidFill>
                  <a:schemeClr val="tx1"/>
                </a:solidFill>
                <a:effectLst/>
                <a:latin typeface="Segoe UI Light" pitchFamily="34" charset="0"/>
                <a:ea typeface="+mn-ea"/>
                <a:cs typeface="+mn-cs"/>
              </a:rPr>
              <a:t>Gatekeeper is a generic policy controller for Kubernetes. It’s backed by open policy agent and allows users to write policy to ensure Kubernetes resources are compliant. Gatekeeper was initial written by MSFT upstream engineers and donated to the open policy agent organization under CNCF. Since then, we have been collaborating with other companies for example Google, Capital One, Commonwealth Bank of Australia, </a:t>
            </a:r>
            <a:r>
              <a:rPr lang="en-US" sz="900" kern="1200" err="1">
                <a:solidFill>
                  <a:schemeClr val="tx1"/>
                </a:solidFill>
                <a:effectLst/>
                <a:latin typeface="Segoe UI Light" pitchFamily="34" charset="0"/>
                <a:ea typeface="+mn-ea"/>
                <a:cs typeface="+mn-cs"/>
              </a:rPr>
              <a:t>Styra</a:t>
            </a:r>
            <a:r>
              <a:rPr lang="en-US" sz="900" kern="1200">
                <a:solidFill>
                  <a:schemeClr val="tx1"/>
                </a:solidFill>
                <a:effectLst/>
                <a:latin typeface="Segoe UI Light" pitchFamily="34" charset="0"/>
                <a:ea typeface="+mn-ea"/>
                <a:cs typeface="+mn-cs"/>
              </a:rPr>
              <a:t> on producing a stable release of the code.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254608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323553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2109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Kubernetes is quickly becoming the new standard for deploying and managing software in the cloud. Few people have extensive experience with Kubernetes and many only focuses on general engineering and administration and overlook the security aspect. Kubernetes environment needs to be configured carefully to be secure, making sure container doors are not left open for attackers. Security Center is expanding its support in the container space to one of the latest growing services in Azure - Azure Kubernetes Service (AKS). The new capabilities in this public preview release include: </a:t>
            </a:r>
            <a:br>
              <a:rPr lang="en-US" sz="900" kern="1200">
                <a:solidFill>
                  <a:schemeClr val="tx1"/>
                </a:solidFill>
                <a:effectLst/>
                <a:latin typeface="Segoe UI Light" pitchFamily="34" charset="0"/>
                <a:ea typeface="+mn-ea"/>
                <a:cs typeface="+mn-cs"/>
              </a:rPr>
            </a:br>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Discovery &amp; Visibility - Continuous discovery of managed AKS instances within Security Center’s registered subscriptions.</a:t>
            </a:r>
          </a:p>
          <a:p>
            <a:pPr lvl="0"/>
            <a:r>
              <a:rPr lang="en-US" sz="900" kern="1200">
                <a:solidFill>
                  <a:schemeClr val="tx1"/>
                </a:solidFill>
                <a:effectLst/>
                <a:latin typeface="Segoe UI Light" pitchFamily="34" charset="0"/>
                <a:ea typeface="+mn-ea"/>
                <a:cs typeface="+mn-cs"/>
              </a:rPr>
              <a:t>Recommendations - Actionable items to help customers in complying to security best practices in AKS, such as "Role-Based Access Control should be used to restrict access to a Kubernetes Service Cluster" </a:t>
            </a:r>
          </a:p>
          <a:p>
            <a:pPr lvl="0"/>
            <a:r>
              <a:rPr lang="en-US" sz="900" kern="1200">
                <a:solidFill>
                  <a:schemeClr val="tx1"/>
                </a:solidFill>
                <a:effectLst/>
                <a:latin typeface="Segoe UI Light" pitchFamily="34" charset="0"/>
                <a:ea typeface="+mn-ea"/>
                <a:cs typeface="+mn-cs"/>
              </a:rPr>
              <a:t>Threat Detection - Host and cluster-based analytics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The new capabilities help create awareness and guidance towards security best practices for configuring AKS hosts and orchestration; harden AKS hosts and orchestration, proactively protects from a security breach within a containerized application and blends consistently with the Security Center experience.</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340004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755473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900">
                <a:solidFill>
                  <a:srgbClr val="000000"/>
                </a:solidFill>
                <a:ea typeface="Calibri" panose="020F0502020204030204" pitchFamily="34" charset="0"/>
                <a:cs typeface="Arial" panose="020B0604020202020204" pitchFamily="34" charset="0"/>
              </a:rPr>
              <a:t>From Windows to Linux containers, from public cloud to IoT edge, use Kubernetes on Azure to orchestrate any type of workloads running in the environment of your choice, including Azure Stack and Azure Government. </a:t>
            </a:r>
          </a:p>
          <a:p>
            <a:pPr>
              <a:lnSpc>
                <a:spcPct val="107000"/>
              </a:lnSpc>
            </a:pPr>
            <a:endParaRPr lang="en-US" sz="900">
              <a:ea typeface="Calibri" panose="020F0502020204030204" pitchFamily="34" charset="0"/>
              <a:cs typeface="Arial" panose="020B0604020202020204" pitchFamily="34" charset="0"/>
            </a:endParaRPr>
          </a:p>
          <a:p>
            <a:pPr>
              <a:lnSpc>
                <a:spcPct val="107000"/>
              </a:lnSpc>
            </a:pPr>
            <a:r>
              <a:rPr lang="en-US" sz="900">
                <a:solidFill>
                  <a:srgbClr val="000000"/>
                </a:solidFill>
                <a:cs typeface="Arial" panose="020B0604020202020204" pitchFamily="34" charset="0"/>
              </a:rPr>
              <a:t>Azure works with your app modernization goals, helps dial up your </a:t>
            </a:r>
            <a:r>
              <a:rPr lang="en-US" sz="900" u="sng">
                <a:solidFill>
                  <a:srgbClr val="0070C0"/>
                </a:solidFill>
                <a:ea typeface="Calibri" panose="020F0502020204030204" pitchFamily="34" charset="0"/>
                <a:hlinkClick r:id="rId3"/>
              </a:rPr>
              <a:t>Kubernetes skills</a:t>
            </a:r>
            <a:r>
              <a:rPr lang="en-US" sz="900">
                <a:solidFill>
                  <a:srgbClr val="000000"/>
                </a:solidFill>
                <a:cs typeface="Arial" panose="020B0604020202020204" pitchFamily="34" charset="0"/>
              </a:rPr>
              <a:t>, and apply </a:t>
            </a:r>
            <a:r>
              <a:rPr lang="en-US" sz="900" u="sng">
                <a:solidFill>
                  <a:srgbClr val="0070C0"/>
                </a:solidFill>
                <a:ea typeface="Calibri" panose="020F0502020204030204" pitchFamily="34" charset="0"/>
                <a:hlinkClick r:id="rId4"/>
              </a:rPr>
              <a:t>best practices</a:t>
            </a:r>
            <a:r>
              <a:rPr lang="en-US" sz="900">
                <a:solidFill>
                  <a:srgbClr val="0070C0"/>
                </a:solidFill>
                <a:ea typeface="Calibri" panose="020F0502020204030204" pitchFamily="34" charset="0"/>
              </a:rPr>
              <a:t> </a:t>
            </a:r>
            <a:r>
              <a:rPr lang="en-US" sz="900">
                <a:solidFill>
                  <a:srgbClr val="000000"/>
                </a:solidFill>
                <a:cs typeface="Arial" panose="020B0604020202020204" pitchFamily="34" charset="0"/>
              </a:rPr>
              <a:t>in production​.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559558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987914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727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921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151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33819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rgbClr val="000000"/>
                </a:solidFill>
                <a:effectLst/>
                <a:latin typeface="Segoe UI" panose="020B0502040204020203" pitchFamily="34" charset="0"/>
                <a:ea typeface="Times New Roman" panose="02020603050405020304" pitchFamily="18" charset="0"/>
              </a:rPr>
              <a:t>Today we are excited to announce the preview capabilities of Azure application services to run on Kubernetes and anywhere with Azure Arc. You can now run your favorite Azure application services anywhere, including on Kubernetes on Azure, on-premises, on the edge, and on other clouds such as AWS or Google. Any Kubernetes cluster connected through Azure Arc is now a supported deployment target for Azure’s application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900" kern="1200" dirty="0">
                <a:solidFill>
                  <a:srgbClr val="000000"/>
                </a:solidFill>
                <a:effectLst/>
                <a:latin typeface="Segoe UI" panose="020B0502040204020203" pitchFamily="34" charset="0"/>
                <a:ea typeface="Times New Roman" panose="02020603050405020304" pitchFamily="18" charset="0"/>
              </a:rPr>
              <a:t>With these updates, </a:t>
            </a:r>
          </a:p>
          <a:p>
            <a:pPr marL="342900" marR="0" lvl="0" indent="-342900">
              <a:spcBef>
                <a:spcPts val="0"/>
              </a:spcBef>
              <a:spcAft>
                <a:spcPts val="600"/>
              </a:spcAft>
              <a:buFont typeface="Symbol" panose="05050102010706020507" pitchFamily="18" charset="2"/>
              <a:buChar char=""/>
            </a:pPr>
            <a:r>
              <a:rPr lang="en-US" sz="900" kern="1200" dirty="0">
                <a:solidFill>
                  <a:srgbClr val="000000"/>
                </a:solidFill>
                <a:effectLst/>
                <a:latin typeface="Segoe UI" panose="020B0502040204020203" pitchFamily="34" charset="0"/>
                <a:ea typeface="Times New Roman" panose="02020603050405020304" pitchFamily="18" charset="0"/>
              </a:rPr>
              <a:t>You can innovate faster by using a suite of application services, tailored to real-world app patterns, loaded with unique features, and optimized for developer productivity</a:t>
            </a:r>
          </a:p>
          <a:p>
            <a:pPr marL="342900" marR="0" lvl="0" indent="-342900">
              <a:spcBef>
                <a:spcPts val="0"/>
              </a:spcBef>
              <a:spcAft>
                <a:spcPts val="600"/>
              </a:spcAft>
              <a:buFont typeface="Symbol" panose="05050102010706020507" pitchFamily="18" charset="2"/>
              <a:buChar char=""/>
            </a:pPr>
            <a:r>
              <a:rPr lang="en-US" sz="900" kern="1200" dirty="0">
                <a:solidFill>
                  <a:srgbClr val="000000"/>
                </a:solidFill>
                <a:effectLst/>
                <a:latin typeface="Segoe UI" panose="020B0502040204020203" pitchFamily="34" charset="0"/>
                <a:ea typeface="Times New Roman" panose="02020603050405020304" pitchFamily="18" charset="0"/>
              </a:rPr>
              <a:t>Developers don’t have to choose between the productivity of Azure application services and the control of Kubernetes. You can now run Azure application services on top of Kubernetes.</a:t>
            </a:r>
          </a:p>
          <a:p>
            <a:pPr marL="342900" marR="0" lvl="0" indent="-342900">
              <a:spcBef>
                <a:spcPts val="0"/>
              </a:spcBef>
              <a:spcAft>
                <a:spcPts val="600"/>
              </a:spcAft>
              <a:buFont typeface="Symbol" panose="05050102010706020507" pitchFamily="18" charset="2"/>
              <a:buChar char=""/>
            </a:pPr>
            <a:r>
              <a:rPr lang="en-US" sz="900" kern="1200" dirty="0">
                <a:solidFill>
                  <a:srgbClr val="000000"/>
                </a:solidFill>
                <a:effectLst/>
                <a:latin typeface="Segoe UI" panose="020B0502040204020203" pitchFamily="34" charset="0"/>
                <a:ea typeface="Times New Roman" panose="02020603050405020304" pitchFamily="18" charset="0"/>
              </a:rPr>
              <a:t>Lastly, developers don’t have to build and maintain custom solutions for their non-Azure environments. They can now build hybrid and </a:t>
            </a:r>
            <a:r>
              <a:rPr lang="en-US" sz="900" kern="1200" dirty="0" err="1">
                <a:solidFill>
                  <a:srgbClr val="000000"/>
                </a:solidFill>
                <a:effectLst/>
                <a:latin typeface="Segoe UI" panose="020B0502040204020203" pitchFamily="34" charset="0"/>
                <a:ea typeface="Times New Roman" panose="02020603050405020304" pitchFamily="18" charset="0"/>
              </a:rPr>
              <a:t>multicloud</a:t>
            </a:r>
            <a:r>
              <a:rPr lang="en-US" sz="900" kern="1200" dirty="0">
                <a:solidFill>
                  <a:srgbClr val="000000"/>
                </a:solidFill>
                <a:effectLst/>
                <a:latin typeface="Segoe UI" panose="020B0502040204020203" pitchFamily="34" charset="0"/>
                <a:ea typeface="Times New Roman" panose="02020603050405020304" pitchFamily="18" charset="0"/>
              </a:rPr>
              <a:t> applications using the portable application services powered by </a:t>
            </a:r>
            <a:r>
              <a:rPr lang="en-US" sz="900" u="sng" kern="1200" dirty="0">
                <a:solidFill>
                  <a:srgbClr val="000000"/>
                </a:solidFill>
                <a:effectLst/>
                <a:latin typeface="Segoe UI" panose="020B0502040204020203" pitchFamily="34" charset="0"/>
                <a:ea typeface="Times New Roman" panose="02020603050405020304" pitchFamily="18" charset="0"/>
                <a:hlinkClick r:id="rId3"/>
              </a:rPr>
              <a:t>Azure Arc</a:t>
            </a:r>
            <a:r>
              <a:rPr lang="en-US" sz="900" kern="1200" dirty="0">
                <a:solidFill>
                  <a:srgbClr val="000000"/>
                </a:solidFill>
                <a:effectLst/>
                <a:latin typeface="Segoe UI" panose="020B0502040204020203" pitchFamily="34" charset="0"/>
                <a:ea typeface="Times New Roman" panose="02020603050405020304" pitchFamily="18" charset="0"/>
              </a:rPr>
              <a: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045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035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Kubernetes cluster is typically made up of</a:t>
            </a:r>
          </a:p>
          <a:p>
            <a:pPr lvl="1"/>
            <a:r>
              <a:rPr lang="en-US" dirty="0"/>
              <a:t>Control </a:t>
            </a:r>
            <a:r>
              <a:rPr lang="en-US"/>
              <a:t>plane for </a:t>
            </a:r>
            <a:r>
              <a:rPr lang="en-US" dirty="0"/>
              <a:t>system components like the API server, </a:t>
            </a:r>
            <a:r>
              <a:rPr lang="en-US" dirty="0" err="1"/>
              <a:t>etcd</a:t>
            </a:r>
            <a:r>
              <a:rPr lang="en-US" dirty="0"/>
              <a:t> store, and scheduler</a:t>
            </a:r>
          </a:p>
          <a:p>
            <a:pPr lvl="1"/>
            <a:r>
              <a:rPr lang="en-US" dirty="0"/>
              <a:t>Agent nodes for user container workloads</a:t>
            </a:r>
          </a:p>
          <a:p>
            <a:r>
              <a:rPr lang="en-US" dirty="0"/>
              <a:t>Managing the cluster involves:</a:t>
            </a:r>
          </a:p>
          <a:p>
            <a:pPr lvl="1"/>
            <a:r>
              <a:rPr lang="en-US" dirty="0"/>
              <a:t>Monitoring the API server</a:t>
            </a:r>
          </a:p>
          <a:p>
            <a:pPr lvl="1"/>
            <a:r>
              <a:rPr lang="en-US" dirty="0"/>
              <a:t>Ensuring HA/DR for the </a:t>
            </a:r>
            <a:r>
              <a:rPr lang="en-US" dirty="0" err="1"/>
              <a:t>etcd</a:t>
            </a:r>
            <a:r>
              <a:rPr lang="en-US" dirty="0"/>
              <a:t> store</a:t>
            </a:r>
          </a:p>
          <a:p>
            <a:pPr lvl="1"/>
            <a:r>
              <a:rPr lang="en-US" dirty="0"/>
              <a:t>Safely managing upgrades across Kubernetes versions</a:t>
            </a:r>
          </a:p>
          <a:p>
            <a:pPr lvl="1"/>
            <a:r>
              <a:rPr lang="en-US" dirty="0"/>
              <a:t>Safely scaling the cluster in and out</a:t>
            </a:r>
          </a:p>
          <a:p>
            <a:pPr lvl="1"/>
            <a:r>
              <a:rPr lang="en-US" dirty="0"/>
              <a:t>Patching master and agent VM nodes</a:t>
            </a:r>
          </a:p>
          <a:p>
            <a:pPr lvl="1"/>
            <a:r>
              <a:rPr lang="en-US" dirty="0"/>
              <a:t>And on and on…</a:t>
            </a:r>
          </a:p>
          <a:p>
            <a:r>
              <a:rPr lang="en-US" dirty="0"/>
              <a:t>This is complex, error-prone, and expensive</a:t>
            </a:r>
          </a:p>
          <a:p>
            <a:r>
              <a:rPr lang="en-US" dirty="0"/>
              <a:t>A managed service like AKS moves those tasks to the cloud provider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316851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Seller note: Requires ONE (1) click of animation.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16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48951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More information</a:t>
            </a:r>
            <a:r>
              <a:rPr lang="en-US"/>
              <a:t>: https://azure.microsoft.com/en-us/blog/bringing-serverless-to-azure-kubernetes-service/</a:t>
            </a:r>
          </a:p>
          <a:p>
            <a:endParaRPr lang="en-US"/>
          </a:p>
          <a:p>
            <a:r>
              <a:rPr lang="en-US"/>
              <a:t>Virtual nodes feature is currently only available for Linux.</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4401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87274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07683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83017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898112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1816010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US" dirty="0"/>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D4DD7E-EE1C-400C-9060-766A6BA6E37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0347058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D4DD7E-EE1C-400C-9060-766A6BA6E37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964826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D4DD7E-EE1C-400C-9060-766A6BA6E37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4471503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D4DD7E-EE1C-400C-9060-766A6BA6E37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05031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D4DD7E-EE1C-400C-9060-766A6BA6E37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6031347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8674754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616205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504009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4932439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2747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246840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587497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7052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26089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508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06365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212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0806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7440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003120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934378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115984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46011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08079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607994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71332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59868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688658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6106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679222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9973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249953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06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44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070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896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689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86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056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ervice/Feature template 2">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68D3F81-D33A-4477-9264-787EC813B25B}"/>
              </a:ext>
            </a:extLst>
          </p:cNvPr>
          <p:cNvSpPr/>
          <p:nvPr userDrawn="1"/>
        </p:nvSpPr>
        <p:spPr bwMode="auto">
          <a:xfrm>
            <a:off x="4828974" y="597450"/>
            <a:ext cx="7307924"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F502489-B80D-4ACF-AD37-6EECABD966C5}"/>
              </a:ext>
            </a:extLst>
          </p:cNvPr>
          <p:cNvSpPr>
            <a:spLocks noGrp="1"/>
          </p:cNvSpPr>
          <p:nvPr>
            <p:ph type="title"/>
          </p:nvPr>
        </p:nvSpPr>
        <p:spPr>
          <a:xfrm>
            <a:off x="600058" y="466301"/>
            <a:ext cx="4016393" cy="1130181"/>
          </a:xfrm>
        </p:spPr>
        <p:txBody>
          <a:bodyPr/>
          <a:lstStyle/>
          <a:p>
            <a:r>
              <a:rPr lang="en-US"/>
              <a:t>Click to edit Master title style</a:t>
            </a:r>
          </a:p>
        </p:txBody>
      </p:sp>
      <p:sp>
        <p:nvSpPr>
          <p:cNvPr id="11" name="Text Placeholder 3">
            <a:extLst>
              <a:ext uri="{FF2B5EF4-FFF2-40B4-BE49-F238E27FC236}">
                <a16:creationId xmlns:a16="http://schemas.microsoft.com/office/drawing/2014/main" id="{3C7637A7-066F-4922-97A1-55BE20FD8113}"/>
              </a:ext>
            </a:extLst>
          </p:cNvPr>
          <p:cNvSpPr>
            <a:spLocks noGrp="1"/>
          </p:cNvSpPr>
          <p:nvPr>
            <p:ph type="body" sz="quarter" idx="11"/>
          </p:nvPr>
        </p:nvSpPr>
        <p:spPr>
          <a:xfrm>
            <a:off x="595915" y="1817823"/>
            <a:ext cx="4019526" cy="2084319"/>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100A1780-E790-456E-83A2-D3AB9381FE1E}"/>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9" name="Content Placeholder 5">
            <a:extLst>
              <a:ext uri="{FF2B5EF4-FFF2-40B4-BE49-F238E27FC236}">
                <a16:creationId xmlns:a16="http://schemas.microsoft.com/office/drawing/2014/main" id="{67765A1A-88A4-4C05-9563-0447410C9003}"/>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986161378"/>
      </p:ext>
    </p:extLst>
  </p:cSld>
  <p:clrMapOvr>
    <a:masterClrMapping/>
  </p:clrMapOvr>
  <p:transition>
    <p:fade/>
  </p:transition>
  <p:extLst>
    <p:ext uri="{DCECCB84-F9BA-43D5-87BE-67443E8EF086}">
      <p15:sldGuideLst xmlns:p15="http://schemas.microsoft.com/office/powerpoint/2012/main">
        <p15:guide id="1" orient="horz" pos="1176">
          <p15:clr>
            <a:srgbClr val="FBAE40"/>
          </p15:clr>
        </p15:guide>
        <p15:guide id="2" orient="horz" pos="112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C1758B-C1C8-41CB-A2D4-C338D555FEC0}"/>
              </a:ext>
            </a:extLst>
          </p:cNvPr>
          <p:cNvSpPr/>
          <p:nvPr userDrawn="1"/>
        </p:nvSpPr>
        <p:spPr bwMode="auto">
          <a:xfrm>
            <a:off x="5453913" y="597450"/>
            <a:ext cx="6682985"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424394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4243947" cy="1152026"/>
          </a:xfrm>
        </p:spPr>
        <p:txBody>
          <a:bodyPr wrap="square">
            <a:noAutofit/>
          </a:bodyPr>
          <a:lstStyle>
            <a:lvl1pPr marL="0" indent="0">
              <a:lnSpc>
                <a:spcPct val="90000"/>
              </a:lnSpc>
              <a:spcBef>
                <a:spcPts val="0"/>
              </a:spcBef>
              <a:spcAft>
                <a:spcPts val="612"/>
              </a:spcAft>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Arial" panose="020B0604020202020204" pitchFamily="34" charset="0"/>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
        <p:nvSpPr>
          <p:cNvPr id="7" name="Text Placeholder 8">
            <a:extLst>
              <a:ext uri="{FF2B5EF4-FFF2-40B4-BE49-F238E27FC236}">
                <a16:creationId xmlns:a16="http://schemas.microsoft.com/office/drawing/2014/main" id="{15AEC45E-1235-4BFF-B027-916FFEC9E4AD}"/>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437FC640-0610-4128-8B50-5F3A069001A4}"/>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05576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Two Column Non-bulleted tex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C1758B-C1C8-41CB-A2D4-C338D555FEC0}"/>
              </a:ext>
            </a:extLst>
          </p:cNvPr>
          <p:cNvSpPr/>
          <p:nvPr userDrawn="1"/>
        </p:nvSpPr>
        <p:spPr bwMode="auto">
          <a:xfrm>
            <a:off x="5453913" y="597450"/>
            <a:ext cx="6682985"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424394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4243947" cy="1152026"/>
          </a:xfrm>
        </p:spPr>
        <p:txBody>
          <a:bodyPr wrap="square">
            <a:noAutofit/>
          </a:bodyPr>
          <a:lstStyle>
            <a:lvl1pPr marL="0" indent="0">
              <a:lnSpc>
                <a:spcPct val="90000"/>
              </a:lnSpc>
              <a:spcBef>
                <a:spcPts val="0"/>
              </a:spcBef>
              <a:spcAft>
                <a:spcPts val="612"/>
              </a:spcAft>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Arial" panose="020B0604020202020204" pitchFamily="34" charset="0"/>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83938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72DBE22-58E6-4617-B323-4DFC45FCF055}"/>
              </a:ext>
            </a:extLst>
          </p:cNvPr>
          <p:cNvSpPr/>
          <p:nvPr userDrawn="1"/>
        </p:nvSpPr>
        <p:spPr bwMode="auto">
          <a:xfrm>
            <a:off x="6218238" y="597450"/>
            <a:ext cx="5918660"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540986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5409867" cy="1152026"/>
          </a:xfrm>
        </p:spPr>
        <p:txBody>
          <a:bodyPr wrap="square">
            <a:noAutofit/>
          </a:bodyPr>
          <a:lstStyle>
            <a:lvl1pPr marL="0" indent="0">
              <a:lnSpc>
                <a:spcPct val="90000"/>
              </a:lnSpc>
              <a:spcBef>
                <a:spcPts val="0"/>
              </a:spcBef>
              <a:spcAft>
                <a:spcPts val="612"/>
              </a:spcAft>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
        <p:nvSpPr>
          <p:cNvPr id="7" name="Text Placeholder 8">
            <a:extLst>
              <a:ext uri="{FF2B5EF4-FFF2-40B4-BE49-F238E27FC236}">
                <a16:creationId xmlns:a16="http://schemas.microsoft.com/office/drawing/2014/main" id="{15AEC45E-1235-4BFF-B027-916FFEC9E4AD}"/>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437FC640-0610-4128-8B50-5F3A069001A4}"/>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5433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60" y="466301"/>
            <a:ext cx="8805025"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3F4CF1FA-2F01-4544-A6DE-64F7D003DA67}"/>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B771D319-4895-48C5-9DC3-C248B23C7FB1}"/>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383642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085021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43063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image" Target="../media/image20.emf"/><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theme" Target="../theme/theme4.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8" Type="http://schemas.openxmlformats.org/officeDocument/2006/relationships/slideLayout" Target="../slideLayouts/slideLayout58.xml"/><Relationship Id="rId3"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9"/>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98" r:id="rId16"/>
    <p:sldLayoutId id="2147484699" r:id="rId17"/>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0D4DD7E-EE1C-400C-9060-766A6BA6E372}" type="datetimeFigureOut">
              <a:rPr lang="en-US" smtClean="0"/>
              <a:t>5/18/2023</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03ACBA7-D34F-4E85-AFC5-8459997DF9FA}" type="slidenum">
              <a:rPr lang="en-US" smtClean="0"/>
              <a:t>‹#›</a:t>
            </a:fld>
            <a:endParaRPr lang="en-US"/>
          </a:p>
        </p:txBody>
      </p:sp>
      <p:pic>
        <p:nvPicPr>
          <p:cNvPr id="7" name="Picture 6">
            <a:extLst>
              <a:ext uri="{FF2B5EF4-FFF2-40B4-BE49-F238E27FC236}">
                <a16:creationId xmlns:a16="http://schemas.microsoft.com/office/drawing/2014/main" id="{F27F72CE-C890-4193-AE8E-37FAA55A768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500427090"/>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064329008"/>
      </p:ext>
    </p:extLst>
  </p:cSld>
  <p:clrMap bg1="dk1" tx1="lt1" bg2="dk2" tx2="lt2" accent1="accent1" accent2="accent2" accent3="accent3" accent4="accent4" accent5="accent5" accent6="accent6" hlink="hlink" folHlink="folHlink"/>
  <p:sldLayoutIdLst>
    <p:sldLayoutId id="2147484702" r:id="rId1"/>
    <p:sldLayoutId id="2147484703" r:id="rId2"/>
    <p:sldLayoutId id="2147484704" r:id="rId3"/>
    <p:sldLayoutId id="2147484705" r:id="rId4"/>
    <p:sldLayoutId id="2147484706" r:id="rId5"/>
    <p:sldLayoutId id="2147484707" r:id="rId6"/>
    <p:sldLayoutId id="2147484708" r:id="rId7"/>
    <p:sldLayoutId id="2147484709" r:id="rId8"/>
    <p:sldLayoutId id="2147484710" r:id="rId9"/>
    <p:sldLayoutId id="2147484711" r:id="rId10"/>
    <p:sldLayoutId id="2147484712" r:id="rId11"/>
    <p:sldLayoutId id="2147484713" r:id="rId12"/>
    <p:sldLayoutId id="2147484714" r:id="rId13"/>
    <p:sldLayoutId id="2147484715" r:id="rId14"/>
    <p:sldLayoutId id="2147484716" r:id="rId15"/>
    <p:sldLayoutId id="2147484717" r:id="rId16"/>
    <p:sldLayoutId id="2147484718" r:id="rId17"/>
    <p:sldLayoutId id="2147484719" r:id="rId18"/>
    <p:sldLayoutId id="2147484720" r:id="rId19"/>
    <p:sldLayoutId id="2147484721" r:id="rId20"/>
    <p:sldLayoutId id="2147484722" r:id="rId21"/>
    <p:sldLayoutId id="2147484723" r:id="rId22"/>
    <p:sldLayoutId id="2147484724" r:id="rId23"/>
    <p:sldLayoutId id="2147484725" r:id="rId24"/>
    <p:sldLayoutId id="2147484726" r:id="rId25"/>
    <p:sldLayoutId id="2147484727" r:id="rId26"/>
    <p:sldLayoutId id="2147484728" r:id="rId27"/>
    <p:sldLayoutId id="2147484729" r:id="rId28"/>
    <p:sldLayoutId id="2147484730" r:id="rId29"/>
    <p:sldLayoutId id="2147484731" r:id="rId30"/>
    <p:sldLayoutId id="2147484732" r:id="rId31"/>
    <p:sldLayoutId id="2147484733" r:id="rId32"/>
    <p:sldLayoutId id="2147484734" r:id="rId33"/>
    <p:sldLayoutId id="2147484735" r:id="rId34"/>
    <p:sldLayoutId id="2147484736" r:id="rId35"/>
    <p:sldLayoutId id="2147484737" r:id="rId36"/>
    <p:sldLayoutId id="2147484738" r:id="rId3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https://docs.microsoft.com/bs-latn-ba/azure/aks/concepts-storage" TargetMode="External"/><Relationship Id="rId4" Type="http://schemas.openxmlformats.org/officeDocument/2006/relationships/image" Target="../media/image4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emf"/><Relationship Id="rId4" Type="http://schemas.openxmlformats.org/officeDocument/2006/relationships/image" Target="../media/image57.sv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2.png"/><Relationship Id="rId7" Type="http://schemas.openxmlformats.org/officeDocument/2006/relationships/image" Target="../media/image50.sv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60.sv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2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7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emf"/><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azure.microsoft.com/en-us/services/active-directory/"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zure.microsoft.com/en-us/services/container-registry/" TargetMode="External"/><Relationship Id="rId1" Type="http://schemas.openxmlformats.org/officeDocument/2006/relationships/slideLayout" Target="../slideLayouts/slideLayout5.xml"/><Relationship Id="rId5" Type="http://schemas.openxmlformats.org/officeDocument/2006/relationships/image" Target="../media/image92.jpeg"/><Relationship Id="rId4" Type="http://schemas.openxmlformats.org/officeDocument/2006/relationships/image" Target="../media/image91.svg"/></Relationships>
</file>

<file path=ppt/slides/_rels/slide33.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hyperlink" Target="https://azure.microsoft.com/en-us/services/virtual-network/" TargetMode="Externa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emf"/><Relationship Id="rId1" Type="http://schemas.openxmlformats.org/officeDocument/2006/relationships/slideLayout" Target="../slideLayouts/slideLayout5.xml"/><Relationship Id="rId5" Type="http://schemas.openxmlformats.org/officeDocument/2006/relationships/hyperlink" Target="https://azure.microsoft.com/en-us/services/azure-policy/" TargetMode="External"/><Relationship Id="rId4" Type="http://schemas.openxmlformats.org/officeDocument/2006/relationships/image" Target="../media/image79.emf"/></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9.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79.emf"/><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services/security-center/"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103.png"/><Relationship Id="rId4" Type="http://schemas.openxmlformats.org/officeDocument/2006/relationships/image" Target="../media/image50.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svg"/><Relationship Id="rId18" Type="http://schemas.openxmlformats.org/officeDocument/2006/relationships/image" Target="../media/image12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svg"/><Relationship Id="rId2" Type="http://schemas.openxmlformats.org/officeDocument/2006/relationships/notesSlide" Target="../notesSlides/notesSlide34.xml"/><Relationship Id="rId16" Type="http://schemas.openxmlformats.org/officeDocument/2006/relationships/image" Target="../media/image118.png"/><Relationship Id="rId1" Type="http://schemas.openxmlformats.org/officeDocument/2006/relationships/slideLayout" Target="../slideLayouts/slideLayout40.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svg"/><Relationship Id="rId10" Type="http://schemas.openxmlformats.org/officeDocument/2006/relationships/image" Target="../media/image112.svg"/><Relationship Id="rId19" Type="http://schemas.openxmlformats.org/officeDocument/2006/relationships/image" Target="../media/image121.svg"/><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7.png"/><Relationship Id="rId3" Type="http://schemas.openxmlformats.org/officeDocument/2006/relationships/image" Target="../media/image111.png"/><Relationship Id="rId7" Type="http://schemas.openxmlformats.org/officeDocument/2006/relationships/image" Target="../media/image114.png"/><Relationship Id="rId12" Type="http://schemas.openxmlformats.org/officeDocument/2006/relationships/image" Target="../media/image126.svg"/><Relationship Id="rId2" Type="http://schemas.openxmlformats.org/officeDocument/2006/relationships/notesSlide" Target="../notesSlides/notesSlide36.xml"/><Relationship Id="rId1" Type="http://schemas.openxmlformats.org/officeDocument/2006/relationships/slideLayout" Target="../slideLayouts/slideLayout40.xml"/><Relationship Id="rId6" Type="http://schemas.openxmlformats.org/officeDocument/2006/relationships/image" Target="../media/image123.svg"/><Relationship Id="rId11" Type="http://schemas.openxmlformats.org/officeDocument/2006/relationships/image" Target="../media/image116.png"/><Relationship Id="rId5" Type="http://schemas.openxmlformats.org/officeDocument/2006/relationships/image" Target="../media/image122.png"/><Relationship Id="rId10" Type="http://schemas.openxmlformats.org/officeDocument/2006/relationships/image" Target="../media/image125.svg"/><Relationship Id="rId4" Type="http://schemas.openxmlformats.org/officeDocument/2006/relationships/image" Target="../media/image112.svg"/><Relationship Id="rId9" Type="http://schemas.openxmlformats.org/officeDocument/2006/relationships/image" Target="../media/image124.png"/></Relationships>
</file>

<file path=ppt/slides/_rels/slide4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06.svg"/><Relationship Id="rId5" Type="http://schemas.openxmlformats.org/officeDocument/2006/relationships/image" Target="../media/image121.svg"/><Relationship Id="rId10" Type="http://schemas.openxmlformats.org/officeDocument/2006/relationships/image" Target="../media/image105.png"/><Relationship Id="rId4" Type="http://schemas.openxmlformats.org/officeDocument/2006/relationships/image" Target="../media/image120.png"/><Relationship Id="rId9" Type="http://schemas.openxmlformats.org/officeDocument/2006/relationships/image" Target="../media/image132.svg"/></Relationships>
</file>

<file path=ppt/slides/_rels/slide48.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image" Target="../media/image143.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sv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36.sv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45.emf"/><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 Id="rId14" Type="http://schemas.openxmlformats.org/officeDocument/2006/relationships/image" Target="../media/image14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a:spLocks noGrp="1"/>
          </p:cNvSpPr>
          <p:nvPr>
            <p:ph type="title"/>
          </p:nvPr>
        </p:nvSpPr>
        <p:spPr>
          <a:xfrm>
            <a:off x="821960" y="2730874"/>
            <a:ext cx="6981472" cy="1828800"/>
          </a:xfrm>
        </p:spPr>
        <p:txBody>
          <a:bodyPr/>
          <a:lstStyle/>
          <a:p>
            <a:r>
              <a:rPr lang="en-US" sz="4400" dirty="0"/>
              <a:t>Kubernetes 101</a:t>
            </a:r>
            <a:endParaRPr lang="en-US" dirty="0"/>
          </a:p>
        </p:txBody>
      </p:sp>
      <p:sp>
        <p:nvSpPr>
          <p:cNvPr id="11" name="Text Placeholder 7"/>
          <p:cNvSpPr>
            <a:spLocks noGrp="1"/>
          </p:cNvSpPr>
          <p:nvPr>
            <p:ph type="body" sz="quarter" idx="15"/>
          </p:nvPr>
        </p:nvSpPr>
        <p:spPr/>
        <p:txBody>
          <a:bodyPr/>
          <a:lstStyle/>
          <a:p>
            <a:r>
              <a:rPr lang="en-US" dirty="0"/>
              <a:t>Author name</a:t>
            </a:r>
          </a:p>
          <a:p>
            <a:pPr lvl="1"/>
            <a:r>
              <a:rPr lang="en-US" dirty="0"/>
              <a:t>Date</a:t>
            </a:r>
          </a:p>
        </p:txBody>
      </p:sp>
    </p:spTree>
    <p:extLst>
      <p:ext uri="{BB962C8B-B14F-4D97-AF65-F5344CB8AC3E}">
        <p14:creationId xmlns:p14="http://schemas.microsoft.com/office/powerpoint/2010/main" val="67058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dirty="0"/>
              <a:t>Horizontal Pod </a:t>
            </a:r>
            <a:r>
              <a:rPr lang="en-US" dirty="0" err="1"/>
              <a:t>Autoscaler</a:t>
            </a:r>
            <a:endParaRPr lang="en-US" dirty="0"/>
          </a:p>
        </p:txBody>
      </p:sp>
      <p:sp>
        <p:nvSpPr>
          <p:cNvPr id="4" name="Rectangle 3">
            <a:extLst>
              <a:ext uri="{FF2B5EF4-FFF2-40B4-BE49-F238E27FC236}">
                <a16:creationId xmlns:a16="http://schemas.microsoft.com/office/drawing/2014/main" id="{5D38F762-867A-4AC8-9FE4-08E9027403FC}"/>
              </a:ext>
            </a:extLst>
          </p:cNvPr>
          <p:cNvSpPr/>
          <p:nvPr/>
        </p:nvSpPr>
        <p:spPr>
          <a:xfrm>
            <a:off x="465138" y="1054347"/>
            <a:ext cx="11438147" cy="584775"/>
          </a:xfrm>
          <a:prstGeom prst="rect">
            <a:avLst/>
          </a:prstGeom>
        </p:spPr>
        <p:txBody>
          <a:bodyPr wrap="square" lIns="0">
            <a:spAutoFit/>
          </a:bodyPr>
          <a:lstStyle/>
          <a:p>
            <a:r>
              <a:rPr lang="en-US" sz="1600" i="1" dirty="0"/>
              <a:t>The horizontal pod </a:t>
            </a:r>
            <a:r>
              <a:rPr lang="en-US" sz="1600" i="1" dirty="0" err="1"/>
              <a:t>autoscaler</a:t>
            </a:r>
            <a:r>
              <a:rPr lang="en-US" sz="1600" i="1" dirty="0"/>
              <a:t> (HPA) uses the Metrics Server in a Kubernetes cluster to monitor the resource demand </a:t>
            </a:r>
            <a:br>
              <a:rPr lang="en-US" sz="1600" i="1" dirty="0"/>
            </a:br>
            <a:r>
              <a:rPr lang="en-US" sz="1600" i="1" dirty="0"/>
              <a:t>of pods. If a service needs more resources, the number of pods is automatically increased to meet the demand.</a:t>
            </a:r>
          </a:p>
        </p:txBody>
      </p:sp>
      <p:sp>
        <p:nvSpPr>
          <p:cNvPr id="77" name="Title 16">
            <a:extLst>
              <a:ext uri="{FF2B5EF4-FFF2-40B4-BE49-F238E27FC236}">
                <a16:creationId xmlns:a16="http://schemas.microsoft.com/office/drawing/2014/main" id="{CFDB6AED-5620-4C7D-A77A-772A46232D70}"/>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a:t>
            </a:r>
            <a:r>
              <a:rPr lang="en-US" sz="1400" b="0" spc="0" err="1">
                <a:solidFill>
                  <a:srgbClr val="0078D4"/>
                </a:solidFill>
                <a:latin typeface="Segoe UI" panose="020B0502040204020203" pitchFamily="34" charset="0"/>
              </a:rPr>
              <a:t>HPA</a:t>
            </a:r>
            <a:r>
              <a:rPr lang="en-US" sz="1400" b="0" spc="0">
                <a:solidFill>
                  <a:srgbClr val="0078D4"/>
                </a:solidFill>
                <a:latin typeface="Segoe UI" panose="020B0502040204020203" pitchFamily="34" charset="0"/>
              </a:rPr>
              <a:t> obtains resource metrics and compares them to user-specified threshold</a:t>
            </a:r>
          </a:p>
        </p:txBody>
      </p:sp>
      <p:sp>
        <p:nvSpPr>
          <p:cNvPr id="78" name="Title 16">
            <a:extLst>
              <a:ext uri="{FF2B5EF4-FFF2-40B4-BE49-F238E27FC236}">
                <a16:creationId xmlns:a16="http://schemas.microsoft.com/office/drawing/2014/main" id="{26382CFB-F971-4460-B781-EAE2997DB74D}"/>
              </a:ext>
            </a:extLst>
          </p:cNvPr>
          <p:cNvSpPr txBox="1">
            <a:spLocks/>
          </p:cNvSpPr>
          <p:nvPr/>
        </p:nvSpPr>
        <p:spPr>
          <a:xfrm>
            <a:off x="465138" y="28427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͏HPA evaluates whether user specified threshold is met or not</a:t>
            </a:r>
          </a:p>
        </p:txBody>
      </p:sp>
      <p:sp>
        <p:nvSpPr>
          <p:cNvPr id="79" name="Title 16">
            <a:extLst>
              <a:ext uri="{FF2B5EF4-FFF2-40B4-BE49-F238E27FC236}">
                <a16:creationId xmlns:a16="http://schemas.microsoft.com/office/drawing/2014/main" id="{7520892D-5F59-4639-8E27-798E02572675}"/>
              </a:ext>
            </a:extLst>
          </p:cNvPr>
          <p:cNvSpPr txBox="1">
            <a:spLocks/>
          </p:cNvSpPr>
          <p:nvPr/>
        </p:nvSpPr>
        <p:spPr>
          <a:xfrm>
            <a:off x="465138" y="34638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͏HPA increases/decreases the replicas based on the specified threshold</a:t>
            </a:r>
          </a:p>
        </p:txBody>
      </p:sp>
      <p:sp>
        <p:nvSpPr>
          <p:cNvPr id="80" name="Title 16">
            <a:extLst>
              <a:ext uri="{FF2B5EF4-FFF2-40B4-BE49-F238E27FC236}">
                <a16:creationId xmlns:a16="http://schemas.microsoft.com/office/drawing/2014/main" id="{1F903346-64F2-40FC-9E4E-777A88F69C49}"/>
              </a:ext>
            </a:extLst>
          </p:cNvPr>
          <p:cNvSpPr txBox="1">
            <a:spLocks/>
          </p:cNvSpPr>
          <p:nvPr/>
        </p:nvSpPr>
        <p:spPr>
          <a:xfrm>
            <a:off x="465138" y="4084954"/>
            <a:ext cx="347821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͏The Deployment controller adjusts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the deployment based on increase/decrease in replicas</a:t>
            </a:r>
          </a:p>
        </p:txBody>
      </p:sp>
      <p:grpSp>
        <p:nvGrpSpPr>
          <p:cNvPr id="2" name="Group 1" descr="diagram illustrating the concept of horizontal pod autoscaling">
            <a:extLst>
              <a:ext uri="{FF2B5EF4-FFF2-40B4-BE49-F238E27FC236}">
                <a16:creationId xmlns:a16="http://schemas.microsoft.com/office/drawing/2014/main" id="{B87EDA5A-313B-43A0-94C3-143BE1DF3EF5}"/>
              </a:ext>
            </a:extLst>
          </p:cNvPr>
          <p:cNvGrpSpPr/>
          <p:nvPr/>
        </p:nvGrpSpPr>
        <p:grpSpPr>
          <a:xfrm>
            <a:off x="4711403" y="2057911"/>
            <a:ext cx="7193902" cy="3765142"/>
            <a:chOff x="4711403" y="2057911"/>
            <a:chExt cx="7193902" cy="3765142"/>
          </a:xfrm>
        </p:grpSpPr>
        <p:grpSp>
          <p:nvGrpSpPr>
            <p:cNvPr id="5" name="Group 4">
              <a:extLst>
                <a:ext uri="{FF2B5EF4-FFF2-40B4-BE49-F238E27FC236}">
                  <a16:creationId xmlns:a16="http://schemas.microsoft.com/office/drawing/2014/main" id="{10C6B301-B6D4-4DD4-9EB2-6380699891DD}"/>
                </a:ext>
              </a:extLst>
            </p:cNvPr>
            <p:cNvGrpSpPr/>
            <p:nvPr/>
          </p:nvGrpSpPr>
          <p:grpSpPr>
            <a:xfrm>
              <a:off x="4765472" y="2388374"/>
              <a:ext cx="926720" cy="989016"/>
              <a:chOff x="5167423" y="2687016"/>
              <a:chExt cx="1188720" cy="1290068"/>
            </a:xfrm>
          </p:grpSpPr>
          <p:sp>
            <p:nvSpPr>
              <p:cNvPr id="131" name="Rectangle: Rounded Corners 118">
                <a:extLst>
                  <a:ext uri="{FF2B5EF4-FFF2-40B4-BE49-F238E27FC236}">
                    <a16:creationId xmlns:a16="http://schemas.microsoft.com/office/drawing/2014/main" id="{AEC25BAC-7794-40DD-B31E-75AC88945897}"/>
                  </a:ext>
                </a:extLst>
              </p:cNvPr>
              <p:cNvSpPr/>
              <p:nvPr/>
            </p:nvSpPr>
            <p:spPr bwMode="auto">
              <a:xfrm>
                <a:off x="5381831" y="3165927"/>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9" name="Title 1">
                <a:extLst>
                  <a:ext uri="{FF2B5EF4-FFF2-40B4-BE49-F238E27FC236}">
                    <a16:creationId xmlns:a16="http://schemas.microsoft.com/office/drawing/2014/main" id="{3D615E84-A607-4809-844F-A2828230D9B5}"/>
                  </a:ext>
                </a:extLst>
              </p:cNvPr>
              <p:cNvSpPr txBox="1">
                <a:spLocks/>
              </p:cNvSpPr>
              <p:nvPr/>
            </p:nvSpPr>
            <p:spPr>
              <a:xfrm>
                <a:off x="5167423" y="2687016"/>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Horizontal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 </a:t>
                </a: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Autoscaler</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35" name="Group 134">
                <a:extLst>
                  <a:ext uri="{FF2B5EF4-FFF2-40B4-BE49-F238E27FC236}">
                    <a16:creationId xmlns:a16="http://schemas.microsoft.com/office/drawing/2014/main" id="{555B9CA3-2664-459E-8430-88C6C31BB7DD}"/>
                  </a:ext>
                </a:extLst>
              </p:cNvPr>
              <p:cNvGrpSpPr/>
              <p:nvPr/>
            </p:nvGrpSpPr>
            <p:grpSpPr>
              <a:xfrm>
                <a:off x="5476407" y="3389903"/>
                <a:ext cx="570752" cy="363205"/>
                <a:chOff x="3876923" y="2971034"/>
                <a:chExt cx="937282" cy="596452"/>
              </a:xfrm>
            </p:grpSpPr>
            <p:sp>
              <p:nvSpPr>
                <p:cNvPr id="137" name="Freeform: Shape 136">
                  <a:extLst>
                    <a:ext uri="{FF2B5EF4-FFF2-40B4-BE49-F238E27FC236}">
                      <a16:creationId xmlns:a16="http://schemas.microsoft.com/office/drawing/2014/main" id="{9ED756CB-5CF1-4DB0-BB19-7015BDE1805A}"/>
                    </a:ext>
                  </a:extLst>
                </p:cNvPr>
                <p:cNvSpPr/>
                <p:nvPr/>
              </p:nvSpPr>
              <p:spPr>
                <a:xfrm>
                  <a:off x="3876923" y="2971034"/>
                  <a:ext cx="937282" cy="596452"/>
                </a:xfrm>
                <a:custGeom>
                  <a:avLst/>
                  <a:gdLst>
                    <a:gd name="connsiteX0" fmla="*/ 210026 w 419100"/>
                    <a:gd name="connsiteY0" fmla="*/ 41434 h 266700"/>
                    <a:gd name="connsiteX1" fmla="*/ 7144 w 419100"/>
                    <a:gd name="connsiteY1" fmla="*/ 7144 h 266700"/>
                    <a:gd name="connsiteX2" fmla="*/ 7144 w 419100"/>
                    <a:gd name="connsiteY2" fmla="*/ 265271 h 266700"/>
                    <a:gd name="connsiteX3" fmla="*/ 210026 w 419100"/>
                    <a:gd name="connsiteY3" fmla="*/ 230981 h 266700"/>
                    <a:gd name="connsiteX4" fmla="*/ 412909 w 419100"/>
                    <a:gd name="connsiteY4" fmla="*/ 265271 h 266700"/>
                    <a:gd name="connsiteX5" fmla="*/ 412909 w 419100"/>
                    <a:gd name="connsiteY5" fmla="*/ 7144 h 266700"/>
                    <a:gd name="connsiteX6" fmla="*/ 210026 w 419100"/>
                    <a:gd name="connsiteY6" fmla="*/ 41434 h 266700"/>
                    <a:gd name="connsiteX7" fmla="*/ 282416 w 419100"/>
                    <a:gd name="connsiteY7" fmla="*/ 144304 h 266700"/>
                    <a:gd name="connsiteX8" fmla="*/ 262414 w 419100"/>
                    <a:gd name="connsiteY8" fmla="*/ 151924 h 266700"/>
                    <a:gd name="connsiteX9" fmla="*/ 257651 w 419100"/>
                    <a:gd name="connsiteY9" fmla="*/ 162401 h 266700"/>
                    <a:gd name="connsiteX10" fmla="*/ 266224 w 419100"/>
                    <a:gd name="connsiteY10" fmla="*/ 178594 h 266700"/>
                    <a:gd name="connsiteX11" fmla="*/ 267176 w 419100"/>
                    <a:gd name="connsiteY11" fmla="*/ 180499 h 266700"/>
                    <a:gd name="connsiteX12" fmla="*/ 255746 w 419100"/>
                    <a:gd name="connsiteY12" fmla="*/ 191929 h 266700"/>
                    <a:gd name="connsiteX13" fmla="*/ 236696 w 419100"/>
                    <a:gd name="connsiteY13" fmla="*/ 182404 h 266700"/>
                    <a:gd name="connsiteX14" fmla="*/ 225266 w 419100"/>
                    <a:gd name="connsiteY14" fmla="*/ 187166 h 266700"/>
                    <a:gd name="connsiteX15" fmla="*/ 219551 w 419100"/>
                    <a:gd name="connsiteY15" fmla="*/ 206216 h 266700"/>
                    <a:gd name="connsiteX16" fmla="*/ 218599 w 419100"/>
                    <a:gd name="connsiteY16" fmla="*/ 208121 h 266700"/>
                    <a:gd name="connsiteX17" fmla="*/ 202406 w 419100"/>
                    <a:gd name="connsiteY17" fmla="*/ 208121 h 266700"/>
                    <a:gd name="connsiteX18" fmla="*/ 194786 w 419100"/>
                    <a:gd name="connsiteY18" fmla="*/ 188119 h 266700"/>
                    <a:gd name="connsiteX19" fmla="*/ 183356 w 419100"/>
                    <a:gd name="connsiteY19" fmla="*/ 183356 h 266700"/>
                    <a:gd name="connsiteX20" fmla="*/ 167164 w 419100"/>
                    <a:gd name="connsiteY20" fmla="*/ 191929 h 266700"/>
                    <a:gd name="connsiteX21" fmla="*/ 165259 w 419100"/>
                    <a:gd name="connsiteY21" fmla="*/ 192881 h 266700"/>
                    <a:gd name="connsiteX22" fmla="*/ 152876 w 419100"/>
                    <a:gd name="connsiteY22" fmla="*/ 181451 h 266700"/>
                    <a:gd name="connsiteX23" fmla="*/ 162401 w 419100"/>
                    <a:gd name="connsiteY23" fmla="*/ 162401 h 266700"/>
                    <a:gd name="connsiteX24" fmla="*/ 157639 w 419100"/>
                    <a:gd name="connsiteY24" fmla="*/ 150971 h 266700"/>
                    <a:gd name="connsiteX25" fmla="*/ 140494 w 419100"/>
                    <a:gd name="connsiteY25" fmla="*/ 145256 h 266700"/>
                    <a:gd name="connsiteX26" fmla="*/ 137636 w 419100"/>
                    <a:gd name="connsiteY26" fmla="*/ 144304 h 266700"/>
                    <a:gd name="connsiteX27" fmla="*/ 137636 w 419100"/>
                    <a:gd name="connsiteY27" fmla="*/ 128111 h 266700"/>
                    <a:gd name="connsiteX28" fmla="*/ 157639 w 419100"/>
                    <a:gd name="connsiteY28" fmla="*/ 120491 h 266700"/>
                    <a:gd name="connsiteX29" fmla="*/ 162401 w 419100"/>
                    <a:gd name="connsiteY29" fmla="*/ 110014 h 266700"/>
                    <a:gd name="connsiteX30" fmla="*/ 153829 w 419100"/>
                    <a:gd name="connsiteY30" fmla="*/ 93821 h 266700"/>
                    <a:gd name="connsiteX31" fmla="*/ 152876 w 419100"/>
                    <a:gd name="connsiteY31" fmla="*/ 90964 h 266700"/>
                    <a:gd name="connsiteX32" fmla="*/ 164306 w 419100"/>
                    <a:gd name="connsiteY32" fmla="*/ 79534 h 266700"/>
                    <a:gd name="connsiteX33" fmla="*/ 183356 w 419100"/>
                    <a:gd name="connsiteY33" fmla="*/ 89059 h 266700"/>
                    <a:gd name="connsiteX34" fmla="*/ 194786 w 419100"/>
                    <a:gd name="connsiteY34" fmla="*/ 84296 h 266700"/>
                    <a:gd name="connsiteX35" fmla="*/ 200501 w 419100"/>
                    <a:gd name="connsiteY35" fmla="*/ 66199 h 266700"/>
                    <a:gd name="connsiteX36" fmla="*/ 201454 w 419100"/>
                    <a:gd name="connsiteY36" fmla="*/ 63341 h 266700"/>
                    <a:gd name="connsiteX37" fmla="*/ 217646 w 419100"/>
                    <a:gd name="connsiteY37" fmla="*/ 63341 h 266700"/>
                    <a:gd name="connsiteX38" fmla="*/ 225266 w 419100"/>
                    <a:gd name="connsiteY38" fmla="*/ 83344 h 266700"/>
                    <a:gd name="connsiteX39" fmla="*/ 236696 w 419100"/>
                    <a:gd name="connsiteY39" fmla="*/ 88106 h 266700"/>
                    <a:gd name="connsiteX40" fmla="*/ 252889 w 419100"/>
                    <a:gd name="connsiteY40" fmla="*/ 79534 h 266700"/>
                    <a:gd name="connsiteX41" fmla="*/ 254794 w 419100"/>
                    <a:gd name="connsiteY41" fmla="*/ 78581 h 266700"/>
                    <a:gd name="connsiteX42" fmla="*/ 261461 w 419100"/>
                    <a:gd name="connsiteY42" fmla="*/ 85249 h 266700"/>
                    <a:gd name="connsiteX43" fmla="*/ 266224 w 419100"/>
                    <a:gd name="connsiteY43" fmla="*/ 92869 h 266700"/>
                    <a:gd name="connsiteX44" fmla="*/ 257651 w 419100"/>
                    <a:gd name="connsiteY44" fmla="*/ 110014 h 266700"/>
                    <a:gd name="connsiteX45" fmla="*/ 262414 w 419100"/>
                    <a:gd name="connsiteY45" fmla="*/ 121444 h 266700"/>
                    <a:gd name="connsiteX46" fmla="*/ 279559 w 419100"/>
                    <a:gd name="connsiteY46" fmla="*/ 127159 h 266700"/>
                    <a:gd name="connsiteX47" fmla="*/ 282416 w 419100"/>
                    <a:gd name="connsiteY47" fmla="*/ 128111 h 266700"/>
                    <a:gd name="connsiteX48" fmla="*/ 282416 w 419100"/>
                    <a:gd name="connsiteY48" fmla="*/ 14430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9100" h="266700">
                      <a:moveTo>
                        <a:pt x="210026" y="41434"/>
                      </a:moveTo>
                      <a:cubicBezTo>
                        <a:pt x="130016" y="41434"/>
                        <a:pt x="57626" y="28099"/>
                        <a:pt x="7144" y="7144"/>
                      </a:cubicBezTo>
                      <a:lnTo>
                        <a:pt x="7144" y="265271"/>
                      </a:lnTo>
                      <a:cubicBezTo>
                        <a:pt x="57626" y="243364"/>
                        <a:pt x="130016" y="230981"/>
                        <a:pt x="210026" y="230981"/>
                      </a:cubicBezTo>
                      <a:cubicBezTo>
                        <a:pt x="290036" y="230981"/>
                        <a:pt x="362426" y="244316"/>
                        <a:pt x="412909" y="265271"/>
                      </a:cubicBezTo>
                      <a:lnTo>
                        <a:pt x="412909" y="7144"/>
                      </a:lnTo>
                      <a:cubicBezTo>
                        <a:pt x="362426" y="28099"/>
                        <a:pt x="290036" y="41434"/>
                        <a:pt x="210026" y="41434"/>
                      </a:cubicBezTo>
                      <a:close/>
                      <a:moveTo>
                        <a:pt x="282416" y="144304"/>
                      </a:moveTo>
                      <a:lnTo>
                        <a:pt x="262414" y="151924"/>
                      </a:lnTo>
                      <a:lnTo>
                        <a:pt x="257651" y="162401"/>
                      </a:lnTo>
                      <a:lnTo>
                        <a:pt x="266224" y="178594"/>
                      </a:lnTo>
                      <a:lnTo>
                        <a:pt x="267176" y="180499"/>
                      </a:lnTo>
                      <a:lnTo>
                        <a:pt x="255746" y="191929"/>
                      </a:lnTo>
                      <a:lnTo>
                        <a:pt x="236696" y="182404"/>
                      </a:lnTo>
                      <a:lnTo>
                        <a:pt x="225266" y="187166"/>
                      </a:lnTo>
                      <a:lnTo>
                        <a:pt x="219551" y="206216"/>
                      </a:lnTo>
                      <a:lnTo>
                        <a:pt x="218599" y="208121"/>
                      </a:lnTo>
                      <a:lnTo>
                        <a:pt x="202406" y="208121"/>
                      </a:lnTo>
                      <a:lnTo>
                        <a:pt x="194786" y="188119"/>
                      </a:lnTo>
                      <a:lnTo>
                        <a:pt x="183356" y="183356"/>
                      </a:lnTo>
                      <a:lnTo>
                        <a:pt x="167164" y="191929"/>
                      </a:lnTo>
                      <a:lnTo>
                        <a:pt x="165259" y="192881"/>
                      </a:lnTo>
                      <a:lnTo>
                        <a:pt x="152876" y="181451"/>
                      </a:lnTo>
                      <a:lnTo>
                        <a:pt x="162401" y="162401"/>
                      </a:lnTo>
                      <a:lnTo>
                        <a:pt x="157639" y="150971"/>
                      </a:lnTo>
                      <a:lnTo>
                        <a:pt x="140494" y="145256"/>
                      </a:lnTo>
                      <a:lnTo>
                        <a:pt x="137636" y="144304"/>
                      </a:lnTo>
                      <a:lnTo>
                        <a:pt x="137636" y="128111"/>
                      </a:lnTo>
                      <a:lnTo>
                        <a:pt x="157639" y="120491"/>
                      </a:lnTo>
                      <a:lnTo>
                        <a:pt x="162401" y="110014"/>
                      </a:lnTo>
                      <a:lnTo>
                        <a:pt x="153829" y="93821"/>
                      </a:lnTo>
                      <a:lnTo>
                        <a:pt x="152876" y="90964"/>
                      </a:lnTo>
                      <a:lnTo>
                        <a:pt x="164306" y="79534"/>
                      </a:lnTo>
                      <a:lnTo>
                        <a:pt x="183356" y="89059"/>
                      </a:lnTo>
                      <a:lnTo>
                        <a:pt x="194786" y="84296"/>
                      </a:lnTo>
                      <a:lnTo>
                        <a:pt x="200501" y="66199"/>
                      </a:lnTo>
                      <a:lnTo>
                        <a:pt x="201454" y="63341"/>
                      </a:lnTo>
                      <a:lnTo>
                        <a:pt x="217646" y="63341"/>
                      </a:lnTo>
                      <a:lnTo>
                        <a:pt x="225266" y="83344"/>
                      </a:lnTo>
                      <a:lnTo>
                        <a:pt x="236696" y="88106"/>
                      </a:lnTo>
                      <a:lnTo>
                        <a:pt x="252889" y="79534"/>
                      </a:lnTo>
                      <a:lnTo>
                        <a:pt x="254794" y="78581"/>
                      </a:lnTo>
                      <a:lnTo>
                        <a:pt x="261461" y="85249"/>
                      </a:lnTo>
                      <a:cubicBezTo>
                        <a:pt x="263366" y="88106"/>
                        <a:pt x="264319" y="90011"/>
                        <a:pt x="266224" y="92869"/>
                      </a:cubicBezTo>
                      <a:lnTo>
                        <a:pt x="257651" y="110014"/>
                      </a:lnTo>
                      <a:lnTo>
                        <a:pt x="262414" y="121444"/>
                      </a:lnTo>
                      <a:lnTo>
                        <a:pt x="279559" y="127159"/>
                      </a:lnTo>
                      <a:lnTo>
                        <a:pt x="282416" y="128111"/>
                      </a:lnTo>
                      <a:lnTo>
                        <a:pt x="282416" y="144304"/>
                      </a:lnTo>
                      <a:close/>
                    </a:path>
                  </a:pathLst>
                </a:custGeom>
                <a:solidFill>
                  <a:srgbClr val="0078D7"/>
                </a:solidFill>
                <a:ln w="9525" cap="flat">
                  <a:noFill/>
                  <a:prstDash val="solid"/>
                  <a:miter/>
                </a:ln>
              </p:spPr>
              <p:txBody>
                <a:bodyPr rtlCol="0" anchor="ctr"/>
                <a:lstStyle/>
                <a:p>
                  <a:pPr defTabSz="932597">
                    <a:defRPr/>
                  </a:pPr>
                  <a:endParaRPr lang="en-US" sz="1400">
                    <a:solidFill>
                      <a:prstClr val="black"/>
                    </a:solidFill>
                    <a:latin typeface="Calibri" panose="020F0502020204030204"/>
                  </a:endParaRPr>
                </a:p>
              </p:txBody>
            </p:sp>
            <p:sp>
              <p:nvSpPr>
                <p:cNvPr id="140" name="Rectangle 139">
                  <a:extLst>
                    <a:ext uri="{FF2B5EF4-FFF2-40B4-BE49-F238E27FC236}">
                      <a16:creationId xmlns:a16="http://schemas.microsoft.com/office/drawing/2014/main" id="{D6222249-A9BE-44EC-9931-D63ECF780AFA}"/>
                    </a:ext>
                  </a:extLst>
                </p:cNvPr>
                <p:cNvSpPr/>
                <p:nvPr/>
              </p:nvSpPr>
              <p:spPr>
                <a:xfrm>
                  <a:off x="4039263" y="3071853"/>
                  <a:ext cx="646706" cy="39756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400">
                    <a:solidFill>
                      <a:prstClr val="white"/>
                    </a:solidFill>
                    <a:latin typeface="Calibri" panose="020F0502020204030204"/>
                  </a:endParaRPr>
                </a:p>
              </p:txBody>
            </p:sp>
            <p:sp>
              <p:nvSpPr>
                <p:cNvPr id="141" name="Freeform: Shape 140">
                  <a:extLst>
                    <a:ext uri="{FF2B5EF4-FFF2-40B4-BE49-F238E27FC236}">
                      <a16:creationId xmlns:a16="http://schemas.microsoft.com/office/drawing/2014/main" id="{F8B7F6CA-BD89-4773-B207-D0595246AC6D}"/>
                    </a:ext>
                  </a:extLst>
                </p:cNvPr>
                <p:cNvSpPr/>
                <p:nvPr/>
              </p:nvSpPr>
              <p:spPr>
                <a:xfrm>
                  <a:off x="4213504" y="3124533"/>
                  <a:ext cx="264121" cy="2894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solidFill>
                  <a:prstDash val="solid"/>
                  <a:round/>
                </a:ln>
              </p:spPr>
              <p:txBody>
                <a:bodyPr wrap="square">
                  <a:noAutofit/>
                </a:bodyPr>
                <a:lstStyle/>
                <a:p>
                  <a:pPr defTabSz="932563">
                    <a:defRPr/>
                  </a:pPr>
                  <a:endParaRPr lang="en-US" sz="1200">
                    <a:solidFill>
                      <a:srgbClr val="FFFFFF"/>
                    </a:solidFill>
                    <a:latin typeface="Segoe UI"/>
                  </a:endParaRPr>
                </a:p>
              </p:txBody>
            </p:sp>
          </p:grpSp>
        </p:grpSp>
        <p:grpSp>
          <p:nvGrpSpPr>
            <p:cNvPr id="8" name="Group 7">
              <a:extLst>
                <a:ext uri="{FF2B5EF4-FFF2-40B4-BE49-F238E27FC236}">
                  <a16:creationId xmlns:a16="http://schemas.microsoft.com/office/drawing/2014/main" id="{48071239-693C-4B36-8F7E-54B8F2E18AE2}"/>
                </a:ext>
              </a:extLst>
            </p:cNvPr>
            <p:cNvGrpSpPr/>
            <p:nvPr/>
          </p:nvGrpSpPr>
          <p:grpSpPr>
            <a:xfrm>
              <a:off x="6393980" y="2542263"/>
              <a:ext cx="926720" cy="835127"/>
              <a:chOff x="5467114" y="2320574"/>
              <a:chExt cx="1188720" cy="1089336"/>
            </a:xfrm>
          </p:grpSpPr>
          <p:sp>
            <p:nvSpPr>
              <p:cNvPr id="143" name="Rectangle: Rounded Corners 118">
                <a:extLst>
                  <a:ext uri="{FF2B5EF4-FFF2-40B4-BE49-F238E27FC236}">
                    <a16:creationId xmlns:a16="http://schemas.microsoft.com/office/drawing/2014/main" id="{DAE18608-25CE-4070-B8A6-CC126D064482}"/>
                  </a:ext>
                </a:extLst>
              </p:cNvPr>
              <p:cNvSpPr/>
              <p:nvPr/>
            </p:nvSpPr>
            <p:spPr bwMode="auto">
              <a:xfrm>
                <a:off x="5681522" y="25987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5" name="Title 1">
                <a:extLst>
                  <a:ext uri="{FF2B5EF4-FFF2-40B4-BE49-F238E27FC236}">
                    <a16:creationId xmlns:a16="http://schemas.microsoft.com/office/drawing/2014/main" id="{C3414BA5-0E8B-4773-A5D9-7C35ED3C5600}"/>
                  </a:ext>
                </a:extLst>
              </p:cNvPr>
              <p:cNvSpPr txBox="1">
                <a:spLocks/>
              </p:cNvSpPr>
              <p:nvPr/>
            </p:nvSpPr>
            <p:spPr>
              <a:xfrm>
                <a:off x="5467114" y="23205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Deployment</a:t>
                </a:r>
              </a:p>
            </p:txBody>
          </p:sp>
          <p:sp>
            <p:nvSpPr>
              <p:cNvPr id="151" name="arrow_24" title="Icon of an arrow pointing out of a box">
                <a:extLst>
                  <a:ext uri="{FF2B5EF4-FFF2-40B4-BE49-F238E27FC236}">
                    <a16:creationId xmlns:a16="http://schemas.microsoft.com/office/drawing/2014/main" id="{EB23FB2E-98D5-4CEB-88FC-EFA4EC6F559C}"/>
                  </a:ext>
                </a:extLst>
              </p:cNvPr>
              <p:cNvSpPr>
                <a:spLocks noChangeAspect="1" noEditPoints="1"/>
              </p:cNvSpPr>
              <p:nvPr/>
            </p:nvSpPr>
            <p:spPr bwMode="auto">
              <a:xfrm>
                <a:off x="5817246" y="2817811"/>
                <a:ext cx="488457" cy="373041"/>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a:gradFill>
                    <a:gsLst>
                      <a:gs pos="0">
                        <a:srgbClr val="505050"/>
                      </a:gs>
                      <a:gs pos="100000">
                        <a:srgbClr val="505050"/>
                      </a:gs>
                    </a:gsLst>
                    <a:lin ang="5400000" scaled="1"/>
                  </a:gradFill>
                  <a:latin typeface="Calibri" panose="020F0502020204030204"/>
                </a:endParaRPr>
              </a:p>
            </p:txBody>
          </p:sp>
        </p:grpSp>
        <p:grpSp>
          <p:nvGrpSpPr>
            <p:cNvPr id="9" name="Group 8">
              <a:extLst>
                <a:ext uri="{FF2B5EF4-FFF2-40B4-BE49-F238E27FC236}">
                  <a16:creationId xmlns:a16="http://schemas.microsoft.com/office/drawing/2014/main" id="{DEF079D7-3CDF-4DE8-A62A-45863843B0E3}"/>
                </a:ext>
              </a:extLst>
            </p:cNvPr>
            <p:cNvGrpSpPr/>
            <p:nvPr/>
          </p:nvGrpSpPr>
          <p:grpSpPr>
            <a:xfrm>
              <a:off x="7723449" y="2542263"/>
              <a:ext cx="926720" cy="835127"/>
              <a:chOff x="7811385" y="2472974"/>
              <a:chExt cx="1188720" cy="1089336"/>
            </a:xfrm>
          </p:grpSpPr>
          <p:sp>
            <p:nvSpPr>
              <p:cNvPr id="154" name="Rectangle: Rounded Corners 118">
                <a:extLst>
                  <a:ext uri="{FF2B5EF4-FFF2-40B4-BE49-F238E27FC236}">
                    <a16:creationId xmlns:a16="http://schemas.microsoft.com/office/drawing/2014/main" id="{F9C26E23-F9D5-4ED9-B4AC-04599F998E75}"/>
                  </a:ext>
                </a:extLst>
              </p:cNvPr>
              <p:cNvSpPr/>
              <p:nvPr/>
            </p:nvSpPr>
            <p:spPr bwMode="auto">
              <a:xfrm>
                <a:off x="8025793" y="27511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8" name="Title 1">
                <a:extLst>
                  <a:ext uri="{FF2B5EF4-FFF2-40B4-BE49-F238E27FC236}">
                    <a16:creationId xmlns:a16="http://schemas.microsoft.com/office/drawing/2014/main" id="{ED7A8DF1-6DDA-4BAE-88F0-4637ACD0A456}"/>
                  </a:ext>
                </a:extLst>
              </p:cNvPr>
              <p:cNvSpPr txBox="1">
                <a:spLocks/>
              </p:cNvSpPr>
              <p:nvPr/>
            </p:nvSpPr>
            <p:spPr>
              <a:xfrm>
                <a:off x="7811385" y="24729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ReplicaSet</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2" name="Database_EFC7" title="Icon of a cylinder">
                <a:extLst>
                  <a:ext uri="{FF2B5EF4-FFF2-40B4-BE49-F238E27FC236}">
                    <a16:creationId xmlns:a16="http://schemas.microsoft.com/office/drawing/2014/main" id="{800EDED7-6FE8-4666-8E9A-4AECE4A2130E}"/>
                  </a:ext>
                </a:extLst>
              </p:cNvPr>
              <p:cNvSpPr>
                <a:spLocks noChangeAspect="1" noEditPoints="1"/>
              </p:cNvSpPr>
              <p:nvPr/>
            </p:nvSpPr>
            <p:spPr bwMode="auto">
              <a:xfrm>
                <a:off x="8244313" y="2946895"/>
                <a:ext cx="322864" cy="41967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400">
                  <a:solidFill>
                    <a:prstClr val="black"/>
                  </a:solidFill>
                  <a:latin typeface="Calibri" panose="020F0502020204030204"/>
                </a:endParaRPr>
              </a:p>
            </p:txBody>
          </p:sp>
        </p:grpSp>
        <p:sp>
          <p:nvSpPr>
            <p:cNvPr id="180" name="Rectangle: Rounded Corners 118">
              <a:extLst>
                <a:ext uri="{FF2B5EF4-FFF2-40B4-BE49-F238E27FC236}">
                  <a16:creationId xmlns:a16="http://schemas.microsoft.com/office/drawing/2014/main" id="{F42B62E5-F55D-4018-911D-391A9115F623}"/>
                </a:ext>
              </a:extLst>
            </p:cNvPr>
            <p:cNvSpPr/>
            <p:nvPr/>
          </p:nvSpPr>
          <p:spPr bwMode="auto">
            <a:xfrm>
              <a:off x="5575258" y="4011390"/>
              <a:ext cx="1158291" cy="1554004"/>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FCC69FC1-20C6-470E-9C4A-8CD09C32EDA9}"/>
                </a:ext>
              </a:extLst>
            </p:cNvPr>
            <p:cNvGrpSpPr/>
            <p:nvPr/>
          </p:nvGrpSpPr>
          <p:grpSpPr>
            <a:xfrm>
              <a:off x="5624999" y="4087457"/>
              <a:ext cx="1058809" cy="1489581"/>
              <a:chOff x="2827315" y="4396876"/>
              <a:chExt cx="1358153" cy="1943002"/>
            </a:xfrm>
          </p:grpSpPr>
          <p:grpSp>
            <p:nvGrpSpPr>
              <p:cNvPr id="10" name="Group 9">
                <a:extLst>
                  <a:ext uri="{FF2B5EF4-FFF2-40B4-BE49-F238E27FC236}">
                    <a16:creationId xmlns:a16="http://schemas.microsoft.com/office/drawing/2014/main" id="{785E0E1A-4C03-4493-BD64-DCEA9EA6757D}"/>
                  </a:ext>
                </a:extLst>
              </p:cNvPr>
              <p:cNvGrpSpPr/>
              <p:nvPr/>
            </p:nvGrpSpPr>
            <p:grpSpPr>
              <a:xfrm>
                <a:off x="2912031" y="4396876"/>
                <a:ext cx="1188720" cy="1290069"/>
                <a:chOff x="4678220" y="4356535"/>
                <a:chExt cx="1188720" cy="1290069"/>
              </a:xfrm>
            </p:grpSpPr>
            <p:sp>
              <p:nvSpPr>
                <p:cNvPr id="171" name="Rectangle: Rounded Corners 118">
                  <a:extLst>
                    <a:ext uri="{FF2B5EF4-FFF2-40B4-BE49-F238E27FC236}">
                      <a16:creationId xmlns:a16="http://schemas.microsoft.com/office/drawing/2014/main" id="{529656E1-72A0-4E41-AECB-1475C50429EB}"/>
                    </a:ext>
                  </a:extLst>
                </p:cNvPr>
                <p:cNvSpPr/>
                <p:nvPr/>
              </p:nvSpPr>
              <p:spPr bwMode="auto">
                <a:xfrm>
                  <a:off x="4892628" y="483544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72" name="Title 1">
                  <a:extLst>
                    <a:ext uri="{FF2B5EF4-FFF2-40B4-BE49-F238E27FC236}">
                      <a16:creationId xmlns:a16="http://schemas.microsoft.com/office/drawing/2014/main" id="{90BAF8C7-CEC6-4250-AB9F-4589341CCBA3}"/>
                    </a:ext>
                  </a:extLst>
                </p:cNvPr>
                <p:cNvSpPr txBox="1">
                  <a:spLocks/>
                </p:cNvSpPr>
                <p:nvPr/>
              </p:nvSpPr>
              <p:spPr>
                <a:xfrm>
                  <a:off x="4678220" y="4356535"/>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Metrics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Server</a:t>
                  </a:r>
                </a:p>
              </p:txBody>
            </p:sp>
            <p:sp>
              <p:nvSpPr>
                <p:cNvPr id="179" name="graph_9" title="Icon of a line chart with connected circles at varying points">
                  <a:extLst>
                    <a:ext uri="{FF2B5EF4-FFF2-40B4-BE49-F238E27FC236}">
                      <a16:creationId xmlns:a16="http://schemas.microsoft.com/office/drawing/2014/main" id="{28F1BAED-32D0-4DD6-9C26-BAF3A7187DFA}"/>
                    </a:ext>
                  </a:extLst>
                </p:cNvPr>
                <p:cNvSpPr>
                  <a:spLocks noChangeAspect="1" noEditPoints="1"/>
                </p:cNvSpPr>
                <p:nvPr/>
              </p:nvSpPr>
              <p:spPr bwMode="auto">
                <a:xfrm>
                  <a:off x="5069908" y="5058145"/>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gradFill>
                      <a:gsLst>
                        <a:gs pos="0">
                          <a:srgbClr val="505050"/>
                        </a:gs>
                        <a:gs pos="100000">
                          <a:srgbClr val="505050"/>
                        </a:gs>
                      </a:gsLst>
                    </a:gradFill>
                  </a:endParaRPr>
                </a:p>
              </p:txBody>
            </p:sp>
          </p:grpSp>
          <p:sp>
            <p:nvSpPr>
              <p:cNvPr id="11" name="TextBox 10">
                <a:extLst>
                  <a:ext uri="{FF2B5EF4-FFF2-40B4-BE49-F238E27FC236}">
                    <a16:creationId xmlns:a16="http://schemas.microsoft.com/office/drawing/2014/main" id="{FDA0E67A-3E75-407C-AF65-559510A9DBDD}"/>
                  </a:ext>
                </a:extLst>
              </p:cNvPr>
              <p:cNvSpPr txBox="1"/>
              <p:nvPr/>
            </p:nvSpPr>
            <p:spPr>
              <a:xfrm>
                <a:off x="2827315" y="5701553"/>
                <a:ext cx="1358153" cy="63832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Collects metrics from all nodes </a:t>
                </a:r>
              </a:p>
            </p:txBody>
          </p:sp>
        </p:grpSp>
        <p:sp>
          <p:nvSpPr>
            <p:cNvPr id="181" name="Title 1">
              <a:extLst>
                <a:ext uri="{FF2B5EF4-FFF2-40B4-BE49-F238E27FC236}">
                  <a16:creationId xmlns:a16="http://schemas.microsoft.com/office/drawing/2014/main" id="{F8F22803-D035-4DB1-B2AC-70FAD3BC802E}"/>
                </a:ext>
              </a:extLst>
            </p:cNvPr>
            <p:cNvSpPr txBox="1">
              <a:spLocks/>
            </p:cNvSpPr>
            <p:nvPr/>
          </p:nvSpPr>
          <p:spPr>
            <a:xfrm>
              <a:off x="5575258" y="3795979"/>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NodeX</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9" name="Connector: Elbow 18">
              <a:extLst>
                <a:ext uri="{FF2B5EF4-FFF2-40B4-BE49-F238E27FC236}">
                  <a16:creationId xmlns:a16="http://schemas.microsoft.com/office/drawing/2014/main" id="{143F9D50-C251-4859-8AE8-C77BDA4D1498}"/>
                </a:ext>
              </a:extLst>
            </p:cNvPr>
            <p:cNvCxnSpPr/>
            <p:nvPr/>
          </p:nvCxnSpPr>
          <p:spPr>
            <a:xfrm rot="16200000" flipH="1">
              <a:off x="4849437" y="3756785"/>
              <a:ext cx="1388153" cy="629362"/>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2DD62518-117C-4D65-90FC-E1B2BB2E20DD}"/>
                </a:ext>
              </a:extLst>
            </p:cNvPr>
            <p:cNvSpPr txBox="1"/>
            <p:nvPr/>
          </p:nvSpPr>
          <p:spPr>
            <a:xfrm>
              <a:off x="4711403" y="3826784"/>
              <a:ext cx="505002" cy="489365"/>
            </a:xfrm>
            <a:prstGeom prst="rect">
              <a:avLst/>
            </a:prstGeom>
            <a:noFill/>
          </p:spPr>
          <p:txBody>
            <a:bodyPr wrap="square" lIns="0" tIns="146304" rIns="182880" bIns="146304" rtlCol="0">
              <a:spAutoFit/>
            </a:bodyPr>
            <a:lstStyle/>
            <a:p>
              <a:pPr algn="r">
                <a:lnSpc>
                  <a:spcPct val="90000"/>
                </a:lnSpc>
                <a:spcAft>
                  <a:spcPts val="600"/>
                </a:spcAft>
              </a:pPr>
              <a:r>
                <a:rPr lang="en-US" sz="700">
                  <a:solidFill>
                    <a:srgbClr val="000000"/>
                  </a:solidFill>
                </a:rPr>
                <a:t>Grabs</a:t>
              </a:r>
              <a:br>
                <a:rPr lang="en-US" sz="700">
                  <a:solidFill>
                    <a:srgbClr val="000000"/>
                  </a:solidFill>
                </a:rPr>
              </a:br>
              <a:r>
                <a:rPr lang="en-US" sz="700">
                  <a:solidFill>
                    <a:srgbClr val="000000"/>
                  </a:solidFill>
                </a:rPr>
                <a:t>metrics</a:t>
              </a:r>
            </a:p>
          </p:txBody>
        </p:sp>
        <p:cxnSp>
          <p:nvCxnSpPr>
            <p:cNvPr id="21" name="Straight Arrow Connector 20">
              <a:extLst>
                <a:ext uri="{FF2B5EF4-FFF2-40B4-BE49-F238E27FC236}">
                  <a16:creationId xmlns:a16="http://schemas.microsoft.com/office/drawing/2014/main" id="{0BD4E407-45D5-4DC1-8EFF-B522E881B6AD}"/>
                </a:ext>
              </a:extLst>
            </p:cNvPr>
            <p:cNvCxnSpPr>
              <a:cxnSpLocks/>
            </p:cNvCxnSpPr>
            <p:nvPr/>
          </p:nvCxnSpPr>
          <p:spPr>
            <a:xfrm>
              <a:off x="5525041" y="3066458"/>
              <a:ext cx="104826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7C898675-1CF2-49AD-9A18-FA72D1F0CE29}"/>
                </a:ext>
              </a:extLst>
            </p:cNvPr>
            <p:cNvCxnSpPr>
              <a:cxnSpLocks/>
            </p:cNvCxnSpPr>
            <p:nvPr/>
          </p:nvCxnSpPr>
          <p:spPr>
            <a:xfrm>
              <a:off x="7153549" y="3066458"/>
              <a:ext cx="73705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94059618-359D-4961-9670-BD854417530C}"/>
                </a:ext>
              </a:extLst>
            </p:cNvPr>
            <p:cNvSpPr txBox="1"/>
            <p:nvPr/>
          </p:nvSpPr>
          <p:spPr>
            <a:xfrm>
              <a:off x="5622969" y="2781786"/>
              <a:ext cx="856134" cy="40626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replicas++</a:t>
              </a:r>
            </a:p>
          </p:txBody>
        </p:sp>
        <p:sp>
          <p:nvSpPr>
            <p:cNvPr id="185" name="TextBox 184">
              <a:extLst>
                <a:ext uri="{FF2B5EF4-FFF2-40B4-BE49-F238E27FC236}">
                  <a16:creationId xmlns:a16="http://schemas.microsoft.com/office/drawing/2014/main" id="{129DB174-B94F-45D7-B133-E663F7388AC9}"/>
                </a:ext>
              </a:extLst>
            </p:cNvPr>
            <p:cNvSpPr txBox="1"/>
            <p:nvPr/>
          </p:nvSpPr>
          <p:spPr>
            <a:xfrm>
              <a:off x="5622969" y="3019867"/>
              <a:ext cx="856134" cy="39241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replicas--</a:t>
              </a:r>
            </a:p>
          </p:txBody>
        </p:sp>
        <p:sp>
          <p:nvSpPr>
            <p:cNvPr id="187" name="Rectangle: Rounded Corners 118">
              <a:extLst>
                <a:ext uri="{FF2B5EF4-FFF2-40B4-BE49-F238E27FC236}">
                  <a16:creationId xmlns:a16="http://schemas.microsoft.com/office/drawing/2014/main" id="{92558B1C-5511-4A6F-8983-7C852B7C7CEE}"/>
                </a:ext>
              </a:extLst>
            </p:cNvPr>
            <p:cNvSpPr/>
            <p:nvPr/>
          </p:nvSpPr>
          <p:spPr bwMode="auto">
            <a:xfrm>
              <a:off x="9017260" y="2358442"/>
              <a:ext cx="1582552" cy="155400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9" name="Title 1">
              <a:extLst>
                <a:ext uri="{FF2B5EF4-FFF2-40B4-BE49-F238E27FC236}">
                  <a16:creationId xmlns:a16="http://schemas.microsoft.com/office/drawing/2014/main" id="{E18ECE69-EC29-432A-A07E-ABBDBACBE730}"/>
                </a:ext>
              </a:extLst>
            </p:cNvPr>
            <p:cNvSpPr txBox="1">
              <a:spLocks/>
            </p:cNvSpPr>
            <p:nvPr/>
          </p:nvSpPr>
          <p:spPr>
            <a:xfrm>
              <a:off x="9017260" y="2143031"/>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Node1</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cs typeface="Segoe UI Semibold" panose="020B0702040204020203" pitchFamily="34" charset="0"/>
              </a:endParaRPr>
            </a:p>
          </p:txBody>
        </p:sp>
        <p:sp>
          <p:nvSpPr>
            <p:cNvPr id="196" name="Rectangle: Rounded Corners 118">
              <a:extLst>
                <a:ext uri="{FF2B5EF4-FFF2-40B4-BE49-F238E27FC236}">
                  <a16:creationId xmlns:a16="http://schemas.microsoft.com/office/drawing/2014/main" id="{0B426428-DDFB-4926-940D-BF5E5012AEDF}"/>
                </a:ext>
              </a:extLst>
            </p:cNvPr>
            <p:cNvSpPr/>
            <p:nvPr/>
          </p:nvSpPr>
          <p:spPr bwMode="auto">
            <a:xfrm>
              <a:off x="9017260" y="4269050"/>
              <a:ext cx="1582552" cy="155400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97" name="Title 1">
              <a:extLst>
                <a:ext uri="{FF2B5EF4-FFF2-40B4-BE49-F238E27FC236}">
                  <a16:creationId xmlns:a16="http://schemas.microsoft.com/office/drawing/2014/main" id="{48BC9262-C748-41B5-BF0D-1062F97677D5}"/>
                </a:ext>
              </a:extLst>
            </p:cNvPr>
            <p:cNvSpPr txBox="1">
              <a:spLocks/>
            </p:cNvSpPr>
            <p:nvPr/>
          </p:nvSpPr>
          <p:spPr>
            <a:xfrm>
              <a:off x="9017260" y="4053639"/>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Node2</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cs typeface="Segoe UI Semibold" panose="020B0702040204020203" pitchFamily="34" charset="0"/>
              </a:endParaRPr>
            </a:p>
          </p:txBody>
        </p:sp>
        <p:grpSp>
          <p:nvGrpSpPr>
            <p:cNvPr id="33" name="Group 32">
              <a:extLst>
                <a:ext uri="{FF2B5EF4-FFF2-40B4-BE49-F238E27FC236}">
                  <a16:creationId xmlns:a16="http://schemas.microsoft.com/office/drawing/2014/main" id="{18B554E0-58FA-48C9-801C-0E3F582CE426}"/>
                </a:ext>
              </a:extLst>
            </p:cNvPr>
            <p:cNvGrpSpPr/>
            <p:nvPr/>
          </p:nvGrpSpPr>
          <p:grpSpPr>
            <a:xfrm>
              <a:off x="9198569" y="2520676"/>
              <a:ext cx="427717" cy="588845"/>
              <a:chOff x="8239617" y="2209145"/>
              <a:chExt cx="548640" cy="768087"/>
            </a:xfrm>
          </p:grpSpPr>
          <p:sp>
            <p:nvSpPr>
              <p:cNvPr id="200" name="Title 1">
                <a:extLst>
                  <a:ext uri="{FF2B5EF4-FFF2-40B4-BE49-F238E27FC236}">
                    <a16:creationId xmlns:a16="http://schemas.microsoft.com/office/drawing/2014/main" id="{71F0DB47-52F2-4289-9E66-767425FDB1F6}"/>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03" name="Rectangle: Rounded Corners 202">
                <a:extLst>
                  <a:ext uri="{FF2B5EF4-FFF2-40B4-BE49-F238E27FC236}">
                    <a16:creationId xmlns:a16="http://schemas.microsoft.com/office/drawing/2014/main" id="{35242135-F2AC-4805-9C7B-00624AC0BA98}"/>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04" name="Freeform: Shape 203">
                <a:extLst>
                  <a:ext uri="{FF2B5EF4-FFF2-40B4-BE49-F238E27FC236}">
                    <a16:creationId xmlns:a16="http://schemas.microsoft.com/office/drawing/2014/main" id="{C0EFF146-2D58-4EBB-AC79-ACA914068EC1}"/>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grpSp>
          <p:nvGrpSpPr>
            <p:cNvPr id="214" name="Group 213">
              <a:extLst>
                <a:ext uri="{FF2B5EF4-FFF2-40B4-BE49-F238E27FC236}">
                  <a16:creationId xmlns:a16="http://schemas.microsoft.com/office/drawing/2014/main" id="{67AF3FF6-F4A4-4359-8E18-BEBF3E558F7A}"/>
                </a:ext>
              </a:extLst>
            </p:cNvPr>
            <p:cNvGrpSpPr/>
            <p:nvPr/>
          </p:nvGrpSpPr>
          <p:grpSpPr>
            <a:xfrm>
              <a:off x="9198569" y="3171618"/>
              <a:ext cx="427717" cy="588845"/>
              <a:chOff x="8239617" y="2209145"/>
              <a:chExt cx="548640" cy="768087"/>
            </a:xfrm>
          </p:grpSpPr>
          <p:sp>
            <p:nvSpPr>
              <p:cNvPr id="215" name="Title 1">
                <a:extLst>
                  <a:ext uri="{FF2B5EF4-FFF2-40B4-BE49-F238E27FC236}">
                    <a16:creationId xmlns:a16="http://schemas.microsoft.com/office/drawing/2014/main" id="{85803A99-4E2F-4FC3-A6E8-3769B72CEFB0}"/>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16" name="Rectangle: Rounded Corners 215">
                <a:extLst>
                  <a:ext uri="{FF2B5EF4-FFF2-40B4-BE49-F238E27FC236}">
                    <a16:creationId xmlns:a16="http://schemas.microsoft.com/office/drawing/2014/main" id="{BCB1FB03-0BC8-465C-9CD9-E589DDAFEA44}"/>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17" name="Freeform: Shape 216">
                <a:extLst>
                  <a:ext uri="{FF2B5EF4-FFF2-40B4-BE49-F238E27FC236}">
                    <a16:creationId xmlns:a16="http://schemas.microsoft.com/office/drawing/2014/main" id="{8F50BA61-4374-4F6D-8AD8-0D8D8D39E7CB}"/>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sp>
          <p:nvSpPr>
            <p:cNvPr id="218" name="Rectangle: Rounded Corners 118">
              <a:extLst>
                <a:ext uri="{FF2B5EF4-FFF2-40B4-BE49-F238E27FC236}">
                  <a16:creationId xmlns:a16="http://schemas.microsoft.com/office/drawing/2014/main" id="{42EE08DD-6B10-4093-B271-B3EF2F0E9A54}"/>
                </a:ext>
              </a:extLst>
            </p:cNvPr>
            <p:cNvSpPr/>
            <p:nvPr/>
          </p:nvSpPr>
          <p:spPr bwMode="auto">
            <a:xfrm>
              <a:off x="9910378" y="2913187"/>
              <a:ext cx="592418" cy="621864"/>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19" name="Title 1">
              <a:extLst>
                <a:ext uri="{FF2B5EF4-FFF2-40B4-BE49-F238E27FC236}">
                  <a16:creationId xmlns:a16="http://schemas.microsoft.com/office/drawing/2014/main" id="{287648BC-1A9D-4637-BDB0-1A0095884045}"/>
                </a:ext>
              </a:extLst>
            </p:cNvPr>
            <p:cNvSpPr txBox="1">
              <a:spLocks/>
            </p:cNvSpPr>
            <p:nvPr/>
          </p:nvSpPr>
          <p:spPr>
            <a:xfrm>
              <a:off x="9957085" y="2746090"/>
              <a:ext cx="499003" cy="1077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p>
          </p:txBody>
        </p:sp>
        <p:sp>
          <p:nvSpPr>
            <p:cNvPr id="221" name="Rectangle: Rounded Corners 118">
              <a:extLst>
                <a:ext uri="{FF2B5EF4-FFF2-40B4-BE49-F238E27FC236}">
                  <a16:creationId xmlns:a16="http://schemas.microsoft.com/office/drawing/2014/main" id="{4E51A31F-6508-4CFF-B0A9-1FE14185309D}"/>
                </a:ext>
              </a:extLst>
            </p:cNvPr>
            <p:cNvSpPr/>
            <p:nvPr/>
          </p:nvSpPr>
          <p:spPr bwMode="auto">
            <a:xfrm>
              <a:off x="9970943" y="3061190"/>
              <a:ext cx="471287" cy="32585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700" err="1">
                  <a:ln w="3175">
                    <a:noFill/>
                  </a:ln>
                  <a:solidFill>
                    <a:srgbClr val="000000"/>
                  </a:solidFill>
                  <a:latin typeface="Segoe UI Semibold" panose="020B0702040204020203" pitchFamily="34" charset="0"/>
                  <a:cs typeface="Segoe UI Semibold" panose="020B0702040204020203" pitchFamily="34" charset="0"/>
                </a:rPr>
                <a:t>cAdvisor</a:t>
              </a:r>
              <a:endParaRPr lang="en-US" sz="700">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46" name="Connector: Elbow 45">
              <a:extLst>
                <a:ext uri="{FF2B5EF4-FFF2-40B4-BE49-F238E27FC236}">
                  <a16:creationId xmlns:a16="http://schemas.microsoft.com/office/drawing/2014/main" id="{9A069130-0DD7-4387-B8FF-ABA05CC7AF40}"/>
                </a:ext>
              </a:extLst>
            </p:cNvPr>
            <p:cNvCxnSpPr>
              <a:stCxn id="218" idx="1"/>
              <a:endCxn id="203" idx="3"/>
            </p:cNvCxnSpPr>
            <p:nvPr/>
          </p:nvCxnSpPr>
          <p:spPr>
            <a:xfrm rot="10800000">
              <a:off x="9626287" y="2899218"/>
              <a:ext cx="284091" cy="324902"/>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EBC96696-45A5-43DB-B1B9-0DE73CC0D24F}"/>
                </a:ext>
              </a:extLst>
            </p:cNvPr>
            <p:cNvCxnSpPr>
              <a:cxnSpLocks/>
              <a:stCxn id="218" idx="1"/>
              <a:endCxn id="216" idx="3"/>
            </p:cNvCxnSpPr>
            <p:nvPr/>
          </p:nvCxnSpPr>
          <p:spPr>
            <a:xfrm rot="10800000" flipV="1">
              <a:off x="9626287" y="3224119"/>
              <a:ext cx="284091" cy="326040"/>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BD00DA9D-20CC-4B52-8C5B-ECDC3119B41C}"/>
                </a:ext>
              </a:extLst>
            </p:cNvPr>
            <p:cNvCxnSpPr>
              <a:cxnSpLocks/>
              <a:stCxn id="154" idx="3"/>
              <a:endCxn id="203" idx="1"/>
            </p:cNvCxnSpPr>
            <p:nvPr/>
          </p:nvCxnSpPr>
          <p:spPr>
            <a:xfrm flipV="1">
              <a:off x="8483018" y="2899217"/>
              <a:ext cx="715551" cy="16724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97869246-C13D-4F90-B8AF-9395DF9054F5}"/>
                </a:ext>
              </a:extLst>
            </p:cNvPr>
            <p:cNvCxnSpPr>
              <a:cxnSpLocks/>
              <a:stCxn id="154" idx="3"/>
              <a:endCxn id="216" idx="1"/>
            </p:cNvCxnSpPr>
            <p:nvPr/>
          </p:nvCxnSpPr>
          <p:spPr>
            <a:xfrm>
              <a:off x="8483018" y="3066458"/>
              <a:ext cx="715551" cy="48370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8B4F302B-D6F3-40F9-B53E-1BF3F3E8ECD0}"/>
                </a:ext>
              </a:extLst>
            </p:cNvPr>
            <p:cNvGrpSpPr/>
            <p:nvPr/>
          </p:nvGrpSpPr>
          <p:grpSpPr>
            <a:xfrm>
              <a:off x="9198569" y="4431284"/>
              <a:ext cx="427717" cy="588845"/>
              <a:chOff x="8239617" y="2209145"/>
              <a:chExt cx="548640" cy="768087"/>
            </a:xfrm>
          </p:grpSpPr>
          <p:sp>
            <p:nvSpPr>
              <p:cNvPr id="231" name="Title 1">
                <a:extLst>
                  <a:ext uri="{FF2B5EF4-FFF2-40B4-BE49-F238E27FC236}">
                    <a16:creationId xmlns:a16="http://schemas.microsoft.com/office/drawing/2014/main" id="{4191B6DB-D8BB-42A5-B9E0-CAB4F42F9143}"/>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32" name="Rectangle: Rounded Corners 231">
                <a:extLst>
                  <a:ext uri="{FF2B5EF4-FFF2-40B4-BE49-F238E27FC236}">
                    <a16:creationId xmlns:a16="http://schemas.microsoft.com/office/drawing/2014/main" id="{F996FC30-E27F-48BF-A670-A6519A0901B8}"/>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33" name="Freeform: Shape 232">
                <a:extLst>
                  <a:ext uri="{FF2B5EF4-FFF2-40B4-BE49-F238E27FC236}">
                    <a16:creationId xmlns:a16="http://schemas.microsoft.com/office/drawing/2014/main" id="{CB9F22F6-3B63-4D89-885B-551D4261651C}"/>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sp>
          <p:nvSpPr>
            <p:cNvPr id="235" name="Rectangle: Rounded Corners 118">
              <a:extLst>
                <a:ext uri="{FF2B5EF4-FFF2-40B4-BE49-F238E27FC236}">
                  <a16:creationId xmlns:a16="http://schemas.microsoft.com/office/drawing/2014/main" id="{C8105673-5DDA-4248-B913-8E138F7434FE}"/>
                </a:ext>
              </a:extLst>
            </p:cNvPr>
            <p:cNvSpPr/>
            <p:nvPr/>
          </p:nvSpPr>
          <p:spPr bwMode="auto">
            <a:xfrm>
              <a:off x="9910377" y="4823795"/>
              <a:ext cx="592418" cy="621864"/>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6" name="Title 1">
              <a:extLst>
                <a:ext uri="{FF2B5EF4-FFF2-40B4-BE49-F238E27FC236}">
                  <a16:creationId xmlns:a16="http://schemas.microsoft.com/office/drawing/2014/main" id="{41B1F6A2-725C-4334-8582-EEBB7DCD3F43}"/>
                </a:ext>
              </a:extLst>
            </p:cNvPr>
            <p:cNvSpPr txBox="1">
              <a:spLocks/>
            </p:cNvSpPr>
            <p:nvPr/>
          </p:nvSpPr>
          <p:spPr>
            <a:xfrm>
              <a:off x="9957084" y="4656698"/>
              <a:ext cx="499003" cy="1077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p>
          </p:txBody>
        </p:sp>
        <p:sp>
          <p:nvSpPr>
            <p:cNvPr id="237" name="Rectangle: Rounded Corners 118">
              <a:extLst>
                <a:ext uri="{FF2B5EF4-FFF2-40B4-BE49-F238E27FC236}">
                  <a16:creationId xmlns:a16="http://schemas.microsoft.com/office/drawing/2014/main" id="{26BF2B85-EC36-4026-A82E-6F005C8BCE6A}"/>
                </a:ext>
              </a:extLst>
            </p:cNvPr>
            <p:cNvSpPr/>
            <p:nvPr/>
          </p:nvSpPr>
          <p:spPr bwMode="auto">
            <a:xfrm>
              <a:off x="9970942" y="4971798"/>
              <a:ext cx="471287" cy="32585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700" err="1">
                  <a:ln w="3175">
                    <a:noFill/>
                  </a:ln>
                  <a:solidFill>
                    <a:srgbClr val="000000"/>
                  </a:solidFill>
                  <a:latin typeface="Segoe UI Semibold" panose="020B0702040204020203" pitchFamily="34" charset="0"/>
                  <a:cs typeface="Segoe UI Semibold" panose="020B0702040204020203" pitchFamily="34" charset="0"/>
                </a:rPr>
                <a:t>cAdvisor</a:t>
              </a:r>
              <a:endParaRPr lang="en-US" sz="700">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238" name="Connector: Elbow 237">
              <a:extLst>
                <a:ext uri="{FF2B5EF4-FFF2-40B4-BE49-F238E27FC236}">
                  <a16:creationId xmlns:a16="http://schemas.microsoft.com/office/drawing/2014/main" id="{75236403-8712-476E-AE2B-7406A8D1ACBF}"/>
                </a:ext>
              </a:extLst>
            </p:cNvPr>
            <p:cNvCxnSpPr>
              <a:stCxn id="235" idx="1"/>
              <a:endCxn id="232" idx="3"/>
            </p:cNvCxnSpPr>
            <p:nvPr/>
          </p:nvCxnSpPr>
          <p:spPr>
            <a:xfrm rot="10800000">
              <a:off x="9626287" y="4809826"/>
              <a:ext cx="284091" cy="324902"/>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08C52A6F-433F-4486-97FE-C5601B9D7DBA}"/>
                </a:ext>
              </a:extLst>
            </p:cNvPr>
            <p:cNvCxnSpPr>
              <a:cxnSpLocks/>
            </p:cNvCxnSpPr>
            <p:nvPr/>
          </p:nvCxnSpPr>
          <p:spPr>
            <a:xfrm>
              <a:off x="6450613" y="4765542"/>
              <a:ext cx="3755973" cy="532113"/>
            </a:xfrm>
            <a:prstGeom prst="bentConnector4">
              <a:avLst>
                <a:gd name="adj1" fmla="val 46863"/>
                <a:gd name="adj2" fmla="val 14297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7EED3F87-3B35-4929-83C8-677D478907DB}"/>
                </a:ext>
              </a:extLst>
            </p:cNvPr>
            <p:cNvCxnSpPr>
              <a:cxnSpLocks/>
              <a:stCxn id="154" idx="3"/>
              <a:endCxn id="232" idx="1"/>
            </p:cNvCxnSpPr>
            <p:nvPr/>
          </p:nvCxnSpPr>
          <p:spPr>
            <a:xfrm>
              <a:off x="8483018" y="3066458"/>
              <a:ext cx="715551" cy="1743367"/>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E311F33A-01FD-4017-8205-0D6F5E0DA746}"/>
                </a:ext>
              </a:extLst>
            </p:cNvPr>
            <p:cNvCxnSpPr>
              <a:cxnSpLocks/>
            </p:cNvCxnSpPr>
            <p:nvPr/>
          </p:nvCxnSpPr>
          <p:spPr>
            <a:xfrm flipV="1">
              <a:off x="6450613" y="4003407"/>
              <a:ext cx="3754491" cy="758684"/>
            </a:xfrm>
            <a:prstGeom prst="bentConnector3">
              <a:avLst>
                <a:gd name="adj1" fmla="val 46836"/>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668F8F-2F30-4B20-8255-3A3F49FE9D6E}"/>
                </a:ext>
              </a:extLst>
            </p:cNvPr>
            <p:cNvCxnSpPr>
              <a:cxnSpLocks/>
              <a:stCxn id="221" idx="2"/>
            </p:cNvCxnSpPr>
            <p:nvPr/>
          </p:nvCxnSpPr>
          <p:spPr>
            <a:xfrm flipH="1">
              <a:off x="10205103" y="3387048"/>
              <a:ext cx="1483" cy="616359"/>
            </a:xfrm>
            <a:prstGeom prst="line">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86CB5E95-EE3F-4EF7-AAA3-53A30AC9C192}"/>
                </a:ext>
              </a:extLst>
            </p:cNvPr>
            <p:cNvSpPr txBox="1"/>
            <p:nvPr/>
          </p:nvSpPr>
          <p:spPr>
            <a:xfrm>
              <a:off x="10857546" y="4493172"/>
              <a:ext cx="1047759" cy="489365"/>
            </a:xfrm>
            <a:prstGeom prst="rect">
              <a:avLst/>
            </a:prstGeom>
            <a:noFill/>
          </p:spPr>
          <p:txBody>
            <a:bodyPr wrap="square" lIns="0" tIns="146304" rIns="0" bIns="146304" rtlCol="0">
              <a:spAutoFit/>
            </a:bodyPr>
            <a:lstStyle/>
            <a:p>
              <a:pPr>
                <a:lnSpc>
                  <a:spcPct val="90000"/>
                </a:lnSpc>
                <a:spcAft>
                  <a:spcPts val="600"/>
                </a:spcAft>
              </a:pPr>
              <a:r>
                <a:rPr lang="en-US" sz="700">
                  <a:solidFill>
                    <a:srgbClr val="000000"/>
                  </a:solidFill>
                </a:rPr>
                <a:t>Collects metrics from all containers on the node</a:t>
              </a:r>
            </a:p>
          </p:txBody>
        </p:sp>
        <p:cxnSp>
          <p:nvCxnSpPr>
            <p:cNvPr id="277" name="Straight Connector 276">
              <a:extLst>
                <a:ext uri="{FF2B5EF4-FFF2-40B4-BE49-F238E27FC236}">
                  <a16:creationId xmlns:a16="http://schemas.microsoft.com/office/drawing/2014/main" id="{4F923985-4A3F-4CA8-B12B-B9E9683866FD}"/>
                </a:ext>
              </a:extLst>
            </p:cNvPr>
            <p:cNvCxnSpPr>
              <a:cxnSpLocks/>
            </p:cNvCxnSpPr>
            <p:nvPr/>
          </p:nvCxnSpPr>
          <p:spPr>
            <a:xfrm>
              <a:off x="10442338" y="4712609"/>
              <a:ext cx="35111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01C08547-3FA2-480F-BC70-C181DCD2C655}"/>
                </a:ext>
              </a:extLst>
            </p:cNvPr>
            <p:cNvSpPr/>
            <p:nvPr/>
          </p:nvSpPr>
          <p:spPr bwMode="auto">
            <a:xfrm>
              <a:off x="5099767" y="39343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4" name="Oval 73">
              <a:extLst>
                <a:ext uri="{FF2B5EF4-FFF2-40B4-BE49-F238E27FC236}">
                  <a16:creationId xmlns:a16="http://schemas.microsoft.com/office/drawing/2014/main" id="{44F6BCFF-4947-4486-A053-448FE9E0806E}"/>
                </a:ext>
              </a:extLst>
            </p:cNvPr>
            <p:cNvSpPr/>
            <p:nvPr/>
          </p:nvSpPr>
          <p:spPr bwMode="auto">
            <a:xfrm>
              <a:off x="5091672" y="205791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5" name="Oval 74">
              <a:extLst>
                <a:ext uri="{FF2B5EF4-FFF2-40B4-BE49-F238E27FC236}">
                  <a16:creationId xmlns:a16="http://schemas.microsoft.com/office/drawing/2014/main" id="{82EC9F81-2188-4DAC-8313-7D0EAA709A81}"/>
                </a:ext>
              </a:extLst>
            </p:cNvPr>
            <p:cNvSpPr/>
            <p:nvPr/>
          </p:nvSpPr>
          <p:spPr bwMode="auto">
            <a:xfrm>
              <a:off x="5913876" y="256915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6" name="Oval 75">
              <a:extLst>
                <a:ext uri="{FF2B5EF4-FFF2-40B4-BE49-F238E27FC236}">
                  <a16:creationId xmlns:a16="http://schemas.microsoft.com/office/drawing/2014/main" id="{419025D0-3BFD-4E50-9978-7690AE508452}"/>
                </a:ext>
              </a:extLst>
            </p:cNvPr>
            <p:cNvSpPr/>
            <p:nvPr/>
          </p:nvSpPr>
          <p:spPr bwMode="auto">
            <a:xfrm>
              <a:off x="7384914" y="293148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200255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Cluster </a:t>
            </a:r>
            <a:r>
              <a:rPr lang="en-US" err="1"/>
              <a:t>Autoscaler</a:t>
            </a:r>
            <a:endParaRPr lang="en-US"/>
          </a:p>
        </p:txBody>
      </p:sp>
      <p:sp>
        <p:nvSpPr>
          <p:cNvPr id="4" name="Rectangle 3">
            <a:extLst>
              <a:ext uri="{FF2B5EF4-FFF2-40B4-BE49-F238E27FC236}">
                <a16:creationId xmlns:a16="http://schemas.microsoft.com/office/drawing/2014/main" id="{92918E56-0976-45C7-9828-8C0A5AE6DABD}"/>
              </a:ext>
            </a:extLst>
          </p:cNvPr>
          <p:cNvSpPr/>
          <p:nvPr/>
        </p:nvSpPr>
        <p:spPr>
          <a:xfrm>
            <a:off x="465138" y="1054347"/>
            <a:ext cx="10887739" cy="584775"/>
          </a:xfrm>
          <a:prstGeom prst="rect">
            <a:avLst/>
          </a:prstGeom>
        </p:spPr>
        <p:txBody>
          <a:bodyPr wrap="square" lIns="0">
            <a:spAutoFit/>
          </a:bodyPr>
          <a:lstStyle/>
          <a:p>
            <a:r>
              <a:rPr lang="en-US" sz="1600" i="1"/>
              <a:t>The cluster </a:t>
            </a:r>
            <a:r>
              <a:rPr lang="en-US" sz="1600" i="1" err="1"/>
              <a:t>autoscaler</a:t>
            </a:r>
            <a:r>
              <a:rPr lang="en-US" sz="1600" i="1"/>
              <a:t> watches for pods that can't be scheduled on nodes because of </a:t>
            </a:r>
            <a:br>
              <a:rPr lang="en-US" sz="1600" i="1"/>
            </a:br>
            <a:r>
              <a:rPr lang="en-US" sz="1600" i="1"/>
              <a:t>resource constraints. The cluster then automatically increases the number of nodes.</a:t>
            </a:r>
          </a:p>
        </p:txBody>
      </p:sp>
      <p:sp>
        <p:nvSpPr>
          <p:cNvPr id="62" name="Title 16">
            <a:extLst>
              <a:ext uri="{FF2B5EF4-FFF2-40B4-BE49-F238E27FC236}">
                <a16:creationId xmlns:a16="http://schemas.microsoft.com/office/drawing/2014/main" id="{F41B2B74-4839-4553-982C-819A21185271}"/>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͏HPA obtains resource metrics and compares them to user-specified threshold</a:t>
            </a:r>
          </a:p>
        </p:txBody>
      </p:sp>
      <p:sp>
        <p:nvSpPr>
          <p:cNvPr id="63" name="Title 16">
            <a:extLst>
              <a:ext uri="{FF2B5EF4-FFF2-40B4-BE49-F238E27FC236}">
                <a16:creationId xmlns:a16="http://schemas.microsoft.com/office/drawing/2014/main" id="{86309F0E-277C-4197-AB2C-BD8A0EA68CF7}"/>
              </a:ext>
            </a:extLst>
          </p:cNvPr>
          <p:cNvSpPr txBox="1">
            <a:spLocks/>
          </p:cNvSpPr>
          <p:nvPr/>
        </p:nvSpPr>
        <p:spPr>
          <a:xfrm>
            <a:off x="465138" y="28427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͏HPA evaluates whether user specified threshold is met or not</a:t>
            </a:r>
          </a:p>
        </p:txBody>
      </p:sp>
      <p:sp>
        <p:nvSpPr>
          <p:cNvPr id="64" name="Title 16">
            <a:extLst>
              <a:ext uri="{FF2B5EF4-FFF2-40B4-BE49-F238E27FC236}">
                <a16:creationId xmlns:a16="http://schemas.microsoft.com/office/drawing/2014/main" id="{0ECBC267-31CB-44B3-A7DD-EAAFB57F0E70}"/>
              </a:ext>
            </a:extLst>
          </p:cNvPr>
          <p:cNvSpPr txBox="1">
            <a:spLocks/>
          </p:cNvSpPr>
          <p:nvPr/>
        </p:nvSpPr>
        <p:spPr>
          <a:xfrm>
            <a:off x="465138" y="34638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͏HPA increases/decreases the replicas based on the specified threshold</a:t>
            </a:r>
          </a:p>
        </p:txBody>
      </p:sp>
      <p:sp>
        <p:nvSpPr>
          <p:cNvPr id="65" name="Title 16">
            <a:extLst>
              <a:ext uri="{FF2B5EF4-FFF2-40B4-BE49-F238E27FC236}">
                <a16:creationId xmlns:a16="http://schemas.microsoft.com/office/drawing/2014/main" id="{F2CF4469-EB6C-410B-9B4F-96A63C2B70A5}"/>
              </a:ext>
            </a:extLst>
          </p:cNvPr>
          <p:cNvSpPr txBox="1">
            <a:spLocks/>
          </p:cNvSpPr>
          <p:nvPr/>
        </p:nvSpPr>
        <p:spPr>
          <a:xfrm>
            <a:off x="465138" y="4084954"/>
            <a:ext cx="347821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͏The Deployment controller adjusts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the deployment based on increase/decrease in replicas</a:t>
            </a:r>
          </a:p>
        </p:txBody>
      </p:sp>
      <p:grpSp>
        <p:nvGrpSpPr>
          <p:cNvPr id="6" name="Group 5" descr="cluster autoscaler visual">
            <a:extLst>
              <a:ext uri="{FF2B5EF4-FFF2-40B4-BE49-F238E27FC236}">
                <a16:creationId xmlns:a16="http://schemas.microsoft.com/office/drawing/2014/main" id="{0D7926A0-0316-45DB-B70E-2021B8382C7A}"/>
              </a:ext>
            </a:extLst>
          </p:cNvPr>
          <p:cNvGrpSpPr/>
          <p:nvPr/>
        </p:nvGrpSpPr>
        <p:grpSpPr>
          <a:xfrm>
            <a:off x="5023831" y="1927613"/>
            <a:ext cx="6237231" cy="4182448"/>
            <a:chOff x="5023831" y="1927613"/>
            <a:chExt cx="6237231" cy="4182448"/>
          </a:xfrm>
        </p:grpSpPr>
        <p:sp>
          <p:nvSpPr>
            <p:cNvPr id="191" name="TextBox 190">
              <a:extLst>
                <a:ext uri="{FF2B5EF4-FFF2-40B4-BE49-F238E27FC236}">
                  <a16:creationId xmlns:a16="http://schemas.microsoft.com/office/drawing/2014/main" id="{7E816E16-97B7-4B68-80D4-317485DF32E6}"/>
                </a:ext>
              </a:extLst>
            </p:cNvPr>
            <p:cNvSpPr txBox="1"/>
            <p:nvPr/>
          </p:nvSpPr>
          <p:spPr>
            <a:xfrm>
              <a:off x="5775977" y="2747292"/>
              <a:ext cx="1353671"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Additional</a:t>
              </a:r>
              <a:br>
                <a:rPr lang="en-US" sz="1000">
                  <a:solidFill>
                    <a:srgbClr val="000000"/>
                  </a:solidFill>
                </a:rPr>
              </a:br>
              <a:r>
                <a:rPr lang="en-US" sz="1000">
                  <a:solidFill>
                    <a:srgbClr val="000000"/>
                  </a:solidFill>
                </a:rPr>
                <a:t>nodes needed</a:t>
              </a:r>
            </a:p>
          </p:txBody>
        </p:sp>
        <p:sp>
          <p:nvSpPr>
            <p:cNvPr id="52" name="TextBox 51">
              <a:extLst>
                <a:ext uri="{FF2B5EF4-FFF2-40B4-BE49-F238E27FC236}">
                  <a16:creationId xmlns:a16="http://schemas.microsoft.com/office/drawing/2014/main" id="{04A4D99A-E1BB-4731-ADE9-242A15E2E69B}"/>
                </a:ext>
              </a:extLst>
            </p:cNvPr>
            <p:cNvSpPr txBox="1"/>
            <p:nvPr/>
          </p:nvSpPr>
          <p:spPr>
            <a:xfrm>
              <a:off x="7972649" y="2747292"/>
              <a:ext cx="1156447"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Pods are in</a:t>
              </a:r>
              <a:br>
                <a:rPr lang="en-US" sz="1000">
                  <a:solidFill>
                    <a:srgbClr val="000000"/>
                  </a:solidFill>
                </a:rPr>
              </a:br>
              <a:r>
                <a:rPr lang="en-US" sz="1000">
                  <a:solidFill>
                    <a:srgbClr val="000000"/>
                  </a:solidFill>
                </a:rPr>
                <a:t>pending state</a:t>
              </a:r>
            </a:p>
          </p:txBody>
        </p:sp>
        <p:grpSp>
          <p:nvGrpSpPr>
            <p:cNvPr id="5" name="Group 4">
              <a:extLst>
                <a:ext uri="{FF2B5EF4-FFF2-40B4-BE49-F238E27FC236}">
                  <a16:creationId xmlns:a16="http://schemas.microsoft.com/office/drawing/2014/main" id="{7121AD8C-9B5E-441D-B0A3-F9DB76FF174B}"/>
                </a:ext>
              </a:extLst>
            </p:cNvPr>
            <p:cNvGrpSpPr/>
            <p:nvPr/>
          </p:nvGrpSpPr>
          <p:grpSpPr>
            <a:xfrm>
              <a:off x="9005542" y="2112279"/>
              <a:ext cx="1188720" cy="1073271"/>
              <a:chOff x="7453422" y="2641009"/>
              <a:chExt cx="1188720" cy="1073271"/>
            </a:xfrm>
          </p:grpSpPr>
          <p:sp>
            <p:nvSpPr>
              <p:cNvPr id="127" name="Rectangle: Rounded Corners 118">
                <a:extLst>
                  <a:ext uri="{FF2B5EF4-FFF2-40B4-BE49-F238E27FC236}">
                    <a16:creationId xmlns:a16="http://schemas.microsoft.com/office/drawing/2014/main" id="{7AEB7D83-BCAA-49FA-A158-AB90F2B5F099}"/>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8" name="Title 1">
                <a:extLst>
                  <a:ext uri="{FF2B5EF4-FFF2-40B4-BE49-F238E27FC236}">
                    <a16:creationId xmlns:a16="http://schemas.microsoft.com/office/drawing/2014/main" id="{9EEDBE50-CAF6-415B-94DA-E2E89AF7F0B0}"/>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29" name="Freeform: Shape 128">
                <a:extLst>
                  <a:ext uri="{FF2B5EF4-FFF2-40B4-BE49-F238E27FC236}">
                    <a16:creationId xmlns:a16="http://schemas.microsoft.com/office/drawing/2014/main" id="{F00B0421-7CA7-43E1-AC35-FE8338EEA6E1}"/>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31" name="Group 130">
              <a:extLst>
                <a:ext uri="{FF2B5EF4-FFF2-40B4-BE49-F238E27FC236}">
                  <a16:creationId xmlns:a16="http://schemas.microsoft.com/office/drawing/2014/main" id="{5749C3BD-444A-4005-9A3B-514E8ECA6311}"/>
                </a:ext>
              </a:extLst>
            </p:cNvPr>
            <p:cNvGrpSpPr/>
            <p:nvPr/>
          </p:nvGrpSpPr>
          <p:grpSpPr>
            <a:xfrm>
              <a:off x="10072342" y="2112279"/>
              <a:ext cx="1188720" cy="1073271"/>
              <a:chOff x="7453422" y="2641009"/>
              <a:chExt cx="1188720" cy="1073271"/>
            </a:xfrm>
          </p:grpSpPr>
          <p:sp>
            <p:nvSpPr>
              <p:cNvPr id="132" name="Rectangle: Rounded Corners 118">
                <a:extLst>
                  <a:ext uri="{FF2B5EF4-FFF2-40B4-BE49-F238E27FC236}">
                    <a16:creationId xmlns:a16="http://schemas.microsoft.com/office/drawing/2014/main" id="{61884EE9-82DA-49DB-8D2D-449B8392B54F}"/>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34" name="Title 1">
                <a:extLst>
                  <a:ext uri="{FF2B5EF4-FFF2-40B4-BE49-F238E27FC236}">
                    <a16:creationId xmlns:a16="http://schemas.microsoft.com/office/drawing/2014/main" id="{DE8314CE-6221-44D1-845C-F0336F59DBDD}"/>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5" name="Freeform: Shape 134">
                <a:extLst>
                  <a:ext uri="{FF2B5EF4-FFF2-40B4-BE49-F238E27FC236}">
                    <a16:creationId xmlns:a16="http://schemas.microsoft.com/office/drawing/2014/main" id="{65B4243A-9782-41D8-8CE7-8C78738001B1}"/>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72" name="Rectangle: Rounded Corners 171">
              <a:extLst>
                <a:ext uri="{FF2B5EF4-FFF2-40B4-BE49-F238E27FC236}">
                  <a16:creationId xmlns:a16="http://schemas.microsoft.com/office/drawing/2014/main" id="{8F2562F7-61F5-4A07-985B-A420494C6099}"/>
                </a:ext>
              </a:extLst>
            </p:cNvPr>
            <p:cNvSpPr/>
            <p:nvPr/>
          </p:nvSpPr>
          <p:spPr bwMode="auto">
            <a:xfrm>
              <a:off x="6153300" y="4250774"/>
              <a:ext cx="4091097" cy="1859287"/>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7" name="Rectangle: Rounded Corners 118">
              <a:extLst>
                <a:ext uri="{FF2B5EF4-FFF2-40B4-BE49-F238E27FC236}">
                  <a16:creationId xmlns:a16="http://schemas.microsoft.com/office/drawing/2014/main" id="{32BBBC06-1800-497A-BBBA-11F1BFA9B690}"/>
                </a:ext>
              </a:extLst>
            </p:cNvPr>
            <p:cNvSpPr/>
            <p:nvPr/>
          </p:nvSpPr>
          <p:spPr bwMode="auto">
            <a:xfrm>
              <a:off x="8300603" y="4734718"/>
              <a:ext cx="1741832" cy="115631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0" name="Title 1">
              <a:extLst>
                <a:ext uri="{FF2B5EF4-FFF2-40B4-BE49-F238E27FC236}">
                  <a16:creationId xmlns:a16="http://schemas.microsoft.com/office/drawing/2014/main" id="{9F8E864E-905B-48B1-ABB2-CE1A2D6C1825}"/>
                </a:ext>
              </a:extLst>
            </p:cNvPr>
            <p:cNvSpPr txBox="1">
              <a:spLocks/>
            </p:cNvSpPr>
            <p:nvPr/>
          </p:nvSpPr>
          <p:spPr>
            <a:xfrm>
              <a:off x="8300603" y="4469801"/>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Node</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6">
              <a:extLst>
                <a:ext uri="{FF2B5EF4-FFF2-40B4-BE49-F238E27FC236}">
                  <a16:creationId xmlns:a16="http://schemas.microsoft.com/office/drawing/2014/main" id="{83638070-4867-4931-B4EB-768338F8E6F5}"/>
                </a:ext>
              </a:extLst>
            </p:cNvPr>
            <p:cNvGrpSpPr/>
            <p:nvPr/>
          </p:nvGrpSpPr>
          <p:grpSpPr>
            <a:xfrm>
              <a:off x="8538611" y="4881804"/>
              <a:ext cx="548640" cy="781462"/>
              <a:chOff x="7325455" y="2089926"/>
              <a:chExt cx="548640" cy="781462"/>
            </a:xfrm>
          </p:grpSpPr>
          <p:sp>
            <p:nvSpPr>
              <p:cNvPr id="141" name="Title 1">
                <a:extLst>
                  <a:ext uri="{FF2B5EF4-FFF2-40B4-BE49-F238E27FC236}">
                    <a16:creationId xmlns:a16="http://schemas.microsoft.com/office/drawing/2014/main" id="{B00750AB-37C1-46A6-AF2E-DC88C6CF00B0}"/>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42" name="Rectangle: Rounded Corners 141">
                <a:extLst>
                  <a:ext uri="{FF2B5EF4-FFF2-40B4-BE49-F238E27FC236}">
                    <a16:creationId xmlns:a16="http://schemas.microsoft.com/office/drawing/2014/main" id="{FF1A0F70-49A0-4793-B99A-CBB282DD2705}"/>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3" name="Freeform: Shape 142">
                <a:extLst>
                  <a:ext uri="{FF2B5EF4-FFF2-40B4-BE49-F238E27FC236}">
                    <a16:creationId xmlns:a16="http://schemas.microsoft.com/office/drawing/2014/main" id="{66E3E3A3-49E5-4CD8-BB69-CD506C0C09CE}"/>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5" name="Group 144">
              <a:extLst>
                <a:ext uri="{FF2B5EF4-FFF2-40B4-BE49-F238E27FC236}">
                  <a16:creationId xmlns:a16="http://schemas.microsoft.com/office/drawing/2014/main" id="{6C64D9C0-66EF-44DB-8C9E-2DC49128FA90}"/>
                </a:ext>
              </a:extLst>
            </p:cNvPr>
            <p:cNvGrpSpPr/>
            <p:nvPr/>
          </p:nvGrpSpPr>
          <p:grpSpPr>
            <a:xfrm>
              <a:off x="9255788" y="4881804"/>
              <a:ext cx="548640" cy="781462"/>
              <a:chOff x="7325455" y="2089926"/>
              <a:chExt cx="548640" cy="781462"/>
            </a:xfrm>
          </p:grpSpPr>
          <p:sp>
            <p:nvSpPr>
              <p:cNvPr id="146" name="Title 1">
                <a:extLst>
                  <a:ext uri="{FF2B5EF4-FFF2-40B4-BE49-F238E27FC236}">
                    <a16:creationId xmlns:a16="http://schemas.microsoft.com/office/drawing/2014/main" id="{869EA6E6-29ED-4005-8793-580B9DF6DA18}"/>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48" name="Rectangle: Rounded Corners 147">
                <a:extLst>
                  <a:ext uri="{FF2B5EF4-FFF2-40B4-BE49-F238E27FC236}">
                    <a16:creationId xmlns:a16="http://schemas.microsoft.com/office/drawing/2014/main" id="{0FF67D93-C0D0-4725-8908-C22ED6813E3C}"/>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9" name="Freeform: Shape 148">
                <a:extLst>
                  <a:ext uri="{FF2B5EF4-FFF2-40B4-BE49-F238E27FC236}">
                    <a16:creationId xmlns:a16="http://schemas.microsoft.com/office/drawing/2014/main" id="{160BF018-9469-4CF3-A4F7-13D30FE4DB26}"/>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51" name="Rectangle: Rounded Corners 118">
              <a:extLst>
                <a:ext uri="{FF2B5EF4-FFF2-40B4-BE49-F238E27FC236}">
                  <a16:creationId xmlns:a16="http://schemas.microsoft.com/office/drawing/2014/main" id="{A0A07B52-CADF-49B7-AD9D-27F87D93F741}"/>
                </a:ext>
              </a:extLst>
            </p:cNvPr>
            <p:cNvSpPr/>
            <p:nvPr/>
          </p:nvSpPr>
          <p:spPr bwMode="auto">
            <a:xfrm>
              <a:off x="6355262" y="4734718"/>
              <a:ext cx="1741832" cy="115631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4" name="Title 1">
              <a:extLst>
                <a:ext uri="{FF2B5EF4-FFF2-40B4-BE49-F238E27FC236}">
                  <a16:creationId xmlns:a16="http://schemas.microsoft.com/office/drawing/2014/main" id="{FE41BBE0-FDC4-4173-8728-81C6A70DFA5D}"/>
                </a:ext>
              </a:extLst>
            </p:cNvPr>
            <p:cNvSpPr txBox="1">
              <a:spLocks/>
            </p:cNvSpPr>
            <p:nvPr/>
          </p:nvSpPr>
          <p:spPr>
            <a:xfrm>
              <a:off x="6355262" y="4469801"/>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Node</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61" name="Group 160">
              <a:extLst>
                <a:ext uri="{FF2B5EF4-FFF2-40B4-BE49-F238E27FC236}">
                  <a16:creationId xmlns:a16="http://schemas.microsoft.com/office/drawing/2014/main" id="{D5CE28BD-4124-4E82-8CC3-CF58EAC53BBC}"/>
                </a:ext>
              </a:extLst>
            </p:cNvPr>
            <p:cNvGrpSpPr/>
            <p:nvPr/>
          </p:nvGrpSpPr>
          <p:grpSpPr>
            <a:xfrm>
              <a:off x="6593270" y="4881804"/>
              <a:ext cx="548640" cy="781462"/>
              <a:chOff x="7325455" y="2089926"/>
              <a:chExt cx="548640" cy="781462"/>
            </a:xfrm>
          </p:grpSpPr>
          <p:sp>
            <p:nvSpPr>
              <p:cNvPr id="169" name="Title 1">
                <a:extLst>
                  <a:ext uri="{FF2B5EF4-FFF2-40B4-BE49-F238E27FC236}">
                    <a16:creationId xmlns:a16="http://schemas.microsoft.com/office/drawing/2014/main" id="{A8E5C46E-503A-4C59-8794-E70A45C06687}"/>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70" name="Rectangle: Rounded Corners 169">
                <a:extLst>
                  <a:ext uri="{FF2B5EF4-FFF2-40B4-BE49-F238E27FC236}">
                    <a16:creationId xmlns:a16="http://schemas.microsoft.com/office/drawing/2014/main" id="{79AA0CC9-ED43-4895-8CC6-FAD51FC7E5B2}"/>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71" name="Freeform: Shape 170">
                <a:extLst>
                  <a:ext uri="{FF2B5EF4-FFF2-40B4-BE49-F238E27FC236}">
                    <a16:creationId xmlns:a16="http://schemas.microsoft.com/office/drawing/2014/main" id="{BAADF71D-9A6D-4B43-9E08-FED2588D954D}"/>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62" name="Group 161">
              <a:extLst>
                <a:ext uri="{FF2B5EF4-FFF2-40B4-BE49-F238E27FC236}">
                  <a16:creationId xmlns:a16="http://schemas.microsoft.com/office/drawing/2014/main" id="{967B2F03-7AD5-4843-A324-9310386430F3}"/>
                </a:ext>
              </a:extLst>
            </p:cNvPr>
            <p:cNvGrpSpPr/>
            <p:nvPr/>
          </p:nvGrpSpPr>
          <p:grpSpPr>
            <a:xfrm>
              <a:off x="7310447" y="4881804"/>
              <a:ext cx="548640" cy="781462"/>
              <a:chOff x="7325455" y="2089926"/>
              <a:chExt cx="548640" cy="781462"/>
            </a:xfrm>
          </p:grpSpPr>
          <p:sp>
            <p:nvSpPr>
              <p:cNvPr id="164" name="Title 1">
                <a:extLst>
                  <a:ext uri="{FF2B5EF4-FFF2-40B4-BE49-F238E27FC236}">
                    <a16:creationId xmlns:a16="http://schemas.microsoft.com/office/drawing/2014/main" id="{18602960-AF49-423D-B23C-71604D9414BE}"/>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65" name="Rectangle: Rounded Corners 164">
                <a:extLst>
                  <a:ext uri="{FF2B5EF4-FFF2-40B4-BE49-F238E27FC236}">
                    <a16:creationId xmlns:a16="http://schemas.microsoft.com/office/drawing/2014/main" id="{7B01FFDF-D124-4390-94D5-3FFA7BFBCBF5}"/>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68" name="Freeform: Shape 167">
                <a:extLst>
                  <a:ext uri="{FF2B5EF4-FFF2-40B4-BE49-F238E27FC236}">
                    <a16:creationId xmlns:a16="http://schemas.microsoft.com/office/drawing/2014/main" id="{B988296E-506C-4A31-92EB-C2506BDCF88F}"/>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75" name="Title 1">
              <a:extLst>
                <a:ext uri="{FF2B5EF4-FFF2-40B4-BE49-F238E27FC236}">
                  <a16:creationId xmlns:a16="http://schemas.microsoft.com/office/drawing/2014/main" id="{13EBC4D4-FC62-40D0-81E1-FD75858D2FD1}"/>
                </a:ext>
              </a:extLst>
            </p:cNvPr>
            <p:cNvSpPr txBox="1">
              <a:spLocks/>
            </p:cNvSpPr>
            <p:nvPr/>
          </p:nvSpPr>
          <p:spPr>
            <a:xfrm>
              <a:off x="6153300" y="3994670"/>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7" name="Group 16">
              <a:extLst>
                <a:ext uri="{FF2B5EF4-FFF2-40B4-BE49-F238E27FC236}">
                  <a16:creationId xmlns:a16="http://schemas.microsoft.com/office/drawing/2014/main" id="{AD3F7F10-0467-4F9E-B8D1-84B5F70EBD84}"/>
                </a:ext>
              </a:extLst>
            </p:cNvPr>
            <p:cNvGrpSpPr/>
            <p:nvPr/>
          </p:nvGrpSpPr>
          <p:grpSpPr>
            <a:xfrm>
              <a:off x="6907483" y="1927613"/>
              <a:ext cx="1188720" cy="1257937"/>
              <a:chOff x="4013536" y="1962857"/>
              <a:chExt cx="1188720" cy="1257937"/>
            </a:xfrm>
          </p:grpSpPr>
          <p:sp>
            <p:nvSpPr>
              <p:cNvPr id="179" name="Rectangle: Rounded Corners 118">
                <a:extLst>
                  <a:ext uri="{FF2B5EF4-FFF2-40B4-BE49-F238E27FC236}">
                    <a16:creationId xmlns:a16="http://schemas.microsoft.com/office/drawing/2014/main" id="{FABE21B1-D36F-49B9-A304-1583A1D58B2C}"/>
                  </a:ext>
                </a:extLst>
              </p:cNvPr>
              <p:cNvSpPr/>
              <p:nvPr/>
            </p:nvSpPr>
            <p:spPr bwMode="auto">
              <a:xfrm>
                <a:off x="4227944" y="24096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0" name="Title 1">
                <a:extLst>
                  <a:ext uri="{FF2B5EF4-FFF2-40B4-BE49-F238E27FC236}">
                    <a16:creationId xmlns:a16="http://schemas.microsoft.com/office/drawing/2014/main" id="{8FB34873-0394-4D1A-916B-20EF7ABF7B40}"/>
                  </a:ext>
                </a:extLst>
              </p:cNvPr>
              <p:cNvSpPr txBox="1">
                <a:spLocks/>
              </p:cNvSpPr>
              <p:nvPr/>
            </p:nvSpPr>
            <p:spPr>
              <a:xfrm>
                <a:off x="4013536" y="1962857"/>
                <a:ext cx="118872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a:t>
                </a:r>
                <a:b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Autoscaler</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2" name="MiniExpand_E93A" title="Icon of a rectangle on the lower-left inside a larger rectangle with an arrow pointed to the upper-right corner">
                <a:extLst>
                  <a:ext uri="{FF2B5EF4-FFF2-40B4-BE49-F238E27FC236}">
                    <a16:creationId xmlns:a16="http://schemas.microsoft.com/office/drawing/2014/main" id="{3EEBE6D5-505C-4AB3-8B28-443708A315B5}"/>
                  </a:ext>
                </a:extLst>
              </p:cNvPr>
              <p:cNvSpPr>
                <a:spLocks noChangeAspect="1" noEditPoints="1"/>
              </p:cNvSpPr>
              <p:nvPr/>
            </p:nvSpPr>
            <p:spPr bwMode="auto">
              <a:xfrm>
                <a:off x="4391847" y="2632335"/>
                <a:ext cx="432098" cy="36576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0" name="Group 19">
              <a:extLst>
                <a:ext uri="{FF2B5EF4-FFF2-40B4-BE49-F238E27FC236}">
                  <a16:creationId xmlns:a16="http://schemas.microsoft.com/office/drawing/2014/main" id="{3260FE5F-C0E3-4588-BCC6-29F63964DFB5}"/>
                </a:ext>
              </a:extLst>
            </p:cNvPr>
            <p:cNvGrpSpPr/>
            <p:nvPr/>
          </p:nvGrpSpPr>
          <p:grpSpPr>
            <a:xfrm>
              <a:off x="5023831" y="2112279"/>
              <a:ext cx="759905" cy="1073271"/>
              <a:chOff x="5469556" y="1842723"/>
              <a:chExt cx="759905" cy="1073271"/>
            </a:xfrm>
          </p:grpSpPr>
          <p:grpSp>
            <p:nvGrpSpPr>
              <p:cNvPr id="19" name="Group 18">
                <a:extLst>
                  <a:ext uri="{FF2B5EF4-FFF2-40B4-BE49-F238E27FC236}">
                    <a16:creationId xmlns:a16="http://schemas.microsoft.com/office/drawing/2014/main" id="{E6394EE9-EFEE-48E6-9BE6-AA74182EB319}"/>
                  </a:ext>
                </a:extLst>
              </p:cNvPr>
              <p:cNvGrpSpPr/>
              <p:nvPr/>
            </p:nvGrpSpPr>
            <p:grpSpPr>
              <a:xfrm>
                <a:off x="5583235" y="2304187"/>
                <a:ext cx="532546" cy="412457"/>
                <a:chOff x="9162785" y="2570190"/>
                <a:chExt cx="1668463" cy="1292226"/>
              </a:xfrm>
            </p:grpSpPr>
            <p:sp>
              <p:nvSpPr>
                <p:cNvPr id="183" name="Freeform 5">
                  <a:extLst>
                    <a:ext uri="{FF2B5EF4-FFF2-40B4-BE49-F238E27FC236}">
                      <a16:creationId xmlns:a16="http://schemas.microsoft.com/office/drawing/2014/main" id="{1BE73CCB-16E0-4E34-AE70-4EED3D13ADA2}"/>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6">
                  <a:extLst>
                    <a:ext uri="{FF2B5EF4-FFF2-40B4-BE49-F238E27FC236}">
                      <a16:creationId xmlns:a16="http://schemas.microsoft.com/office/drawing/2014/main" id="{010D3348-7248-4A2A-9F87-978ED747FBD9}"/>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6" name="Rectangle: Rounded Corners 118">
                <a:extLst>
                  <a:ext uri="{FF2B5EF4-FFF2-40B4-BE49-F238E27FC236}">
                    <a16:creationId xmlns:a16="http://schemas.microsoft.com/office/drawing/2014/main" id="{32850E4D-1BDE-48A6-B91C-2E48F2965028}"/>
                  </a:ext>
                </a:extLst>
              </p:cNvPr>
              <p:cNvSpPr/>
              <p:nvPr/>
            </p:nvSpPr>
            <p:spPr bwMode="auto">
              <a:xfrm>
                <a:off x="5469556" y="21048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7" name="Title 1">
                <a:extLst>
                  <a:ext uri="{FF2B5EF4-FFF2-40B4-BE49-F238E27FC236}">
                    <a16:creationId xmlns:a16="http://schemas.microsoft.com/office/drawing/2014/main" id="{5D5D6A81-CA03-46A5-A130-1EBF4792F41C}"/>
                  </a:ext>
                </a:extLst>
              </p:cNvPr>
              <p:cNvSpPr txBox="1">
                <a:spLocks/>
              </p:cNvSpPr>
              <p:nvPr/>
            </p:nvSpPr>
            <p:spPr>
              <a:xfrm>
                <a:off x="5575188" y="1842723"/>
                <a:ext cx="54864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p>
            </p:txBody>
          </p:sp>
        </p:grpSp>
        <p:sp>
          <p:nvSpPr>
            <p:cNvPr id="23" name="Right Bracket 22">
              <a:extLst>
                <a:ext uri="{FF2B5EF4-FFF2-40B4-BE49-F238E27FC236}">
                  <a16:creationId xmlns:a16="http://schemas.microsoft.com/office/drawing/2014/main" id="{88FD5706-1FA3-4097-A373-11331817E2CC}"/>
                </a:ext>
              </a:extLst>
            </p:cNvPr>
            <p:cNvSpPr/>
            <p:nvPr/>
          </p:nvSpPr>
          <p:spPr>
            <a:xfrm rot="5400000">
              <a:off x="10078438" y="2324447"/>
              <a:ext cx="109728" cy="2194560"/>
            </a:xfrm>
            <a:prstGeom prst="rightBracket">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01624370-C222-4CC9-90FE-B55E8322A043}"/>
                </a:ext>
              </a:extLst>
            </p:cNvPr>
            <p:cNvCxnSpPr>
              <a:cxnSpLocks/>
              <a:endCxn id="179" idx="3"/>
            </p:cNvCxnSpPr>
            <p:nvPr/>
          </p:nvCxnSpPr>
          <p:spPr>
            <a:xfrm flipH="1">
              <a:off x="7881796" y="2779972"/>
              <a:ext cx="133815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947BFB0D-E8DD-449E-964D-9DF813D0D23D}"/>
                </a:ext>
              </a:extLst>
            </p:cNvPr>
            <p:cNvCxnSpPr>
              <a:cxnSpLocks/>
              <a:stCxn id="179" idx="1"/>
              <a:endCxn id="186" idx="3"/>
            </p:cNvCxnSpPr>
            <p:nvPr/>
          </p:nvCxnSpPr>
          <p:spPr>
            <a:xfrm flipH="1">
              <a:off x="5783736" y="2779972"/>
              <a:ext cx="133815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277D98D-9E69-4D11-9F0D-685D567F4098}"/>
                </a:ext>
              </a:extLst>
            </p:cNvPr>
            <p:cNvCxnSpPr>
              <a:cxnSpLocks/>
            </p:cNvCxnSpPr>
            <p:nvPr/>
          </p:nvCxnSpPr>
          <p:spPr>
            <a:xfrm rot="16200000" flipH="1" flipV="1">
              <a:off x="9143166" y="3739893"/>
              <a:ext cx="1258127" cy="731520"/>
            </a:xfrm>
            <a:prstGeom prst="bentConnector3">
              <a:avLst>
                <a:gd name="adj1" fmla="val 2534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B7CD6295-1F39-4A2B-83CE-661B1405C282}"/>
                </a:ext>
              </a:extLst>
            </p:cNvPr>
            <p:cNvCxnSpPr>
              <a:cxnSpLocks/>
            </p:cNvCxnSpPr>
            <p:nvPr/>
          </p:nvCxnSpPr>
          <p:spPr>
            <a:xfrm rot="16200000" flipH="1">
              <a:off x="6412280" y="2177053"/>
              <a:ext cx="1549168" cy="3566160"/>
            </a:xfrm>
            <a:prstGeom prst="bentConnector3">
              <a:avLst>
                <a:gd name="adj1" fmla="val 3958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88CCCC57-4FCF-4A26-9E6F-E5CA73BD6606}"/>
                </a:ext>
              </a:extLst>
            </p:cNvPr>
            <p:cNvSpPr/>
            <p:nvPr/>
          </p:nvSpPr>
          <p:spPr bwMode="auto">
            <a:xfrm>
              <a:off x="8413712" y="2403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2" name="Oval 191">
              <a:extLst>
                <a:ext uri="{FF2B5EF4-FFF2-40B4-BE49-F238E27FC236}">
                  <a16:creationId xmlns:a16="http://schemas.microsoft.com/office/drawing/2014/main" id="{16E7634E-58A6-4076-80D3-F4830746EAE3}"/>
                </a:ext>
              </a:extLst>
            </p:cNvPr>
            <p:cNvSpPr/>
            <p:nvPr/>
          </p:nvSpPr>
          <p:spPr bwMode="auto">
            <a:xfrm>
              <a:off x="6315653" y="2403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3" name="Oval 192">
              <a:extLst>
                <a:ext uri="{FF2B5EF4-FFF2-40B4-BE49-F238E27FC236}">
                  <a16:creationId xmlns:a16="http://schemas.microsoft.com/office/drawing/2014/main" id="{617691D9-4919-4526-9EC9-8969EB2D740E}"/>
                </a:ext>
              </a:extLst>
            </p:cNvPr>
            <p:cNvSpPr/>
            <p:nvPr/>
          </p:nvSpPr>
          <p:spPr bwMode="auto">
            <a:xfrm>
              <a:off x="7996603" y="342275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4" name="TextBox 193">
              <a:extLst>
                <a:ext uri="{FF2B5EF4-FFF2-40B4-BE49-F238E27FC236}">
                  <a16:creationId xmlns:a16="http://schemas.microsoft.com/office/drawing/2014/main" id="{134A5640-9C52-43A3-A71F-310DF6A8A56B}"/>
                </a:ext>
              </a:extLst>
            </p:cNvPr>
            <p:cNvSpPr txBox="1"/>
            <p:nvPr/>
          </p:nvSpPr>
          <p:spPr>
            <a:xfrm>
              <a:off x="7456928" y="3773149"/>
              <a:ext cx="1353671"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Node is granted</a:t>
              </a:r>
            </a:p>
          </p:txBody>
        </p:sp>
        <p:sp>
          <p:nvSpPr>
            <p:cNvPr id="195" name="Oval 194">
              <a:extLst>
                <a:ext uri="{FF2B5EF4-FFF2-40B4-BE49-F238E27FC236}">
                  <a16:creationId xmlns:a16="http://schemas.microsoft.com/office/drawing/2014/main" id="{D3D7B61D-B4A9-4FBD-A8B3-F1591B5F9DB8}"/>
                </a:ext>
              </a:extLst>
            </p:cNvPr>
            <p:cNvSpPr/>
            <p:nvPr/>
          </p:nvSpPr>
          <p:spPr bwMode="auto">
            <a:xfrm>
              <a:off x="9991451" y="365704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6" name="TextBox 195">
              <a:extLst>
                <a:ext uri="{FF2B5EF4-FFF2-40B4-BE49-F238E27FC236}">
                  <a16:creationId xmlns:a16="http://schemas.microsoft.com/office/drawing/2014/main" id="{3A2F99EA-D9F5-4296-A2D6-5FC377345CB4}"/>
                </a:ext>
              </a:extLst>
            </p:cNvPr>
            <p:cNvSpPr txBox="1"/>
            <p:nvPr/>
          </p:nvSpPr>
          <p:spPr>
            <a:xfrm>
              <a:off x="10270645" y="3509293"/>
              <a:ext cx="982569" cy="572464"/>
            </a:xfrm>
            <a:prstGeom prst="rect">
              <a:avLst/>
            </a:prstGeom>
            <a:noFill/>
          </p:spPr>
          <p:txBody>
            <a:bodyPr wrap="square" lIns="91440" tIns="146304" rIns="91440" bIns="146304" rtlCol="0">
              <a:spAutoFit/>
            </a:bodyPr>
            <a:lstStyle/>
            <a:p>
              <a:pPr>
                <a:lnSpc>
                  <a:spcPct val="90000"/>
                </a:lnSpc>
                <a:spcAft>
                  <a:spcPts val="600"/>
                </a:spcAft>
              </a:pPr>
              <a:r>
                <a:rPr lang="en-US" sz="1000">
                  <a:solidFill>
                    <a:srgbClr val="000000"/>
                  </a:solidFill>
                </a:rPr>
                <a:t>Pending pods </a:t>
              </a:r>
              <a:br>
                <a:rPr lang="en-US" sz="1000">
                  <a:solidFill>
                    <a:srgbClr val="000000"/>
                  </a:solidFill>
                </a:rPr>
              </a:br>
              <a:r>
                <a:rPr lang="en-US" sz="1000">
                  <a:solidFill>
                    <a:srgbClr val="000000"/>
                  </a:solidFill>
                </a:rPr>
                <a:t>are scheduled</a:t>
              </a:r>
            </a:p>
          </p:txBody>
        </p:sp>
      </p:grpSp>
    </p:spTree>
    <p:extLst>
      <p:ext uri="{BB962C8B-B14F-4D97-AF65-F5344CB8AC3E}">
        <p14:creationId xmlns:p14="http://schemas.microsoft.com/office/powerpoint/2010/main" val="226638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105539" cy="410369"/>
          </a:xfrm>
        </p:spPr>
        <p:txBody>
          <a:bodyPr/>
          <a:lstStyle/>
          <a:p>
            <a:r>
              <a:rPr lang="en-US"/>
              <a:t>Service Mesh Interface (SMI)</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263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Aft>
                <a:spcPts val="1800"/>
              </a:spcAft>
              <a:defRPr/>
            </a:pPr>
            <a:r>
              <a:rPr lang="en-US" sz="1400" b="0" spc="0">
                <a:solidFill>
                  <a:srgbClr val="0078D4"/>
                </a:solidFill>
                <a:latin typeface="Segoe UI" panose="020B0502040204020203" pitchFamily="34" charset="0"/>
              </a:rPr>
              <a:t>SMI defines a set of APIs that can be implemented by individual mesh providers. Service meshes and tools can either integrate directly with SMI or an adapter can consume SMI and drive native mesh APIs. </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Standard interface</a:t>
            </a:r>
            <a:r>
              <a:rPr lang="en-US" sz="1400" b="0" spc="0">
                <a:solidFill>
                  <a:srgbClr val="0078D4"/>
                </a:solidFill>
                <a:latin typeface="Segoe UI" panose="020B0502040204020203" pitchFamily="34" charset="0"/>
              </a:rPr>
              <a:t> for service mesh on Kubernetes​</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Basic feature set</a:t>
            </a:r>
            <a:r>
              <a:rPr lang="en-US" sz="1400" b="0" spc="0">
                <a:solidFill>
                  <a:srgbClr val="0078D4"/>
                </a:solidFill>
                <a:latin typeface="Segoe UI" panose="020B0502040204020203" pitchFamily="34" charset="0"/>
              </a:rPr>
              <a:t> to address most common scenarios​</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Extensible</a:t>
            </a:r>
            <a:r>
              <a:rPr lang="en-US" sz="1400" b="0" spc="0">
                <a:solidFill>
                  <a:srgbClr val="0078D4"/>
                </a:solidFill>
                <a:latin typeface="Segoe UI" panose="020B0502040204020203" pitchFamily="34" charset="0"/>
              </a:rPr>
              <a:t> to support new features as they become widely available​ </a:t>
            </a:r>
          </a:p>
        </p:txBody>
      </p:sp>
      <p:grpSp>
        <p:nvGrpSpPr>
          <p:cNvPr id="86" name="Group 85" descr="conceptual diagram showing Service Mesh Interface and its ecosystem">
            <a:extLst>
              <a:ext uri="{FF2B5EF4-FFF2-40B4-BE49-F238E27FC236}">
                <a16:creationId xmlns:a16="http://schemas.microsoft.com/office/drawing/2014/main" id="{48337D40-7FEF-41B2-868B-2B5B099DE49C}"/>
              </a:ext>
            </a:extLst>
          </p:cNvPr>
          <p:cNvGrpSpPr/>
          <p:nvPr/>
        </p:nvGrpSpPr>
        <p:grpSpPr>
          <a:xfrm>
            <a:off x="5389468" y="1805557"/>
            <a:ext cx="6414932" cy="4254272"/>
            <a:chOff x="5163094" y="1753178"/>
            <a:chExt cx="6414932" cy="4254272"/>
          </a:xfrm>
        </p:grpSpPr>
        <p:sp>
          <p:nvSpPr>
            <p:cNvPr id="88" name="Rectangle: Rounded Corners 87">
              <a:extLst>
                <a:ext uri="{FF2B5EF4-FFF2-40B4-BE49-F238E27FC236}">
                  <a16:creationId xmlns:a16="http://schemas.microsoft.com/office/drawing/2014/main" id="{F2BAFE5C-FFB0-4101-B7B4-1E75F01E09B3}"/>
                </a:ext>
              </a:extLst>
            </p:cNvPr>
            <p:cNvSpPr/>
            <p:nvPr/>
          </p:nvSpPr>
          <p:spPr>
            <a:xfrm>
              <a:off x="5163095"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Apps</a:t>
              </a:r>
            </a:p>
          </p:txBody>
        </p:sp>
        <p:sp>
          <p:nvSpPr>
            <p:cNvPr id="89" name="Rectangle: Rounded Corners 88">
              <a:extLst>
                <a:ext uri="{FF2B5EF4-FFF2-40B4-BE49-F238E27FC236}">
                  <a16:creationId xmlns:a16="http://schemas.microsoft.com/office/drawing/2014/main" id="{70CCBF86-5C36-4635-96EA-DEC22521D5A2}"/>
                </a:ext>
              </a:extLst>
            </p:cNvPr>
            <p:cNvSpPr/>
            <p:nvPr/>
          </p:nvSpPr>
          <p:spPr>
            <a:xfrm>
              <a:off x="7404687"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Tooling</a:t>
              </a:r>
            </a:p>
          </p:txBody>
        </p:sp>
        <p:sp>
          <p:nvSpPr>
            <p:cNvPr id="90" name="Rectangle: Rounded Corners 89">
              <a:extLst>
                <a:ext uri="{FF2B5EF4-FFF2-40B4-BE49-F238E27FC236}">
                  <a16:creationId xmlns:a16="http://schemas.microsoft.com/office/drawing/2014/main" id="{045262EB-8164-4629-98C0-23FB6F0262CC}"/>
                </a:ext>
              </a:extLst>
            </p:cNvPr>
            <p:cNvSpPr/>
            <p:nvPr/>
          </p:nvSpPr>
          <p:spPr>
            <a:xfrm>
              <a:off x="9646279"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Ecosystem</a:t>
              </a:r>
            </a:p>
          </p:txBody>
        </p:sp>
        <p:sp>
          <p:nvSpPr>
            <p:cNvPr id="91" name="Rectangle: Rounded Corners 90">
              <a:extLst>
                <a:ext uri="{FF2B5EF4-FFF2-40B4-BE49-F238E27FC236}">
                  <a16:creationId xmlns:a16="http://schemas.microsoft.com/office/drawing/2014/main" id="{AB4AF1D2-D553-461E-9526-FCB557482328}"/>
                </a:ext>
              </a:extLst>
            </p:cNvPr>
            <p:cNvSpPr/>
            <p:nvPr/>
          </p:nvSpPr>
          <p:spPr>
            <a:xfrm>
              <a:off x="5163095"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2" descr="Image result for istio logo png">
              <a:extLst>
                <a:ext uri="{FF2B5EF4-FFF2-40B4-BE49-F238E27FC236}">
                  <a16:creationId xmlns:a16="http://schemas.microsoft.com/office/drawing/2014/main" id="{FB7E03C6-35BA-405C-9725-38DAA73E07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1940" y="4804622"/>
              <a:ext cx="793186" cy="415101"/>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12122E95-7D0F-45EC-8C7F-91A7BBAF97C1}"/>
                </a:ext>
              </a:extLst>
            </p:cNvPr>
            <p:cNvSpPr/>
            <p:nvPr/>
          </p:nvSpPr>
          <p:spPr>
            <a:xfrm>
              <a:off x="6784446"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descr="Consul logo">
              <a:extLst>
                <a:ext uri="{FF2B5EF4-FFF2-40B4-BE49-F238E27FC236}">
                  <a16:creationId xmlns:a16="http://schemas.microsoft.com/office/drawing/2014/main" id="{2725ED3F-DC8F-46ED-8FA4-6E0C9EA73ADA}"/>
                </a:ext>
              </a:extLst>
            </p:cNvPr>
            <p:cNvPicPr>
              <a:picLocks noChangeAspect="1"/>
            </p:cNvPicPr>
            <p:nvPr/>
          </p:nvPicPr>
          <p:blipFill>
            <a:blip r:embed="rId4"/>
            <a:stretch>
              <a:fillRect/>
            </a:stretch>
          </p:blipFill>
          <p:spPr>
            <a:xfrm>
              <a:off x="6927693" y="4751712"/>
              <a:ext cx="1264381" cy="520920"/>
            </a:xfrm>
            <a:prstGeom prst="rect">
              <a:avLst/>
            </a:prstGeom>
          </p:spPr>
        </p:pic>
        <p:sp>
          <p:nvSpPr>
            <p:cNvPr id="95" name="Rectangle: Rounded Corners 94">
              <a:extLst>
                <a:ext uri="{FF2B5EF4-FFF2-40B4-BE49-F238E27FC236}">
                  <a16:creationId xmlns:a16="http://schemas.microsoft.com/office/drawing/2014/main" id="{09FA3EEE-BEE4-4A37-82FD-026D0ABA4134}"/>
                </a:ext>
              </a:extLst>
            </p:cNvPr>
            <p:cNvSpPr/>
            <p:nvPr/>
          </p:nvSpPr>
          <p:spPr>
            <a:xfrm>
              <a:off x="8405797"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descr="A close up of a logo&#10;&#10;Description automatically generated">
              <a:extLst>
                <a:ext uri="{FF2B5EF4-FFF2-40B4-BE49-F238E27FC236}">
                  <a16:creationId xmlns:a16="http://schemas.microsoft.com/office/drawing/2014/main" id="{E17D2BB3-BA42-436E-99A8-E2FB043BF3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47183" y="4894147"/>
              <a:ext cx="1068105" cy="236051"/>
            </a:xfrm>
            <a:prstGeom prst="rect">
              <a:avLst/>
            </a:prstGeom>
          </p:spPr>
        </p:pic>
        <p:sp>
          <p:nvSpPr>
            <p:cNvPr id="97" name="Rectangle: Rounded Corners 96">
              <a:extLst>
                <a:ext uri="{FF2B5EF4-FFF2-40B4-BE49-F238E27FC236}">
                  <a16:creationId xmlns:a16="http://schemas.microsoft.com/office/drawing/2014/main" id="{8958436F-58EC-4DE9-86D5-06A44671B15B}"/>
                </a:ext>
              </a:extLst>
            </p:cNvPr>
            <p:cNvSpPr/>
            <p:nvPr/>
          </p:nvSpPr>
          <p:spPr>
            <a:xfrm>
              <a:off x="10027149"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…and more</a:t>
              </a:r>
            </a:p>
          </p:txBody>
        </p:sp>
        <p:cxnSp>
          <p:nvCxnSpPr>
            <p:cNvPr id="98" name="Straight Arrow Connector 97">
              <a:extLst>
                <a:ext uri="{FF2B5EF4-FFF2-40B4-BE49-F238E27FC236}">
                  <a16:creationId xmlns:a16="http://schemas.microsoft.com/office/drawing/2014/main" id="{846FC530-1A63-45DE-9DB5-8BF5CD13F730}"/>
                </a:ext>
              </a:extLst>
            </p:cNvPr>
            <p:cNvCxnSpPr/>
            <p:nvPr/>
          </p:nvCxnSpPr>
          <p:spPr>
            <a:xfrm>
              <a:off x="6128969"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5D7B09E-5DCC-4546-8A05-FBD81FC66A5F}"/>
                </a:ext>
              </a:extLst>
            </p:cNvPr>
            <p:cNvCxnSpPr/>
            <p:nvPr/>
          </p:nvCxnSpPr>
          <p:spPr>
            <a:xfrm>
              <a:off x="8369810"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F9E8F3-D99F-4F3A-9B3D-EDD5C144FD39}"/>
                </a:ext>
              </a:extLst>
            </p:cNvPr>
            <p:cNvCxnSpPr/>
            <p:nvPr/>
          </p:nvCxnSpPr>
          <p:spPr>
            <a:xfrm>
              <a:off x="10611402"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2A0E46C-62E8-47FC-ADC1-A72B729214BC}"/>
                </a:ext>
              </a:extLst>
            </p:cNvPr>
            <p:cNvCxnSpPr>
              <a:cxnSpLocks/>
              <a:stCxn id="105" idx="2"/>
              <a:endCxn id="91" idx="0"/>
            </p:cNvCxnSpPr>
            <p:nvPr/>
          </p:nvCxnSpPr>
          <p:spPr>
            <a:xfrm flipH="1">
              <a:off x="5938533" y="4149910"/>
              <a:ext cx="243201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3154C73-5F61-41AF-9AE9-CB9B0E38AA7D}"/>
                </a:ext>
              </a:extLst>
            </p:cNvPr>
            <p:cNvCxnSpPr>
              <a:cxnSpLocks/>
              <a:stCxn id="105" idx="2"/>
              <a:endCxn id="93" idx="0"/>
            </p:cNvCxnSpPr>
            <p:nvPr/>
          </p:nvCxnSpPr>
          <p:spPr>
            <a:xfrm flipH="1">
              <a:off x="7559884" y="4149910"/>
              <a:ext cx="810666"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CB88344-36AC-47F7-B9AA-99CDE663BB29}"/>
                </a:ext>
              </a:extLst>
            </p:cNvPr>
            <p:cNvCxnSpPr>
              <a:cxnSpLocks/>
              <a:stCxn id="105" idx="2"/>
              <a:endCxn id="95" idx="0"/>
            </p:cNvCxnSpPr>
            <p:nvPr/>
          </p:nvCxnSpPr>
          <p:spPr>
            <a:xfrm>
              <a:off x="8370550" y="4149910"/>
              <a:ext cx="810685"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9522AEC-AF6C-4A8F-B265-721B22601838}"/>
                </a:ext>
              </a:extLst>
            </p:cNvPr>
            <p:cNvCxnSpPr>
              <a:cxnSpLocks/>
              <a:stCxn id="105" idx="2"/>
              <a:endCxn id="97" idx="0"/>
            </p:cNvCxnSpPr>
            <p:nvPr/>
          </p:nvCxnSpPr>
          <p:spPr>
            <a:xfrm>
              <a:off x="8370550" y="4149910"/>
              <a:ext cx="243203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FEF6E79A-B983-46B0-B9EA-9AC0388D73EB}"/>
                </a:ext>
              </a:extLst>
            </p:cNvPr>
            <p:cNvSpPr/>
            <p:nvPr/>
          </p:nvSpPr>
          <p:spPr>
            <a:xfrm>
              <a:off x="5163094" y="3145724"/>
              <a:ext cx="6414911" cy="1004186"/>
            </a:xfrm>
            <a:prstGeom prst="roundRect">
              <a:avLst>
                <a:gd name="adj" fmla="val 11111"/>
              </a:avLst>
            </a:prstGeom>
            <a:solidFill>
              <a:srgbClr val="E3FFF9">
                <a:alpha val="25000"/>
              </a:srgbClr>
            </a:solidFill>
            <a:ln w="12700">
              <a:solidFill>
                <a:srgbClr val="42A7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F3840B09-80B9-415D-8F0B-0CA1C2D2C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1710" y="3250433"/>
              <a:ext cx="794769" cy="794769"/>
            </a:xfrm>
            <a:prstGeom prst="rect">
              <a:avLst/>
            </a:prstGeom>
          </p:spPr>
        </p:pic>
        <p:sp>
          <p:nvSpPr>
            <p:cNvPr id="107" name="TextBox 106">
              <a:extLst>
                <a:ext uri="{FF2B5EF4-FFF2-40B4-BE49-F238E27FC236}">
                  <a16:creationId xmlns:a16="http://schemas.microsoft.com/office/drawing/2014/main" id="{687CB3EA-FB2B-4E19-8591-FCBB2B111E55}"/>
                </a:ext>
              </a:extLst>
            </p:cNvPr>
            <p:cNvSpPr txBox="1"/>
            <p:nvPr/>
          </p:nvSpPr>
          <p:spPr>
            <a:xfrm>
              <a:off x="6137910" y="3447762"/>
              <a:ext cx="3208020" cy="400110"/>
            </a:xfrm>
            <a:prstGeom prst="rect">
              <a:avLst/>
            </a:prstGeom>
            <a:noFill/>
          </p:spPr>
          <p:txBody>
            <a:bodyPr wrap="square" rtlCol="0">
              <a:spAutoFit/>
            </a:bodyPr>
            <a:lstStyle/>
            <a:p>
              <a:pPr lvl="0" algn="ctr">
                <a:defRPr/>
              </a:pPr>
              <a:r>
                <a:rPr kumimoji="0" lang="en-US" sz="2000" b="0" i="0" u="none" strike="noStrike" kern="1200" cap="none" spc="0" normalizeH="0" baseline="0" noProof="0">
                  <a:ln>
                    <a:noFill/>
                  </a:ln>
                  <a:solidFill>
                    <a:srgbClr val="42A7B6"/>
                  </a:solidFill>
                  <a:effectLst/>
                  <a:uLnTx/>
                  <a:uFillTx/>
                  <a:latin typeface="Segoe UI Semibold" panose="020B0702040204020203" pitchFamily="34" charset="0"/>
                  <a:cs typeface="Segoe UI Semibold" panose="020B0702040204020203" pitchFamily="34" charset="0"/>
                </a:rPr>
                <a:t>Service Mesh Interface</a:t>
              </a:r>
            </a:p>
          </p:txBody>
        </p:sp>
        <p:grpSp>
          <p:nvGrpSpPr>
            <p:cNvPr id="108" name="Group 107">
              <a:extLst>
                <a:ext uri="{FF2B5EF4-FFF2-40B4-BE49-F238E27FC236}">
                  <a16:creationId xmlns:a16="http://schemas.microsoft.com/office/drawing/2014/main" id="{62FECBCF-527F-4FA3-B305-79C17DA34117}"/>
                </a:ext>
              </a:extLst>
            </p:cNvPr>
            <p:cNvGrpSpPr/>
            <p:nvPr/>
          </p:nvGrpSpPr>
          <p:grpSpPr>
            <a:xfrm>
              <a:off x="9186304" y="3278433"/>
              <a:ext cx="831970" cy="738769"/>
              <a:chOff x="9517774" y="3887121"/>
              <a:chExt cx="831970" cy="738769"/>
            </a:xfrm>
          </p:grpSpPr>
          <p:sp>
            <p:nvSpPr>
              <p:cNvPr id="120" name="Rectangle: Rounded Corners 119">
                <a:extLst>
                  <a:ext uri="{FF2B5EF4-FFF2-40B4-BE49-F238E27FC236}">
                    <a16:creationId xmlns:a16="http://schemas.microsoft.com/office/drawing/2014/main" id="{F1D2ECA6-990D-4411-BA72-7F6C93AC9FF9}"/>
                  </a:ext>
                </a:extLst>
              </p:cNvPr>
              <p:cNvSpPr/>
              <p:nvPr/>
            </p:nvSpPr>
            <p:spPr>
              <a:xfrm>
                <a:off x="96822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_17" title="Icon of a curved arrow that splits in two directions">
                <a:extLst>
                  <a:ext uri="{FF2B5EF4-FFF2-40B4-BE49-F238E27FC236}">
                    <a16:creationId xmlns:a16="http://schemas.microsoft.com/office/drawing/2014/main" id="{B140C98B-72DB-4610-B95B-86F9EF7AF221}"/>
                  </a:ext>
                </a:extLst>
              </p:cNvPr>
              <p:cNvSpPr>
                <a:spLocks noChangeAspect="1" noEditPoints="1"/>
              </p:cNvSpPr>
              <p:nvPr/>
            </p:nvSpPr>
            <p:spPr bwMode="auto">
              <a:xfrm>
                <a:off x="9807986" y="3990115"/>
                <a:ext cx="251546" cy="31226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2" name="Title 1">
                <a:extLst>
                  <a:ext uri="{FF2B5EF4-FFF2-40B4-BE49-F238E27FC236}">
                    <a16:creationId xmlns:a16="http://schemas.microsoft.com/office/drawing/2014/main" id="{72A14616-36C7-4800-AD09-973E99575536}"/>
                  </a:ext>
                </a:extLst>
              </p:cNvPr>
              <p:cNvSpPr txBox="1">
                <a:spLocks/>
              </p:cNvSpPr>
              <p:nvPr/>
            </p:nvSpPr>
            <p:spPr>
              <a:xfrm>
                <a:off x="95177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Routing</a:t>
                </a:r>
              </a:p>
            </p:txBody>
          </p:sp>
        </p:grpSp>
        <p:grpSp>
          <p:nvGrpSpPr>
            <p:cNvPr id="109" name="Group 108">
              <a:extLst>
                <a:ext uri="{FF2B5EF4-FFF2-40B4-BE49-F238E27FC236}">
                  <a16:creationId xmlns:a16="http://schemas.microsoft.com/office/drawing/2014/main" id="{3A3A6833-471E-4974-91E2-EAE078EEAD8C}"/>
                </a:ext>
              </a:extLst>
            </p:cNvPr>
            <p:cNvGrpSpPr/>
            <p:nvPr/>
          </p:nvGrpSpPr>
          <p:grpSpPr>
            <a:xfrm>
              <a:off x="9961639" y="3278433"/>
              <a:ext cx="831970" cy="738769"/>
              <a:chOff x="10138804" y="3887121"/>
              <a:chExt cx="831970" cy="738769"/>
            </a:xfrm>
          </p:grpSpPr>
          <p:sp>
            <p:nvSpPr>
              <p:cNvPr id="117" name="Rectangle: Rounded Corners 116">
                <a:extLst>
                  <a:ext uri="{FF2B5EF4-FFF2-40B4-BE49-F238E27FC236}">
                    <a16:creationId xmlns:a16="http://schemas.microsoft.com/office/drawing/2014/main" id="{30C257F4-59BD-4268-ADE7-AE5AAFC7C1F8}"/>
                  </a:ext>
                </a:extLst>
              </p:cNvPr>
              <p:cNvSpPr/>
              <p:nvPr/>
            </p:nvSpPr>
            <p:spPr>
              <a:xfrm>
                <a:off x="1030332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inary" title="Icon of binary code, ones and zeros">
                <a:extLst>
                  <a:ext uri="{FF2B5EF4-FFF2-40B4-BE49-F238E27FC236}">
                    <a16:creationId xmlns:a16="http://schemas.microsoft.com/office/drawing/2014/main" id="{6BE1557D-93A3-490A-8FD9-CEBEB10C7739}"/>
                  </a:ext>
                </a:extLst>
              </p:cNvPr>
              <p:cNvSpPr>
                <a:spLocks noChangeAspect="1" noEditPoints="1"/>
              </p:cNvSpPr>
              <p:nvPr/>
            </p:nvSpPr>
            <p:spPr bwMode="auto">
              <a:xfrm>
                <a:off x="10420363" y="4022500"/>
                <a:ext cx="268853" cy="2321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Title 1">
                <a:extLst>
                  <a:ext uri="{FF2B5EF4-FFF2-40B4-BE49-F238E27FC236}">
                    <a16:creationId xmlns:a16="http://schemas.microsoft.com/office/drawing/2014/main" id="{26D223A8-CC67-465F-984A-6B336069F6ED}"/>
                  </a:ext>
                </a:extLst>
              </p:cNvPr>
              <p:cNvSpPr txBox="1">
                <a:spLocks/>
              </p:cNvSpPr>
              <p:nvPr/>
            </p:nvSpPr>
            <p:spPr>
              <a:xfrm>
                <a:off x="1013880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Telemetry</a:t>
                </a:r>
              </a:p>
            </p:txBody>
          </p:sp>
        </p:grpSp>
        <p:grpSp>
          <p:nvGrpSpPr>
            <p:cNvPr id="110" name="Group 109">
              <a:extLst>
                <a:ext uri="{FF2B5EF4-FFF2-40B4-BE49-F238E27FC236}">
                  <a16:creationId xmlns:a16="http://schemas.microsoft.com/office/drawing/2014/main" id="{ADD31163-BE08-4F86-BE90-0690C3DD48EC}"/>
                </a:ext>
              </a:extLst>
            </p:cNvPr>
            <p:cNvGrpSpPr/>
            <p:nvPr/>
          </p:nvGrpSpPr>
          <p:grpSpPr>
            <a:xfrm>
              <a:off x="10736974" y="3278433"/>
              <a:ext cx="831970" cy="738769"/>
              <a:chOff x="10736974" y="3887121"/>
              <a:chExt cx="831970" cy="738769"/>
            </a:xfrm>
          </p:grpSpPr>
          <p:sp>
            <p:nvSpPr>
              <p:cNvPr id="114" name="Rectangle: Rounded Corners 113">
                <a:extLst>
                  <a:ext uri="{FF2B5EF4-FFF2-40B4-BE49-F238E27FC236}">
                    <a16:creationId xmlns:a16="http://schemas.microsoft.com/office/drawing/2014/main" id="{5D4BC517-2C11-4666-8732-7AFEBC44FF30}"/>
                  </a:ext>
                </a:extLst>
              </p:cNvPr>
              <p:cNvSpPr/>
              <p:nvPr/>
            </p:nvSpPr>
            <p:spPr>
              <a:xfrm>
                <a:off x="109014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cript_F03A" title="Icon of an unrolled document with writing on it">
                <a:extLst>
                  <a:ext uri="{FF2B5EF4-FFF2-40B4-BE49-F238E27FC236}">
                    <a16:creationId xmlns:a16="http://schemas.microsoft.com/office/drawing/2014/main" id="{EDF77B7E-FF24-424E-B41B-B8B62B99E70F}"/>
                  </a:ext>
                </a:extLst>
              </p:cNvPr>
              <p:cNvSpPr>
                <a:spLocks noChangeAspect="1" noEditPoints="1"/>
              </p:cNvSpPr>
              <p:nvPr/>
            </p:nvSpPr>
            <p:spPr bwMode="auto">
              <a:xfrm>
                <a:off x="11020491" y="4006045"/>
                <a:ext cx="264937" cy="265065"/>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Title 1">
                <a:extLst>
                  <a:ext uri="{FF2B5EF4-FFF2-40B4-BE49-F238E27FC236}">
                    <a16:creationId xmlns:a16="http://schemas.microsoft.com/office/drawing/2014/main" id="{48E5562E-EF09-4C41-97AE-0D6E3D59551B}"/>
                  </a:ext>
                </a:extLst>
              </p:cNvPr>
              <p:cNvSpPr txBox="1">
                <a:spLocks/>
              </p:cNvSpPr>
              <p:nvPr/>
            </p:nvSpPr>
            <p:spPr>
              <a:xfrm>
                <a:off x="107369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Policy</a:t>
                </a:r>
              </a:p>
            </p:txBody>
          </p:sp>
        </p:grpSp>
        <p:grpSp>
          <p:nvGrpSpPr>
            <p:cNvPr id="111" name="Group 110">
              <a:extLst>
                <a:ext uri="{FF2B5EF4-FFF2-40B4-BE49-F238E27FC236}">
                  <a16:creationId xmlns:a16="http://schemas.microsoft.com/office/drawing/2014/main" id="{EC51ECA4-0359-49C1-8F15-E04E4A2B2BCF}"/>
                </a:ext>
              </a:extLst>
            </p:cNvPr>
            <p:cNvGrpSpPr/>
            <p:nvPr/>
          </p:nvGrpSpPr>
          <p:grpSpPr>
            <a:xfrm>
              <a:off x="5163095" y="5668896"/>
              <a:ext cx="6414930" cy="338554"/>
              <a:chOff x="5163095" y="6043647"/>
              <a:chExt cx="6414930" cy="338554"/>
            </a:xfrm>
          </p:grpSpPr>
          <p:cxnSp>
            <p:nvCxnSpPr>
              <p:cNvPr id="112" name="Straight Connector 111">
                <a:extLst>
                  <a:ext uri="{FF2B5EF4-FFF2-40B4-BE49-F238E27FC236}">
                    <a16:creationId xmlns:a16="http://schemas.microsoft.com/office/drawing/2014/main" id="{FB995BAE-45FC-4F63-9912-C84999639D0B}"/>
                  </a:ext>
                </a:extLst>
              </p:cNvPr>
              <p:cNvCxnSpPr>
                <a:cxnSpLocks/>
              </p:cNvCxnSpPr>
              <p:nvPr/>
            </p:nvCxnSpPr>
            <p:spPr>
              <a:xfrm>
                <a:off x="5163095" y="6212924"/>
                <a:ext cx="6414930" cy="0"/>
              </a:xfrm>
              <a:prstGeom prst="line">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E717BF42-8A13-4D79-9A1A-D391BADDB929}"/>
                  </a:ext>
                </a:extLst>
              </p:cNvPr>
              <p:cNvSpPr/>
              <p:nvPr/>
            </p:nvSpPr>
            <p:spPr>
              <a:xfrm>
                <a:off x="7730480" y="6043647"/>
                <a:ext cx="1280160" cy="338554"/>
              </a:xfrm>
              <a:prstGeom prst="rect">
                <a:avLst/>
              </a:prstGeom>
              <a:solidFill>
                <a:srgbClr val="FFFFFF"/>
              </a:solidFill>
            </p:spPr>
            <p:txBody>
              <a:bodyPr wrap="none">
                <a:spAutoFit/>
              </a:bodyPr>
              <a:lstStyle/>
              <a:p>
                <a:pPr algn="ctr"/>
                <a:r>
                  <a:rPr lang="en-US" sz="1600">
                    <a:solidFill>
                      <a:srgbClr val="0078D4"/>
                    </a:solidFill>
                    <a:latin typeface="Segoe UI Semibold" panose="020B0702040204020203" pitchFamily="34" charset="0"/>
                    <a:cs typeface="Segoe UI Semibold" panose="020B0702040204020203" pitchFamily="34" charset="0"/>
                  </a:rPr>
                  <a:t>Kubernetes</a:t>
                </a:r>
                <a:endParaRPr lang="en-US" sz="1600">
                  <a:solidFill>
                    <a:srgbClr val="0078D4"/>
                  </a:solidFill>
                </a:endParaRPr>
              </a:p>
            </p:txBody>
          </p:sp>
        </p:grpSp>
      </p:grpSp>
    </p:spTree>
    <p:extLst>
      <p:ext uri="{BB962C8B-B14F-4D97-AF65-F5344CB8AC3E}">
        <p14:creationId xmlns:p14="http://schemas.microsoft.com/office/powerpoint/2010/main" val="33856326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DE0D10FA-435E-5747-B41C-2D9BB1A8C464}"/>
              </a:ext>
            </a:extLst>
          </p:cNvPr>
          <p:cNvSpPr txBox="1"/>
          <p:nvPr/>
        </p:nvSpPr>
        <p:spPr>
          <a:xfrm>
            <a:off x="2611729" y="843490"/>
            <a:ext cx="1542491" cy="762309"/>
          </a:xfrm>
          <a:prstGeom prst="rect">
            <a:avLst/>
          </a:prstGeom>
          <a:noFill/>
        </p:spPr>
        <p:txBody>
          <a:bodyPr wrap="square" lIns="186468" tIns="149175" rIns="186468" bIns="149175" rtlCol="0">
            <a:spAutoFit/>
          </a:bodyPr>
          <a:lstStyle/>
          <a:p>
            <a:pPr defTabSz="932239">
              <a:lnSpc>
                <a:spcPct val="90000"/>
              </a:lnSpc>
              <a:spcAft>
                <a:spcPts val="612"/>
              </a:spcAft>
              <a:defRPr/>
            </a:pPr>
            <a:r>
              <a:rPr lang="en-US" sz="1632" dirty="0">
                <a:solidFill>
                  <a:srgbClr val="0078D7"/>
                </a:solidFill>
                <a:latin typeface="Segoe UI"/>
                <a:cs typeface="Segoe UI" panose="020B0502040204020203" pitchFamily="34" charset="0"/>
              </a:rPr>
              <a:t>Azure Disk Storage</a:t>
            </a:r>
          </a:p>
        </p:txBody>
      </p:sp>
      <p:sp>
        <p:nvSpPr>
          <p:cNvPr id="34" name="TextBox 33">
            <a:extLst>
              <a:ext uri="{FF2B5EF4-FFF2-40B4-BE49-F238E27FC236}">
                <a16:creationId xmlns:a16="http://schemas.microsoft.com/office/drawing/2014/main" id="{C909A870-EF85-6F49-9891-77DF038FF1B2}"/>
              </a:ext>
            </a:extLst>
          </p:cNvPr>
          <p:cNvSpPr txBox="1"/>
          <p:nvPr/>
        </p:nvSpPr>
        <p:spPr>
          <a:xfrm>
            <a:off x="7260835" y="761568"/>
            <a:ext cx="2042843" cy="803581"/>
          </a:xfrm>
          <a:prstGeom prst="rect">
            <a:avLst/>
          </a:prstGeom>
          <a:noFill/>
        </p:spPr>
        <p:txBody>
          <a:bodyPr wrap="square" lIns="186468" tIns="149175" rIns="186468" bIns="149175" rtlCol="0" anchor="t">
            <a:spAutoFit/>
          </a:bodyPr>
          <a:lstStyle/>
          <a:p>
            <a:pPr defTabSz="932239">
              <a:spcAft>
                <a:spcPts val="1224"/>
              </a:spcAft>
              <a:defRPr/>
            </a:pPr>
            <a:r>
              <a:rPr lang="en-US" sz="1632">
                <a:solidFill>
                  <a:srgbClr val="0078D7"/>
                </a:solidFill>
                <a:latin typeface="Segoe UI"/>
                <a:cs typeface="Segoe UI" panose="020B0502040204020203" pitchFamily="34" charset="0"/>
              </a:rPr>
              <a:t>Azure Blob and Data Lake Storage</a:t>
            </a:r>
          </a:p>
        </p:txBody>
      </p:sp>
      <p:sp>
        <p:nvSpPr>
          <p:cNvPr id="35" name="TextBox 34">
            <a:extLst>
              <a:ext uri="{FF2B5EF4-FFF2-40B4-BE49-F238E27FC236}">
                <a16:creationId xmlns:a16="http://schemas.microsoft.com/office/drawing/2014/main" id="{5C3C9EB2-4B86-BE4C-A939-BC3DE06213A1}"/>
              </a:ext>
            </a:extLst>
          </p:cNvPr>
          <p:cNvSpPr txBox="1"/>
          <p:nvPr/>
        </p:nvSpPr>
        <p:spPr>
          <a:xfrm>
            <a:off x="4941934" y="843490"/>
            <a:ext cx="1295400" cy="762309"/>
          </a:xfrm>
          <a:prstGeom prst="rect">
            <a:avLst/>
          </a:prstGeom>
          <a:noFill/>
        </p:spPr>
        <p:txBody>
          <a:bodyPr wrap="none" lIns="186468" tIns="149175" rIns="186468" bIns="149175" rtlCol="0">
            <a:spAutoFit/>
          </a:bodyPr>
          <a:lstStyle/>
          <a:p>
            <a:pPr defTabSz="932239">
              <a:lnSpc>
                <a:spcPct val="90000"/>
              </a:lnSpc>
              <a:spcAft>
                <a:spcPts val="612"/>
              </a:spcAft>
              <a:defRPr/>
            </a:pPr>
            <a:r>
              <a:rPr lang="fr-FR" sz="1632">
                <a:solidFill>
                  <a:srgbClr val="0078D7"/>
                </a:solidFill>
                <a:latin typeface="Segoe UI"/>
                <a:cs typeface="Segoe UI" panose="020B0502040204020203" pitchFamily="34" charset="0"/>
              </a:rPr>
              <a:t>Azure File</a:t>
            </a:r>
            <a:br>
              <a:rPr lang="fr-FR" sz="1632">
                <a:solidFill>
                  <a:srgbClr val="0078D7"/>
                </a:solidFill>
                <a:latin typeface="Segoe UI"/>
                <a:cs typeface="Segoe UI" panose="020B0502040204020203" pitchFamily="34" charset="0"/>
              </a:rPr>
            </a:br>
            <a:r>
              <a:rPr lang="fr-FR" sz="1632">
                <a:solidFill>
                  <a:srgbClr val="0078D7"/>
                </a:solidFill>
                <a:latin typeface="Segoe UI"/>
                <a:cs typeface="Segoe UI" panose="020B0502040204020203" pitchFamily="34" charset="0"/>
              </a:rPr>
              <a:t>Storage</a:t>
            </a:r>
          </a:p>
        </p:txBody>
      </p:sp>
      <p:grpSp>
        <p:nvGrpSpPr>
          <p:cNvPr id="36" name="resources" descr="resources, folder">
            <a:extLst>
              <a:ext uri="{FF2B5EF4-FFF2-40B4-BE49-F238E27FC236}">
                <a16:creationId xmlns:a16="http://schemas.microsoft.com/office/drawing/2014/main" id="{15A9F941-C74B-224C-93E3-86834A6BF174}"/>
              </a:ext>
            </a:extLst>
          </p:cNvPr>
          <p:cNvGrpSpPr>
            <a:grpSpLocks noChangeAspect="1"/>
          </p:cNvGrpSpPr>
          <p:nvPr/>
        </p:nvGrpSpPr>
        <p:grpSpPr>
          <a:xfrm>
            <a:off x="4398100" y="948328"/>
            <a:ext cx="524674" cy="471857"/>
            <a:chOff x="3561319" y="3995263"/>
            <a:chExt cx="353755" cy="318143"/>
          </a:xfrm>
        </p:grpSpPr>
        <p:sp>
          <p:nvSpPr>
            <p:cNvPr id="37" name="Freeform: Shape 87">
              <a:extLst>
                <a:ext uri="{FF2B5EF4-FFF2-40B4-BE49-F238E27FC236}">
                  <a16:creationId xmlns:a16="http://schemas.microsoft.com/office/drawing/2014/main" id="{ED90F3CF-B3FB-1849-921F-373012B36289}"/>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solidFill>
                <a:srgbClr val="50E6FF"/>
              </a:solidFill>
              <a:prstDash val="solid"/>
              <a:miter/>
            </a:ln>
          </p:spPr>
          <p:txBody>
            <a:bodyPr rtlCol="0" anchor="ctr"/>
            <a:lstStyle/>
            <a:p>
              <a:pPr defTabSz="914191">
                <a:defRPr/>
              </a:pPr>
              <a:endParaRPr lang="en-US" sz="1764" kern="0">
                <a:solidFill>
                  <a:srgbClr val="000000"/>
                </a:solidFill>
                <a:latin typeface="Segoe UI"/>
              </a:endParaRPr>
            </a:p>
          </p:txBody>
        </p:sp>
        <p:sp>
          <p:nvSpPr>
            <p:cNvPr id="38" name="Freeform: Shape 88">
              <a:extLst>
                <a:ext uri="{FF2B5EF4-FFF2-40B4-BE49-F238E27FC236}">
                  <a16:creationId xmlns:a16="http://schemas.microsoft.com/office/drawing/2014/main" id="{CA91D284-EF40-4647-8495-FD34CD7A1FD2}"/>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pPr defTabSz="914191">
                <a:defRPr/>
              </a:pPr>
              <a:endParaRPr lang="en-US" sz="1764" kern="0">
                <a:solidFill>
                  <a:srgbClr val="000000"/>
                </a:solidFill>
                <a:latin typeface="Segoe UI"/>
              </a:endParaRPr>
            </a:p>
          </p:txBody>
        </p:sp>
      </p:grpSp>
      <p:grpSp>
        <p:nvGrpSpPr>
          <p:cNvPr id="39" name="Group 38">
            <a:extLst>
              <a:ext uri="{FF2B5EF4-FFF2-40B4-BE49-F238E27FC236}">
                <a16:creationId xmlns:a16="http://schemas.microsoft.com/office/drawing/2014/main" id="{981F92A7-3FE9-BF42-A689-34E6BE79BFD7}"/>
              </a:ext>
              <a:ext uri="{C183D7F6-B498-43B3-948B-1728B52AA6E4}">
                <adec:decorative xmlns:adec="http://schemas.microsoft.com/office/drawing/2017/decorative" val="1"/>
              </a:ext>
            </a:extLst>
          </p:cNvPr>
          <p:cNvGrpSpPr>
            <a:grpSpLocks noChangeAspect="1"/>
          </p:cNvGrpSpPr>
          <p:nvPr/>
        </p:nvGrpSpPr>
        <p:grpSpPr>
          <a:xfrm>
            <a:off x="6784960" y="979326"/>
            <a:ext cx="470021" cy="409025"/>
            <a:chOff x="3535599" y="2445877"/>
            <a:chExt cx="693553" cy="603548"/>
          </a:xfrm>
        </p:grpSpPr>
        <p:sp>
          <p:nvSpPr>
            <p:cNvPr id="40" name="Archive_F03F">
              <a:extLst>
                <a:ext uri="{FF2B5EF4-FFF2-40B4-BE49-F238E27FC236}">
                  <a16:creationId xmlns:a16="http://schemas.microsoft.com/office/drawing/2014/main" id="{BCA92A44-ACA0-954B-B28D-A7850B4F8D44}"/>
                </a:ext>
              </a:extLst>
            </p:cNvPr>
            <p:cNvSpPr>
              <a:spLocks noChangeAspect="1" noEditPoints="1"/>
            </p:cNvSpPr>
            <p:nvPr/>
          </p:nvSpPr>
          <p:spPr bwMode="auto">
            <a:xfrm>
              <a:off x="3535599" y="2447985"/>
              <a:ext cx="693553" cy="60144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solidFill>
              <a:srgbClr val="0078D3"/>
            </a:solidFill>
            <a:ln w="12700" cap="flat">
              <a:noFill/>
              <a:prstDash val="solid"/>
              <a:miter lim="800000"/>
              <a:headEnd/>
              <a:tailEnd/>
            </a:ln>
          </p:spPr>
          <p:txBody>
            <a:bodyPr vert="horz" wrap="square" lIns="87855" tIns="43927" rIns="87855" bIns="43927" numCol="1" anchor="t" anchorCtr="0" compatLnSpc="1">
              <a:prstTxWarp prst="textNoShape">
                <a:avLst/>
              </a:prstTxWarp>
            </a:bodyPr>
            <a:lstStyle/>
            <a:p>
              <a:pPr algn="ctr" defTabSz="896009">
                <a:defRPr/>
              </a:pPr>
              <a:endParaRPr lang="en-US" sz="1599" kern="0">
                <a:solidFill>
                  <a:srgbClr val="353535"/>
                </a:solidFill>
                <a:latin typeface="Segoe UI Semilight"/>
              </a:endParaRPr>
            </a:p>
          </p:txBody>
        </p:sp>
        <p:sp>
          <p:nvSpPr>
            <p:cNvPr id="41" name="Rectangle 40">
              <a:extLst>
                <a:ext uri="{FF2B5EF4-FFF2-40B4-BE49-F238E27FC236}">
                  <a16:creationId xmlns:a16="http://schemas.microsoft.com/office/drawing/2014/main" id="{324EFB45-98D9-104C-92DA-7FEF968BFCF6}"/>
                </a:ext>
              </a:extLst>
            </p:cNvPr>
            <p:cNvSpPr/>
            <p:nvPr/>
          </p:nvSpPr>
          <p:spPr bwMode="auto">
            <a:xfrm>
              <a:off x="3535600" y="2445877"/>
              <a:ext cx="693552" cy="205081"/>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038ABBF7-248C-8049-8402-746069FFE049}"/>
                </a:ext>
              </a:extLst>
            </p:cNvPr>
            <p:cNvCxnSpPr/>
            <p:nvPr/>
          </p:nvCxnSpPr>
          <p:spPr>
            <a:xfrm>
              <a:off x="3746977" y="2935487"/>
              <a:ext cx="268133" cy="0"/>
            </a:xfrm>
            <a:prstGeom prst="line">
              <a:avLst/>
            </a:prstGeom>
            <a:noFill/>
            <a:ln w="19050" cap="flat" cmpd="sng" algn="ctr">
              <a:solidFill>
                <a:srgbClr val="50E6FF"/>
              </a:solidFill>
              <a:prstDash val="solid"/>
              <a:headEnd type="none"/>
              <a:tailEnd type="none"/>
            </a:ln>
            <a:effectLst/>
          </p:spPr>
        </p:cxnSp>
      </p:grpSp>
      <p:pic>
        <p:nvPicPr>
          <p:cNvPr id="43" name="Picture 42">
            <a:extLst>
              <a:ext uri="{FF2B5EF4-FFF2-40B4-BE49-F238E27FC236}">
                <a16:creationId xmlns:a16="http://schemas.microsoft.com/office/drawing/2014/main" id="{C1BA26E3-3B3F-BE43-B1E6-B335AC9CE5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227540" y="984205"/>
            <a:ext cx="467405" cy="471857"/>
          </a:xfrm>
          <a:prstGeom prst="rect">
            <a:avLst/>
          </a:prstGeom>
        </p:spPr>
      </p:pic>
      <p:graphicFrame>
        <p:nvGraphicFramePr>
          <p:cNvPr id="44" name="Table 4">
            <a:extLst>
              <a:ext uri="{FF2B5EF4-FFF2-40B4-BE49-F238E27FC236}">
                <a16:creationId xmlns:a16="http://schemas.microsoft.com/office/drawing/2014/main" id="{3A1B4641-B14D-3E49-B656-4759A1D146C3}"/>
              </a:ext>
            </a:extLst>
          </p:cNvPr>
          <p:cNvGraphicFramePr>
            <a:graphicFrameLocks noGrp="1"/>
          </p:cNvGraphicFramePr>
          <p:nvPr/>
        </p:nvGraphicFramePr>
        <p:xfrm>
          <a:off x="383621" y="1544616"/>
          <a:ext cx="11437344" cy="5076048"/>
        </p:xfrm>
        <a:graphic>
          <a:graphicData uri="http://schemas.openxmlformats.org/drawingml/2006/table">
            <a:tbl>
              <a:tblPr firstRow="1" bandRow="1"/>
              <a:tblGrid>
                <a:gridCol w="1602236">
                  <a:extLst>
                    <a:ext uri="{9D8B030D-6E8A-4147-A177-3AD203B41FA5}">
                      <a16:colId xmlns:a16="http://schemas.microsoft.com/office/drawing/2014/main" val="2952775097"/>
                    </a:ext>
                  </a:extLst>
                </a:gridCol>
                <a:gridCol w="2327776">
                  <a:extLst>
                    <a:ext uri="{9D8B030D-6E8A-4147-A177-3AD203B41FA5}">
                      <a16:colId xmlns:a16="http://schemas.microsoft.com/office/drawing/2014/main" val="822366067"/>
                    </a:ext>
                  </a:extLst>
                </a:gridCol>
                <a:gridCol w="2428546">
                  <a:extLst>
                    <a:ext uri="{9D8B030D-6E8A-4147-A177-3AD203B41FA5}">
                      <a16:colId xmlns:a16="http://schemas.microsoft.com/office/drawing/2014/main" val="3319891969"/>
                    </a:ext>
                  </a:extLst>
                </a:gridCol>
                <a:gridCol w="2539393">
                  <a:extLst>
                    <a:ext uri="{9D8B030D-6E8A-4147-A177-3AD203B41FA5}">
                      <a16:colId xmlns:a16="http://schemas.microsoft.com/office/drawing/2014/main" val="4129028762"/>
                    </a:ext>
                  </a:extLst>
                </a:gridCol>
                <a:gridCol w="2539393">
                  <a:extLst>
                    <a:ext uri="{9D8B030D-6E8A-4147-A177-3AD203B41FA5}">
                      <a16:colId xmlns:a16="http://schemas.microsoft.com/office/drawing/2014/main" val="1111077438"/>
                    </a:ext>
                  </a:extLst>
                </a:gridCol>
              </a:tblGrid>
              <a:tr h="652822">
                <a:tc>
                  <a:txBody>
                    <a:bodyPr/>
                    <a:lstStyle/>
                    <a:p>
                      <a:endParaRPr lang="en-US" sz="1400" b="0">
                        <a:solidFill>
                          <a:schemeClr val="tx2"/>
                        </a:solidFill>
                        <a:latin typeface="+mj-lt"/>
                      </a:endParaRPr>
                    </a:p>
                  </a:txBody>
                  <a:tcPr marL="93260" marR="93260" marT="46630" marB="46630" anchor="ctr">
                    <a:lnL w="12700" cmpd="sng">
                      <a:noFill/>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200" dirty="0">
                          <a:solidFill>
                            <a:schemeClr val="tx2"/>
                          </a:solidFill>
                          <a:ea typeface="Segoe UI" pitchFamily="34" charset="0"/>
                          <a:cs typeface="Segoe UI" pitchFamily="34" charset="0"/>
                        </a:rPr>
                        <a:t>High, performance, durable block storage for Azure Virtual Machines</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200" dirty="0">
                          <a:solidFill>
                            <a:schemeClr val="tx2"/>
                          </a:solidFill>
                          <a:ea typeface="Segoe UI" pitchFamily="34" charset="0"/>
                          <a:cs typeface="Segoe UI" pitchFamily="34" charset="0"/>
                        </a:rPr>
                        <a:t>Simple, secure, and serverless enterprise-grade cloud file shares</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200" dirty="0">
                          <a:solidFill>
                            <a:schemeClr val="tx2"/>
                          </a:solidFill>
                          <a:ea typeface="Segoe UI" pitchFamily="34" charset="0"/>
                          <a:cs typeface="Segoe UI" pitchFamily="34" charset="0"/>
                        </a:rPr>
                        <a:t>Massively scalable and secure object storage</a:t>
                      </a:r>
                      <a:r>
                        <a:rPr kumimoji="0" lang="en-US" sz="1200" b="0" i="0" u="none" strike="noStrike" kern="0" cap="none" spc="0" normalizeH="0" baseline="0" noProof="0" dirty="0">
                          <a:ln>
                            <a:noFill/>
                          </a:ln>
                          <a:solidFill>
                            <a:schemeClr val="tx2"/>
                          </a:solidFill>
                          <a:effectLst/>
                          <a:uLnTx/>
                          <a:uFillTx/>
                          <a:latin typeface="+mn-lt"/>
                          <a:ea typeface="+mn-ea"/>
                          <a:cs typeface="+mn-cs"/>
                        </a:rPr>
                        <a:t> and data lake</a:t>
                      </a:r>
                      <a:endParaRPr lang="en-US" sz="1200" dirty="0">
                        <a:solidFill>
                          <a:schemeClr val="tx2"/>
                        </a:solidFill>
                        <a:ea typeface="Segoe UI" pitchFamily="34" charset="0"/>
                        <a:cs typeface="Segoe UI" pitchFamily="34" charset="0"/>
                      </a:endParaRPr>
                    </a:p>
                  </a:txBody>
                  <a:tcPr marL="93260" marR="93260" marT="46630" marB="46630" anchor="ctr">
                    <a:lnL w="6350" cap="flat" cmpd="sng" algn="ctr">
                      <a:noFill/>
                      <a:prstDash val="sysDot"/>
                      <a:round/>
                      <a:headEnd type="none" w="med" len="med"/>
                      <a:tailEnd type="none" w="med" len="med"/>
                    </a:lnL>
                    <a:lnR w="12700" cmpd="sng">
                      <a:noFill/>
                    </a:lnR>
                    <a:lnT w="6350" cap="flat" cmpd="sng" algn="ctr">
                      <a:noFill/>
                      <a:prstDash val="sysDot"/>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latin typeface="+mn-lt"/>
                          <a:ea typeface="+mn-ea"/>
                          <a:cs typeface="+mn-cs"/>
                        </a:rPr>
                        <a:t>Enteprise file storage, powered by NetApp</a:t>
                      </a:r>
                    </a:p>
                  </a:txBody>
                  <a:tcPr marL="93260" marR="93260" marT="46630" marB="46630" anchor="ctr">
                    <a:lnL w="6350" cap="flat" cmpd="sng" algn="ctr">
                      <a:noFill/>
                      <a:prstDash val="sysDot"/>
                      <a:round/>
                      <a:headEnd type="none" w="med" len="med"/>
                      <a:tailEnd type="none" w="med" len="med"/>
                    </a:lnL>
                    <a:lnR w="12700" cmpd="sng">
                      <a:noFill/>
                    </a:lnR>
                    <a:lnT w="6350" cap="flat" cmpd="sng" algn="ctr">
                      <a:noFill/>
                      <a:prstDash val="sysDot"/>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4128304"/>
                  </a:ext>
                </a:extLst>
              </a:tr>
              <a:tr h="63990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rPr>
                        <a:t>Workloads</a:t>
                      </a:r>
                      <a:endParaRPr lang="en-US" sz="1400" b="0">
                        <a:solidFill>
                          <a:schemeClr val="tx2"/>
                        </a:solidFill>
                        <a:latin typeface="+mj-lt"/>
                      </a:endParaRP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srgbClr val="000000"/>
                          </a:solidFill>
                          <a:effectLst/>
                          <a:uLnTx/>
                          <a:uFillTx/>
                          <a:latin typeface="+mn-lt"/>
                          <a:ea typeface="+mn-ea"/>
                          <a:cs typeface="+mn-cs"/>
                        </a:rPr>
                        <a:t>Databases, bigdata, cache, </a:t>
                      </a:r>
                      <a:br>
                        <a:rPr kumimoji="0" lang="it-IT" sz="1200" b="0" i="0" u="none" strike="noStrike" kern="0" cap="none" spc="0" normalizeH="0" baseline="0" noProof="0" dirty="0">
                          <a:ln>
                            <a:noFill/>
                          </a:ln>
                          <a:solidFill>
                            <a:srgbClr val="000000"/>
                          </a:solidFill>
                          <a:effectLst/>
                          <a:uLnTx/>
                          <a:uFillTx/>
                          <a:latin typeface="+mn-lt"/>
                          <a:ea typeface="+mn-ea"/>
                          <a:cs typeface="+mn-cs"/>
                        </a:rPr>
                      </a:br>
                      <a:r>
                        <a:rPr kumimoji="0" lang="it-IT" sz="1200" b="0" i="0" u="none" strike="noStrike" kern="0" cap="none" spc="0" normalizeH="0" baseline="0" noProof="0" dirty="0">
                          <a:ln>
                            <a:noFill/>
                          </a:ln>
                          <a:solidFill>
                            <a:srgbClr val="000000"/>
                          </a:solidFill>
                          <a:effectLst/>
                          <a:uLnTx/>
                          <a:uFillTx/>
                          <a:latin typeface="+mn-lt"/>
                          <a:ea typeface="+mn-ea"/>
                          <a:cs typeface="+mn-cs"/>
                        </a:rPr>
                        <a:t>CI/CD</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Shared/user workspace, CMS, databases, </a:t>
                      </a:r>
                      <a:r>
                        <a:rPr kumimoji="0" lang="en-US" sz="1200" b="0" i="0" u="none" strike="noStrike" kern="0" cap="none" spc="0" normalizeH="0" baseline="0" noProof="0" dirty="0">
                          <a:ln>
                            <a:noFill/>
                          </a:ln>
                          <a:solidFill>
                            <a:srgbClr val="000000"/>
                          </a:solidFill>
                          <a:effectLst/>
                          <a:uLnTx/>
                          <a:uFillTx/>
                          <a:latin typeface="+mn-lt"/>
                          <a:ea typeface="+mn-ea"/>
                          <a:cs typeface="+mn-cs"/>
                        </a:rPr>
                        <a:t>AI/ML</a:t>
                      </a:r>
                      <a:endParaRPr kumimoji="0" lang="en-IN" sz="1200" b="0" i="0" u="none" strike="noStrike" kern="0" cap="none" spc="0" normalizeH="0" baseline="0" noProof="0" dirty="0">
                        <a:ln>
                          <a:noFill/>
                        </a:ln>
                        <a:solidFill>
                          <a:srgbClr val="000000"/>
                        </a:solidFill>
                        <a:effectLst/>
                        <a:uLnTx/>
                        <a:uFillTx/>
                        <a:latin typeface="+mn-lt"/>
                        <a:ea typeface="+mn-ea"/>
                        <a:cs typeface="+mn-cs"/>
                      </a:endParaRP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Analytics on data lake</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Analytics, HPC, Custom apps currently using NetApp</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221015"/>
                  </a:ext>
                </a:extLst>
              </a:tr>
              <a:tr h="639902">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mj-lt"/>
                          <a:ea typeface="+mn-ea"/>
                          <a:cs typeface="Segoe UI Semibold"/>
                        </a:rPr>
                        <a:t>Access </a:t>
                      </a:r>
                      <a:r>
                        <a:rPr lang="en-US" sz="1400" b="0" i="0" u="none" strike="noStrike" kern="0" cap="none" spc="0" normalizeH="0" baseline="0" noProof="0">
                          <a:ln>
                            <a:noFill/>
                          </a:ln>
                          <a:solidFill>
                            <a:schemeClr val="tx2"/>
                          </a:solidFill>
                          <a:effectLst/>
                          <a:uLnTx/>
                          <a:uFillTx/>
                          <a:latin typeface="+mj-lt"/>
                          <a:ea typeface="+mn-ea"/>
                          <a:cs typeface="Segoe UI Semibold"/>
                        </a:rPr>
                        <a:t>protocol</a:t>
                      </a:r>
                      <a:endPar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endParaRP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SCSI</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SMB, NFS v4.1 (preview)</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mn-lt"/>
                          <a:ea typeface="+mn-ea"/>
                          <a:cs typeface="+mn-cs"/>
                        </a:rPr>
                        <a:t>Blobfuse</a:t>
                      </a:r>
                      <a:r>
                        <a:rPr kumimoji="0" lang="en-US" sz="1200" b="0" i="0" u="none" strike="noStrike" kern="0" cap="none" spc="0" normalizeH="0" baseline="0" noProof="0" dirty="0">
                          <a:ln>
                            <a:noFill/>
                          </a:ln>
                          <a:solidFill>
                            <a:srgbClr val="000000"/>
                          </a:solidFill>
                          <a:effectLst/>
                          <a:uLnTx/>
                          <a:uFillTx/>
                          <a:latin typeface="+mn-lt"/>
                          <a:ea typeface="+mn-ea"/>
                          <a:cs typeface="+mn-cs"/>
                        </a:rPr>
                        <a:t>, NFS v3.0 (preview)</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NFS v3.0, NFS v4.1</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7538915"/>
                  </a:ext>
                </a:extLst>
              </a:tr>
              <a:tr h="581506">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rPr>
                        <a:t>Model</a:t>
                      </a:r>
                      <a:endParaRPr lang="en-US" sz="1400" b="0">
                        <a:solidFill>
                          <a:schemeClr val="tx2"/>
                        </a:solidFill>
                        <a:latin typeface="+mj-lt"/>
                      </a:endParaRP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Static, Dynamic</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Static, Dynamic</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Static, Dynamic</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Static, Dynamic</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93657"/>
                  </a:ext>
                </a:extLst>
              </a:tr>
              <a:tr h="69866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rPr>
                        <a:t>SKUs</a:t>
                      </a: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Standard HDD, Standard SSD, Premium SSD, Ultra (</a:t>
                      </a:r>
                      <a:r>
                        <a:rPr kumimoji="0" lang="en-US" sz="1200" b="0" i="0" u="none" strike="noStrike" kern="0" cap="none" spc="0" normalizeH="0" baseline="0" noProof="0">
                          <a:ln>
                            <a:noFill/>
                          </a:ln>
                          <a:solidFill>
                            <a:srgbClr val="000000"/>
                          </a:solidFill>
                          <a:effectLst/>
                          <a:uLnTx/>
                          <a:uFillTx/>
                          <a:latin typeface="+mn-lt"/>
                          <a:ea typeface="+mn-ea"/>
                          <a:cs typeface="Segoe UI" panose="020B0502040204020203" pitchFamily="34" charset="0"/>
                        </a:rPr>
                        <a:t>v1.20)</a:t>
                      </a:r>
                      <a:endParaRPr kumimoji="0" lang="en-US" sz="1200" b="0" i="0" u="none" strike="noStrike" kern="0" cap="none" spc="0" normalizeH="0" baseline="0" noProof="0">
                        <a:ln>
                          <a:noFill/>
                        </a:ln>
                        <a:solidFill>
                          <a:srgbClr val="000000"/>
                        </a:solidFill>
                        <a:effectLst/>
                        <a:uLnTx/>
                        <a:uFillTx/>
                        <a:latin typeface="+mn-lt"/>
                        <a:ea typeface="+mn-ea"/>
                        <a:cs typeface="+mn-cs"/>
                      </a:endParaRP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Standard HDD, Premium SSD</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n-lt"/>
                          <a:ea typeface="+mn-ea"/>
                          <a:cs typeface="+mn-cs"/>
                        </a:rPr>
                        <a:t>Standard HDD, Premium SSD</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Standard, Premium, Ultra</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4956597"/>
                  </a:ext>
                </a:extLst>
              </a:tr>
              <a:tr h="606983">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mj-lt"/>
                          <a:ea typeface="+mn-ea"/>
                          <a:cs typeface="Segoe UI Semibold"/>
                        </a:rPr>
                        <a:t>Access </a:t>
                      </a:r>
                      <a:r>
                        <a:rPr lang="en-US" sz="1400" b="0" i="0" u="none" strike="noStrike" kern="0" cap="none" spc="0" normalizeH="0" baseline="0" noProof="0">
                          <a:ln>
                            <a:noFill/>
                          </a:ln>
                          <a:solidFill>
                            <a:schemeClr val="tx2"/>
                          </a:solidFill>
                          <a:effectLst/>
                          <a:uLnTx/>
                          <a:uFillTx/>
                          <a:latin typeface="+mj-lt"/>
                          <a:ea typeface="+mn-ea"/>
                          <a:cs typeface="Segoe UI Semibold"/>
                        </a:rPr>
                        <a:t>modes</a:t>
                      </a:r>
                      <a:endPar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endParaRP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ReadWriteOnly (RWO), ReadWriteMany (RWX) (</a:t>
                      </a:r>
                      <a:r>
                        <a:rPr kumimoji="0" lang="en-US" sz="1200" b="0" i="0" u="none" strike="noStrike" kern="0" cap="none" spc="0" normalizeH="0" baseline="0" noProof="0" dirty="0">
                          <a:ln>
                            <a:noFill/>
                          </a:ln>
                          <a:solidFill>
                            <a:srgbClr val="000000"/>
                          </a:solidFill>
                          <a:effectLst/>
                          <a:uLnTx/>
                          <a:uFillTx/>
                          <a:latin typeface="+mn-lt"/>
                          <a:ea typeface="+mn-ea"/>
                          <a:cs typeface="Segoe UI" panose="020B0502040204020203" pitchFamily="34" charset="0"/>
                        </a:rPr>
                        <a:t>v1.20)</a:t>
                      </a:r>
                      <a:endParaRPr kumimoji="0" lang="en-IN" sz="1200" b="0" i="0" u="none" strike="noStrike" kern="0" cap="none" spc="0" normalizeH="0" baseline="0" noProof="0" dirty="0">
                        <a:ln>
                          <a:noFill/>
                        </a:ln>
                        <a:solidFill>
                          <a:srgbClr val="000000"/>
                        </a:solidFill>
                        <a:effectLst/>
                        <a:uLnTx/>
                        <a:uFillTx/>
                        <a:latin typeface="+mn-lt"/>
                        <a:ea typeface="+mn-ea"/>
                        <a:cs typeface="+mn-cs"/>
                      </a:endParaRP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rgbClr val="000000"/>
                          </a:solidFill>
                          <a:effectLst/>
                          <a:uLnTx/>
                          <a:uFillTx/>
                          <a:latin typeface="+mn-lt"/>
                          <a:ea typeface="+mn-ea"/>
                          <a:cs typeface="+mn-cs"/>
                        </a:rPr>
                        <a:t>RWO, RWX</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rgbClr val="000000"/>
                          </a:solidFill>
                          <a:effectLst/>
                          <a:uLnTx/>
                          <a:uFillTx/>
                          <a:latin typeface="+mn-lt"/>
                          <a:ea typeface="+mn-ea"/>
                          <a:cs typeface="+mn-cs"/>
                        </a:rPr>
                        <a:t>RWO, RWX</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RWO, RWX</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1393400"/>
                  </a:ext>
                </a:extLst>
              </a:tr>
              <a:tr h="603449">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mj-lt"/>
                          <a:ea typeface="+mn-ea"/>
                          <a:cs typeface="Segoe UI Semibold"/>
                        </a:rPr>
                        <a:t>Container </a:t>
                      </a:r>
                      <a:r>
                        <a:rPr lang="en-US" sz="1400" b="0" i="0" u="none" strike="noStrike" kern="0" cap="none" spc="0" normalizeH="0" baseline="0" noProof="0">
                          <a:ln>
                            <a:noFill/>
                          </a:ln>
                          <a:solidFill>
                            <a:schemeClr val="tx2"/>
                          </a:solidFill>
                          <a:effectLst/>
                          <a:uLnTx/>
                          <a:uFillTx/>
                          <a:latin typeface="+mj-lt"/>
                          <a:ea typeface="+mn-ea"/>
                          <a:cs typeface="Segoe UI Semibold"/>
                        </a:rPr>
                        <a:t>type</a:t>
                      </a:r>
                      <a:endParaRPr kumimoji="0" lang="en-US" sz="1400" b="0" i="0" u="none" strike="noStrike" kern="0" cap="none" spc="0" normalizeH="0" baseline="0" noProof="0">
                        <a:ln>
                          <a:noFill/>
                        </a:ln>
                        <a:solidFill>
                          <a:schemeClr val="tx2"/>
                        </a:solidFill>
                        <a:effectLst/>
                        <a:uLnTx/>
                        <a:uFillTx/>
                        <a:latin typeface="+mj-lt"/>
                        <a:ea typeface="+mn-ea"/>
                        <a:cs typeface="Segoe UI Semibold" panose="020B0702040204020203" pitchFamily="34" charset="0"/>
                      </a:endParaRP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rgbClr val="000000"/>
                          </a:solidFill>
                          <a:effectLst/>
                          <a:uLnTx/>
                          <a:uFillTx/>
                          <a:latin typeface="+mn-lt"/>
                          <a:ea typeface="+mn-ea"/>
                          <a:cs typeface="+mn-cs"/>
                        </a:rPr>
                        <a:t>Linux, Windows</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rgbClr val="000000"/>
                          </a:solidFill>
                          <a:effectLst/>
                          <a:uLnTx/>
                          <a:uFillTx/>
                          <a:latin typeface="+mn-lt"/>
                          <a:ea typeface="+mn-ea"/>
                          <a:cs typeface="+mn-cs"/>
                        </a:rPr>
                        <a:t>Linux, Windows, ACI</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kumimoji="0" lang="en-IN" sz="1200" b="0" i="0" u="none" strike="noStrike" kern="0" cap="none" spc="0" normalizeH="0" baseline="0" noProof="0">
                          <a:ln>
                            <a:noFill/>
                          </a:ln>
                          <a:solidFill>
                            <a:srgbClr val="000000"/>
                          </a:solidFill>
                          <a:effectLst/>
                          <a:uLnTx/>
                          <a:uFillTx/>
                          <a:latin typeface="+mn-lt"/>
                          <a:ea typeface="+mn-ea"/>
                          <a:cs typeface="+mn-cs"/>
                        </a:rPr>
                        <a:t>Linux</a:t>
                      </a:r>
                      <a:endParaRPr lang="en-US" sz="1200">
                        <a:latin typeface="+mn-lt"/>
                      </a:endParaRP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latin typeface="+mn-lt"/>
                        </a:rPr>
                        <a:t>Linux</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7044692"/>
                  </a:ext>
                </a:extLst>
              </a:tr>
              <a:tr h="65282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mj-lt"/>
                          <a:ea typeface="+mn-ea"/>
                          <a:cs typeface="Segoe UI Semibold" panose="020B0702040204020203" pitchFamily="34" charset="0"/>
                        </a:rPr>
                        <a:t>Redundancy</a:t>
                      </a:r>
                    </a:p>
                  </a:txBody>
                  <a:tcPr marL="93260" marR="93260" marT="46630" marB="46630" anchor="ctr">
                    <a:lnL w="12700" cmpd="sng">
                      <a:noFill/>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Locally-redundant storage (LRS), Zone-redundant storage (ZRS) -  coming soon</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LRS, ZRS, Geo-redundant storage (GRS), Read-access geo-redundant storage (RAGRS)</a:t>
                      </a:r>
                    </a:p>
                  </a:txBody>
                  <a:tcPr marL="93260" marR="93260" marT="46630" marB="4663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LRS, ZRS, GRS, RAGRS</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mn-lt"/>
                          <a:ea typeface="+mn-ea"/>
                          <a:cs typeface="+mn-cs"/>
                        </a:rPr>
                        <a:t>Single-zone</a:t>
                      </a:r>
                    </a:p>
                  </a:txBody>
                  <a:tcPr marL="93260" marR="93260" marT="46630" marB="46630" anchor="ctr">
                    <a:lnL w="6350" cap="flat" cmpd="sng" algn="ctr">
                      <a:noFill/>
                      <a:prstDash val="sysDot"/>
                      <a:round/>
                      <a:headEnd type="none" w="med" len="med"/>
                      <a:tailEnd type="none" w="med" len="med"/>
                    </a:lnL>
                    <a:lnR w="12700" cmpd="sng">
                      <a:noFill/>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5735649"/>
                  </a:ext>
                </a:extLst>
              </a:tr>
            </a:tbl>
          </a:graphicData>
        </a:graphic>
      </p:graphicFrame>
      <p:pic>
        <p:nvPicPr>
          <p:cNvPr id="1026" name="Picture 2" descr="Microsoft Azure NetApp Files - Premium - Snapshots - fee - 10000 GiB per ho  - AAD-62450 - Security - CDWG.com">
            <a:extLst>
              <a:ext uri="{FF2B5EF4-FFF2-40B4-BE49-F238E27FC236}">
                <a16:creationId xmlns:a16="http://schemas.microsoft.com/office/drawing/2014/main" id="{6775FEA8-1C98-4AEB-8B29-0038718A90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5542" y="932046"/>
            <a:ext cx="658405" cy="4718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230374B-0662-483F-844B-A7D99FB2E61F}"/>
              </a:ext>
            </a:extLst>
          </p:cNvPr>
          <p:cNvSpPr txBox="1"/>
          <p:nvPr/>
        </p:nvSpPr>
        <p:spPr>
          <a:xfrm>
            <a:off x="9996424" y="761566"/>
            <a:ext cx="2042843" cy="813580"/>
          </a:xfrm>
          <a:prstGeom prst="rect">
            <a:avLst/>
          </a:prstGeom>
          <a:noFill/>
        </p:spPr>
        <p:txBody>
          <a:bodyPr wrap="square" lIns="186468" tIns="149175" rIns="186468" bIns="149175" rtlCol="0" anchor="t">
            <a:spAutoFit/>
          </a:bodyPr>
          <a:lstStyle/>
          <a:p>
            <a:pPr defTabSz="932239">
              <a:spcAft>
                <a:spcPts val="1224"/>
              </a:spcAft>
              <a:defRPr/>
            </a:pPr>
            <a:r>
              <a:rPr lang="en-US" sz="1632">
                <a:solidFill>
                  <a:srgbClr val="0078D7"/>
                </a:solidFill>
                <a:latin typeface="Segoe UI"/>
                <a:cs typeface="Segoe UI" panose="020B0502040204020203" pitchFamily="34" charset="0"/>
              </a:rPr>
              <a:t>Azure NetApp Files via Trident</a:t>
            </a:r>
          </a:p>
        </p:txBody>
      </p:sp>
      <p:sp>
        <p:nvSpPr>
          <p:cNvPr id="3" name="Title 1">
            <a:extLst>
              <a:ext uri="{FF2B5EF4-FFF2-40B4-BE49-F238E27FC236}">
                <a16:creationId xmlns:a16="http://schemas.microsoft.com/office/drawing/2014/main" id="{88736F4D-3644-4C95-A9BF-57D801E53214}"/>
              </a:ext>
            </a:extLst>
          </p:cNvPr>
          <p:cNvSpPr txBox="1">
            <a:spLocks noGrp="1"/>
          </p:cNvSpPr>
          <p:nvPr>
            <p:ph type="title" idx="4294967295"/>
          </p:nvPr>
        </p:nvSpPr>
        <p:spPr>
          <a:xfrm>
            <a:off x="257372" y="295274"/>
            <a:ext cx="8448539" cy="605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2448" b="1" i="0" u="none" strike="noStrike" kern="1200" cap="none" spc="0" normalizeH="0" baseline="0" noProof="0" dirty="0">
                <a:ln>
                  <a:noFill/>
                </a:ln>
                <a:solidFill>
                  <a:prstClr val="black"/>
                </a:solidFill>
                <a:effectLst/>
                <a:uLnTx/>
                <a:uFillTx/>
                <a:latin typeface="Segoe UI Light" panose="020B0502040204020203" pitchFamily="34" charset="0"/>
                <a:ea typeface="+mj-ea"/>
                <a:cs typeface="Segoe UI Light" panose="020B0502040204020203" pitchFamily="34" charset="0"/>
              </a:rPr>
              <a:t>Azure Storage options</a:t>
            </a:r>
          </a:p>
        </p:txBody>
      </p:sp>
      <p:sp>
        <p:nvSpPr>
          <p:cNvPr id="2" name="Rectangle 1">
            <a:extLst>
              <a:ext uri="{FF2B5EF4-FFF2-40B4-BE49-F238E27FC236}">
                <a16:creationId xmlns:a16="http://schemas.microsoft.com/office/drawing/2014/main" id="{38C03EB3-1931-4A8F-B84C-C2A7C7AEF5A1}"/>
              </a:ext>
            </a:extLst>
          </p:cNvPr>
          <p:cNvSpPr/>
          <p:nvPr/>
        </p:nvSpPr>
        <p:spPr>
          <a:xfrm>
            <a:off x="-43107" y="6771695"/>
            <a:ext cx="8694682" cy="266818"/>
          </a:xfrm>
          <a:prstGeom prst="rect">
            <a:avLst/>
          </a:prstGeom>
        </p:spPr>
        <p:txBody>
          <a:bodyPr wrap="square">
            <a:spAutoFit/>
          </a:bodyPr>
          <a:lstStyle/>
          <a:p>
            <a:pPr defTabSz="932597">
              <a:defRPr/>
            </a:pPr>
            <a:r>
              <a:rPr lang="en-US" sz="1071" dirty="0">
                <a:solidFill>
                  <a:srgbClr val="3C3C41"/>
                </a:solidFill>
                <a:latin typeface="Segoe UI"/>
                <a:hlinkClick r:id="rId5"/>
              </a:rPr>
              <a:t>https://docs.microsoft.com/bs-latn-ba/azure/aks/concepts-storage</a:t>
            </a:r>
            <a:endParaRPr lang="en-US" sz="1071" dirty="0">
              <a:solidFill>
                <a:srgbClr val="3C3C41"/>
              </a:solidFill>
              <a:latin typeface="Segoe UI"/>
            </a:endParaRPr>
          </a:p>
        </p:txBody>
      </p:sp>
    </p:spTree>
    <p:extLst>
      <p:ext uri="{BB962C8B-B14F-4D97-AF65-F5344CB8AC3E}">
        <p14:creationId xmlns:p14="http://schemas.microsoft.com/office/powerpoint/2010/main" val="3635238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For developers and DevOps specialists</a:t>
            </a:r>
          </a:p>
        </p:txBody>
      </p:sp>
    </p:spTree>
    <p:extLst>
      <p:ext uri="{BB962C8B-B14F-4D97-AF65-F5344CB8AC3E}">
        <p14:creationId xmlns:p14="http://schemas.microsoft.com/office/powerpoint/2010/main" val="26389832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6186072" cy="2051844"/>
          </a:xfrm>
        </p:spPr>
        <p:txBody>
          <a:bodyPr wrap="square">
            <a:spAutoFit/>
          </a:bodyPr>
          <a:lstStyle/>
          <a:p>
            <a:r>
              <a:rPr lang="en-US" dirty="0"/>
              <a:t>Accelerate containerized development</a:t>
            </a:r>
            <a:br>
              <a:rPr lang="en-US" dirty="0"/>
            </a:br>
            <a:r>
              <a:rPr lang="en-US" sz="2000" spc="0" dirty="0">
                <a:ln>
                  <a:noFill/>
                </a:ln>
                <a:solidFill>
                  <a:srgbClr val="3C3C41"/>
                </a:solidFill>
                <a:latin typeface="Segoe UI"/>
                <a:cs typeface="+mn-cs"/>
              </a:rPr>
              <a:t>an iterative Kubernetes development experience for teams with integrated CI/CD</a:t>
            </a:r>
            <a:br>
              <a:rPr lang="en-US" spc="0" dirty="0">
                <a:solidFill>
                  <a:srgbClr val="3C3C41"/>
                </a:solidFill>
                <a:latin typeface="Segoe UI" panose="020B0502040204020203" pitchFamily="34" charset="0"/>
              </a:rPr>
            </a:br>
            <a:br>
              <a:rPr lang="en-US" dirty="0">
                <a:solidFill>
                  <a:srgbClr val="3C3C41"/>
                </a:solidFill>
              </a:rPr>
            </a:br>
            <a:endParaRPr lang="en-US" dirty="0"/>
          </a:p>
        </p:txBody>
      </p:sp>
      <p:sp>
        <p:nvSpPr>
          <p:cNvPr id="2" name="Title 3">
            <a:extLst>
              <a:ext uri="{FF2B5EF4-FFF2-40B4-BE49-F238E27FC236}">
                <a16:creationId xmlns:a16="http://schemas.microsoft.com/office/drawing/2014/main" id="{BF23A225-ABFC-46B9-96E9-C3F0BE3485FD}"/>
              </a:ext>
            </a:extLst>
          </p:cNvPr>
          <p:cNvSpPr txBox="1">
            <a:spLocks/>
          </p:cNvSpPr>
          <p:nvPr/>
        </p:nvSpPr>
        <p:spPr>
          <a:xfrm>
            <a:off x="495261" y="2608326"/>
            <a:ext cx="5411406" cy="307776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Native containers and Kubernetes support in Visual Studio Code</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Private container registry with Helm support</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Develop and test Kubernetes apps without mocking up dependencies</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Effective code merge, containerization, and CI/CD pipeline with automated tasks in a few clicks</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Pre-configured canary deployment strategy</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In-depth build and delivery process review and integration testing</a:t>
            </a:r>
          </a:p>
        </p:txBody>
      </p:sp>
      <p:grpSp>
        <p:nvGrpSpPr>
          <p:cNvPr id="265" name="Group 264" descr="Accelerate containerized development visual showing ">
            <a:extLst>
              <a:ext uri="{FF2B5EF4-FFF2-40B4-BE49-F238E27FC236}">
                <a16:creationId xmlns:a16="http://schemas.microsoft.com/office/drawing/2014/main" id="{8440154F-486E-4E9C-A3BB-74DC75A01071}"/>
              </a:ext>
            </a:extLst>
          </p:cNvPr>
          <p:cNvGrpSpPr/>
          <p:nvPr/>
        </p:nvGrpSpPr>
        <p:grpSpPr>
          <a:xfrm>
            <a:off x="6236300" y="1840089"/>
            <a:ext cx="6186073" cy="4715142"/>
            <a:chOff x="4477923" y="1446820"/>
            <a:chExt cx="6326756" cy="4909526"/>
          </a:xfrm>
        </p:grpSpPr>
        <p:sp>
          <p:nvSpPr>
            <p:cNvPr id="266" name="Step 3 II">
              <a:extLst>
                <a:ext uri="{FF2B5EF4-FFF2-40B4-BE49-F238E27FC236}">
                  <a16:creationId xmlns:a16="http://schemas.microsoft.com/office/drawing/2014/main" id="{9A242CFF-0AA5-448D-BB77-ED1DCD1FEA15}"/>
                </a:ext>
              </a:extLst>
            </p:cNvPr>
            <p:cNvSpPr/>
            <p:nvPr/>
          </p:nvSpPr>
          <p:spPr bwMode="auto">
            <a:xfrm>
              <a:off x="6190251" y="6017869"/>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3</a:t>
              </a:r>
            </a:p>
          </p:txBody>
        </p:sp>
        <p:sp>
          <p:nvSpPr>
            <p:cNvPr id="267" name="Step N">
              <a:extLst>
                <a:ext uri="{FF2B5EF4-FFF2-40B4-BE49-F238E27FC236}">
                  <a16:creationId xmlns:a16="http://schemas.microsoft.com/office/drawing/2014/main" id="{098FD4F7-F9F3-4001-B5D0-A6AFBCE61F2E}"/>
                </a:ext>
              </a:extLst>
            </p:cNvPr>
            <p:cNvSpPr/>
            <p:nvPr/>
          </p:nvSpPr>
          <p:spPr bwMode="auto">
            <a:xfrm>
              <a:off x="6190251" y="6017869"/>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N</a:t>
              </a:r>
            </a:p>
          </p:txBody>
        </p:sp>
        <p:sp>
          <p:nvSpPr>
            <p:cNvPr id="268" name="Step 3">
              <a:extLst>
                <a:ext uri="{FF2B5EF4-FFF2-40B4-BE49-F238E27FC236}">
                  <a16:creationId xmlns:a16="http://schemas.microsoft.com/office/drawing/2014/main" id="{BA390FB4-BB94-4C80-9508-4CE1B92A32B2}"/>
                </a:ext>
              </a:extLst>
            </p:cNvPr>
            <p:cNvSpPr/>
            <p:nvPr/>
          </p:nvSpPr>
          <p:spPr bwMode="auto">
            <a:xfrm>
              <a:off x="6190251" y="6017869"/>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3</a:t>
              </a:r>
              <a:endParaRPr lang="en-US" sz="784">
                <a:solidFill>
                  <a:srgbClr val="505050"/>
                </a:solidFill>
                <a:latin typeface="Segoe UI Semibold" panose="020B0702040204020203" pitchFamily="34" charset="0"/>
                <a:cs typeface="Segoe UI Semibold" panose="020B0702040204020203" pitchFamily="34" charset="0"/>
              </a:endParaRPr>
            </a:p>
          </p:txBody>
        </p:sp>
        <p:sp>
          <p:nvSpPr>
            <p:cNvPr id="269" name="Step 2">
              <a:extLst>
                <a:ext uri="{FF2B5EF4-FFF2-40B4-BE49-F238E27FC236}">
                  <a16:creationId xmlns:a16="http://schemas.microsoft.com/office/drawing/2014/main" id="{2DF57A5C-A100-4A89-B7F4-090A2CB0BC5A}"/>
                </a:ext>
              </a:extLst>
            </p:cNvPr>
            <p:cNvSpPr/>
            <p:nvPr/>
          </p:nvSpPr>
          <p:spPr bwMode="auto">
            <a:xfrm>
              <a:off x="6190251" y="6017869"/>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2</a:t>
              </a:r>
            </a:p>
          </p:txBody>
        </p:sp>
        <p:sp>
          <p:nvSpPr>
            <p:cNvPr id="270" name="Step 1">
              <a:extLst>
                <a:ext uri="{FF2B5EF4-FFF2-40B4-BE49-F238E27FC236}">
                  <a16:creationId xmlns:a16="http://schemas.microsoft.com/office/drawing/2014/main" id="{AE4EAC13-7E3A-43DE-A5F0-505E6A6FBE80}"/>
                </a:ext>
              </a:extLst>
            </p:cNvPr>
            <p:cNvSpPr/>
            <p:nvPr/>
          </p:nvSpPr>
          <p:spPr bwMode="auto">
            <a:xfrm>
              <a:off x="6190251" y="6017869"/>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 </a:t>
              </a:r>
            </a:p>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1</a:t>
              </a:r>
            </a:p>
          </p:txBody>
        </p:sp>
        <p:grpSp>
          <p:nvGrpSpPr>
            <p:cNvPr id="271" name="Group 270">
              <a:extLst>
                <a:ext uri="{FF2B5EF4-FFF2-40B4-BE49-F238E27FC236}">
                  <a16:creationId xmlns:a16="http://schemas.microsoft.com/office/drawing/2014/main" id="{EFB24F4F-3B48-4AB1-9EE0-591D1F17325A}"/>
                </a:ext>
              </a:extLst>
            </p:cNvPr>
            <p:cNvGrpSpPr/>
            <p:nvPr/>
          </p:nvGrpSpPr>
          <p:grpSpPr>
            <a:xfrm>
              <a:off x="5934770" y="5467619"/>
              <a:ext cx="815747" cy="888723"/>
              <a:chOff x="6645602" y="5582525"/>
              <a:chExt cx="832104" cy="906544"/>
            </a:xfrm>
          </p:grpSpPr>
          <p:sp>
            <p:nvSpPr>
              <p:cNvPr id="371" name="Rectangle: Rounded Corners 370">
                <a:extLst>
                  <a:ext uri="{FF2B5EF4-FFF2-40B4-BE49-F238E27FC236}">
                    <a16:creationId xmlns:a16="http://schemas.microsoft.com/office/drawing/2014/main" id="{9298F897-A857-4F3D-8FF2-3DC8E6633F5F}"/>
                  </a:ext>
                </a:extLst>
              </p:cNvPr>
              <p:cNvSpPr/>
              <p:nvPr/>
            </p:nvSpPr>
            <p:spPr bwMode="auto">
              <a:xfrm>
                <a:off x="6787334" y="5940429"/>
                <a:ext cx="548640" cy="548640"/>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72" name="Freeform: Shape 371">
                <a:extLst>
                  <a:ext uri="{FF2B5EF4-FFF2-40B4-BE49-F238E27FC236}">
                    <a16:creationId xmlns:a16="http://schemas.microsoft.com/office/drawing/2014/main" id="{9170C420-FF3D-4D56-BC22-21B7AC1F72C1}"/>
                  </a:ext>
                </a:extLst>
              </p:cNvPr>
              <p:cNvSpPr>
                <a:spLocks noChangeAspect="1"/>
              </p:cNvSpPr>
              <p:nvPr/>
            </p:nvSpPr>
            <p:spPr bwMode="auto">
              <a:xfrm>
                <a:off x="6897286"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noAutofit/>
              </a:bodyPr>
              <a:lstStyle/>
              <a:p>
                <a:endParaRPr lang="en-US" sz="1765"/>
              </a:p>
            </p:txBody>
          </p:sp>
          <p:sp>
            <p:nvSpPr>
              <p:cNvPr id="373" name="Title 1">
                <a:extLst>
                  <a:ext uri="{FF2B5EF4-FFF2-40B4-BE49-F238E27FC236}">
                    <a16:creationId xmlns:a16="http://schemas.microsoft.com/office/drawing/2014/main" id="{DFAEFEB7-BE22-4612-8176-C9B77607C68E}"/>
                  </a:ext>
                </a:extLst>
              </p:cNvPr>
              <p:cNvSpPr txBox="1">
                <a:spLocks/>
              </p:cNvSpPr>
              <p:nvPr/>
            </p:nvSpPr>
            <p:spPr>
              <a:xfrm>
                <a:off x="6645602" y="5582525"/>
                <a:ext cx="83210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chemeClr val="bg1">
                        <a:lumMod val="85000"/>
                      </a:schemeClr>
                    </a:solidFill>
                  </a:rPr>
                  <a:t>Azure Pipelines</a:t>
                </a:r>
              </a:p>
            </p:txBody>
          </p:sp>
        </p:grpSp>
        <p:cxnSp>
          <p:nvCxnSpPr>
            <p:cNvPr id="272" name="Connector: Elbow 271">
              <a:extLst>
                <a:ext uri="{FF2B5EF4-FFF2-40B4-BE49-F238E27FC236}">
                  <a16:creationId xmlns:a16="http://schemas.microsoft.com/office/drawing/2014/main" id="{A8BEF268-D53C-4D89-9D6A-8AD286DC7DD6}"/>
                </a:ext>
              </a:extLst>
            </p:cNvPr>
            <p:cNvCxnSpPr/>
            <p:nvPr/>
          </p:nvCxnSpPr>
          <p:spPr>
            <a:xfrm rot="16200000" flipH="1">
              <a:off x="5013351" y="5027050"/>
              <a:ext cx="1500437" cy="620291"/>
            </a:xfrm>
            <a:prstGeom prst="bentConnector2">
              <a:avLst/>
            </a:prstGeom>
            <a:ln w="127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9A1975B5-A00E-4DA7-9147-7E10BD59BFCF}"/>
                </a:ext>
              </a:extLst>
            </p:cNvPr>
            <p:cNvGrpSpPr/>
            <p:nvPr/>
          </p:nvGrpSpPr>
          <p:grpSpPr>
            <a:xfrm>
              <a:off x="5934770" y="5467619"/>
              <a:ext cx="815747" cy="888723"/>
              <a:chOff x="6645602" y="5582525"/>
              <a:chExt cx="832104" cy="906544"/>
            </a:xfrm>
          </p:grpSpPr>
          <p:sp>
            <p:nvSpPr>
              <p:cNvPr id="368" name="Title 1">
                <a:extLst>
                  <a:ext uri="{FF2B5EF4-FFF2-40B4-BE49-F238E27FC236}">
                    <a16:creationId xmlns:a16="http://schemas.microsoft.com/office/drawing/2014/main" id="{296B20C2-21CD-4AF7-AC1B-053E72D62023}"/>
                  </a:ext>
                </a:extLst>
              </p:cNvPr>
              <p:cNvSpPr txBox="1">
                <a:spLocks/>
              </p:cNvSpPr>
              <p:nvPr/>
            </p:nvSpPr>
            <p:spPr>
              <a:xfrm>
                <a:off x="6645602" y="5582525"/>
                <a:ext cx="83210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dirty="0">
                    <a:solidFill>
                      <a:srgbClr val="000000"/>
                    </a:solidFill>
                  </a:rPr>
                  <a:t>CI/CD Pipelines</a:t>
                </a:r>
              </a:p>
            </p:txBody>
          </p:sp>
          <p:sp>
            <p:nvSpPr>
              <p:cNvPr id="369" name="Rectangle: Rounded Corners 368">
                <a:extLst>
                  <a:ext uri="{FF2B5EF4-FFF2-40B4-BE49-F238E27FC236}">
                    <a16:creationId xmlns:a16="http://schemas.microsoft.com/office/drawing/2014/main" id="{3A5493D7-36C3-4FFA-B47F-7161D8DDD2BA}"/>
                  </a:ext>
                </a:extLst>
              </p:cNvPr>
              <p:cNvSpPr/>
              <p:nvPr/>
            </p:nvSpPr>
            <p:spPr bwMode="auto">
              <a:xfrm>
                <a:off x="6787334" y="594042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70" name="Freeform: Shape 369">
                <a:extLst>
                  <a:ext uri="{FF2B5EF4-FFF2-40B4-BE49-F238E27FC236}">
                    <a16:creationId xmlns:a16="http://schemas.microsoft.com/office/drawing/2014/main" id="{B2938425-6917-43CE-9920-13B32865B29D}"/>
                  </a:ext>
                </a:extLst>
              </p:cNvPr>
              <p:cNvSpPr>
                <a:spLocks noChangeAspect="1"/>
              </p:cNvSpPr>
              <p:nvPr/>
            </p:nvSpPr>
            <p:spPr bwMode="auto">
              <a:xfrm>
                <a:off x="6897286"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89642" tIns="44821" rIns="89642" bIns="44821" numCol="1" anchor="t" anchorCtr="0" compatLnSpc="1">
                <a:prstTxWarp prst="textNoShape">
                  <a:avLst/>
                </a:prstTxWarp>
                <a:noAutofit/>
              </a:bodyPr>
              <a:lstStyle/>
              <a:p>
                <a:endParaRPr lang="en-US" sz="1765"/>
              </a:p>
            </p:txBody>
          </p:sp>
        </p:grpSp>
        <p:cxnSp>
          <p:nvCxnSpPr>
            <p:cNvPr id="274" name="Straight Arrow Connector 273">
              <a:extLst>
                <a:ext uri="{FF2B5EF4-FFF2-40B4-BE49-F238E27FC236}">
                  <a16:creationId xmlns:a16="http://schemas.microsoft.com/office/drawing/2014/main" id="{C17F91C6-858F-4B53-8D9A-99B69CACB902}"/>
                </a:ext>
              </a:extLst>
            </p:cNvPr>
            <p:cNvCxnSpPr>
              <a:cxnSpLocks/>
              <a:stCxn id="276" idx="2"/>
            </p:cNvCxnSpPr>
            <p:nvPr/>
          </p:nvCxnSpPr>
          <p:spPr>
            <a:xfrm>
              <a:off x="5453424" y="2702226"/>
              <a:ext cx="0" cy="61270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01725D97-5B0A-46E2-B707-E5E9D0646123}"/>
                </a:ext>
              </a:extLst>
            </p:cNvPr>
            <p:cNvSpPr/>
            <p:nvPr/>
          </p:nvSpPr>
          <p:spPr bwMode="auto">
            <a:xfrm>
              <a:off x="5302798" y="2291923"/>
              <a:ext cx="304784" cy="304784"/>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784" b="1">
                  <a:solidFill>
                    <a:srgbClr val="505050"/>
                  </a:solidFill>
                  <a:latin typeface="Segoe UI"/>
                  <a:cs typeface="Segoe UI" pitchFamily="34" charset="0"/>
                </a:rPr>
                <a:t>&lt;/&gt;</a:t>
              </a:r>
            </a:p>
          </p:txBody>
        </p:sp>
        <p:sp>
          <p:nvSpPr>
            <p:cNvPr id="276" name="Rectangle: Rounded Corners 275">
              <a:extLst>
                <a:ext uri="{FF2B5EF4-FFF2-40B4-BE49-F238E27FC236}">
                  <a16:creationId xmlns:a16="http://schemas.microsoft.com/office/drawing/2014/main" id="{C999811D-7A3A-43B5-99BF-58A0DE555EA5}"/>
                </a:ext>
              </a:extLst>
            </p:cNvPr>
            <p:cNvSpPr/>
            <p:nvPr/>
          </p:nvSpPr>
          <p:spPr bwMode="auto">
            <a:xfrm>
              <a:off x="4477923" y="1645547"/>
              <a:ext cx="1951002" cy="1056679"/>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77" name="Title 1">
              <a:extLst>
                <a:ext uri="{FF2B5EF4-FFF2-40B4-BE49-F238E27FC236}">
                  <a16:creationId xmlns:a16="http://schemas.microsoft.com/office/drawing/2014/main" id="{9E044381-FCA8-4D1F-8EFF-E103AB875673}"/>
                </a:ext>
              </a:extLst>
            </p:cNvPr>
            <p:cNvSpPr txBox="1">
              <a:spLocks/>
            </p:cNvSpPr>
            <p:nvPr/>
          </p:nvSpPr>
          <p:spPr>
            <a:xfrm>
              <a:off x="4477923" y="1446820"/>
              <a:ext cx="745857"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Inner loop</a:t>
              </a:r>
            </a:p>
          </p:txBody>
        </p:sp>
        <p:sp>
          <p:nvSpPr>
            <p:cNvPr id="278" name="Title 1">
              <a:extLst>
                <a:ext uri="{FF2B5EF4-FFF2-40B4-BE49-F238E27FC236}">
                  <a16:creationId xmlns:a16="http://schemas.microsoft.com/office/drawing/2014/main" id="{6C56281A-B712-4520-9FC5-B1B611F45516}"/>
                </a:ext>
              </a:extLst>
            </p:cNvPr>
            <p:cNvSpPr txBox="1">
              <a:spLocks/>
            </p:cNvSpPr>
            <p:nvPr/>
          </p:nvSpPr>
          <p:spPr>
            <a:xfrm>
              <a:off x="6851773" y="3263889"/>
              <a:ext cx="680234" cy="452590"/>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Azure Container Registry</a:t>
              </a:r>
            </a:p>
          </p:txBody>
        </p:sp>
        <p:sp>
          <p:nvSpPr>
            <p:cNvPr id="279" name="Rectangle: Rounded Corners 278">
              <a:extLst>
                <a:ext uri="{FF2B5EF4-FFF2-40B4-BE49-F238E27FC236}">
                  <a16:creationId xmlns:a16="http://schemas.microsoft.com/office/drawing/2014/main" id="{A3A2E6B2-5C4F-4CE1-9843-275559B14528}"/>
                </a:ext>
              </a:extLst>
            </p:cNvPr>
            <p:cNvSpPr/>
            <p:nvPr/>
          </p:nvSpPr>
          <p:spPr bwMode="auto">
            <a:xfrm>
              <a:off x="6780469" y="3764136"/>
              <a:ext cx="822843" cy="82284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280" name="Group 279">
              <a:extLst>
                <a:ext uri="{FF2B5EF4-FFF2-40B4-BE49-F238E27FC236}">
                  <a16:creationId xmlns:a16="http://schemas.microsoft.com/office/drawing/2014/main" id="{AE2028D8-6CD1-452F-940A-2201582F5ACD}"/>
                </a:ext>
              </a:extLst>
            </p:cNvPr>
            <p:cNvGrpSpPr/>
            <p:nvPr/>
          </p:nvGrpSpPr>
          <p:grpSpPr>
            <a:xfrm>
              <a:off x="7409157" y="5618853"/>
              <a:ext cx="811058" cy="737493"/>
              <a:chOff x="8149553" y="5736788"/>
              <a:chExt cx="827321" cy="752281"/>
            </a:xfrm>
          </p:grpSpPr>
          <p:sp>
            <p:nvSpPr>
              <p:cNvPr id="364" name="Title 1">
                <a:extLst>
                  <a:ext uri="{FF2B5EF4-FFF2-40B4-BE49-F238E27FC236}">
                    <a16:creationId xmlns:a16="http://schemas.microsoft.com/office/drawing/2014/main" id="{E6D3C944-D987-4402-8121-6456DC9628DC}"/>
                  </a:ext>
                </a:extLst>
              </p:cNvPr>
              <p:cNvSpPr txBox="1">
                <a:spLocks/>
              </p:cNvSpPr>
              <p:nvPr/>
            </p:nvSpPr>
            <p:spPr>
              <a:xfrm>
                <a:off x="8149553" y="5736788"/>
                <a:ext cx="82732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Helm chart </a:t>
                </a:r>
              </a:p>
            </p:txBody>
          </p:sp>
          <p:grpSp>
            <p:nvGrpSpPr>
              <p:cNvPr id="365" name="Group 364">
                <a:extLst>
                  <a:ext uri="{FF2B5EF4-FFF2-40B4-BE49-F238E27FC236}">
                    <a16:creationId xmlns:a16="http://schemas.microsoft.com/office/drawing/2014/main" id="{E6022FEF-35BA-42E4-9BEF-0721B7F5525A}"/>
                  </a:ext>
                </a:extLst>
              </p:cNvPr>
              <p:cNvGrpSpPr/>
              <p:nvPr/>
            </p:nvGrpSpPr>
            <p:grpSpPr>
              <a:xfrm>
                <a:off x="8288893" y="5940429"/>
                <a:ext cx="548640" cy="548640"/>
                <a:chOff x="2544050" y="5011012"/>
                <a:chExt cx="548640" cy="548640"/>
              </a:xfrm>
            </p:grpSpPr>
            <p:sp>
              <p:nvSpPr>
                <p:cNvPr id="366" name="Rectangle: Rounded Corners 365">
                  <a:extLst>
                    <a:ext uri="{FF2B5EF4-FFF2-40B4-BE49-F238E27FC236}">
                      <a16:creationId xmlns:a16="http://schemas.microsoft.com/office/drawing/2014/main" id="{5DC0EA72-C686-4312-AC28-1CA27B9A2A14}"/>
                    </a:ext>
                  </a:extLst>
                </p:cNvPr>
                <p:cNvSpPr/>
                <p:nvPr/>
              </p:nvSpPr>
              <p:spPr bwMode="auto">
                <a:xfrm>
                  <a:off x="2544050" y="5011012"/>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367" name="CRMArticles_EFF5" title="Icon of two documents stacked together with writing on them">
                  <a:extLst>
                    <a:ext uri="{FF2B5EF4-FFF2-40B4-BE49-F238E27FC236}">
                      <a16:creationId xmlns:a16="http://schemas.microsoft.com/office/drawing/2014/main" id="{B027F54B-9B94-4CD9-9A81-117A731547DA}"/>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505050"/>
                    </a:solidFill>
                    <a:latin typeface="Segoe UI"/>
                  </a:endParaRPr>
                </a:p>
              </p:txBody>
            </p:sp>
          </p:grpSp>
        </p:grpSp>
        <p:cxnSp>
          <p:nvCxnSpPr>
            <p:cNvPr id="281" name="Connector: Elbow 280">
              <a:extLst>
                <a:ext uri="{FF2B5EF4-FFF2-40B4-BE49-F238E27FC236}">
                  <a16:creationId xmlns:a16="http://schemas.microsoft.com/office/drawing/2014/main" id="{BD62893F-577A-4CBD-859D-41E72F82DF07}"/>
                </a:ext>
              </a:extLst>
            </p:cNvPr>
            <p:cNvCxnSpPr>
              <a:cxnSpLocks/>
            </p:cNvCxnSpPr>
            <p:nvPr/>
          </p:nvCxnSpPr>
          <p:spPr>
            <a:xfrm rot="5400000" flipH="1" flipV="1">
              <a:off x="5969915" y="4643869"/>
              <a:ext cx="1183281" cy="437825"/>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786716B2-80B9-43BE-BEC4-EA27BDA1AAB0}"/>
                </a:ext>
              </a:extLst>
            </p:cNvPr>
            <p:cNvCxnSpPr>
              <a:cxnSpLocks/>
            </p:cNvCxnSpPr>
            <p:nvPr/>
          </p:nvCxnSpPr>
          <p:spPr>
            <a:xfrm flipH="1">
              <a:off x="6611571" y="6087414"/>
              <a:ext cx="934187" cy="0"/>
            </a:xfrm>
            <a:prstGeom prst="straightConnector1">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3" name="Connector: Elbow 282">
              <a:extLst>
                <a:ext uri="{FF2B5EF4-FFF2-40B4-BE49-F238E27FC236}">
                  <a16:creationId xmlns:a16="http://schemas.microsoft.com/office/drawing/2014/main" id="{F4D2A8BD-7859-448B-8B00-DC3B7B1D7C7D}"/>
                </a:ext>
              </a:extLst>
            </p:cNvPr>
            <p:cNvCxnSpPr>
              <a:cxnSpLocks/>
            </p:cNvCxnSpPr>
            <p:nvPr/>
          </p:nvCxnSpPr>
          <p:spPr>
            <a:xfrm rot="16200000" flipV="1">
              <a:off x="7036681" y="4837773"/>
              <a:ext cx="1344637" cy="211375"/>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4" name="Title 1">
              <a:extLst>
                <a:ext uri="{FF2B5EF4-FFF2-40B4-BE49-F238E27FC236}">
                  <a16:creationId xmlns:a16="http://schemas.microsoft.com/office/drawing/2014/main" id="{75A0BB31-32BF-4EC2-8BFB-BD852330CFD0}"/>
                </a:ext>
              </a:extLst>
            </p:cNvPr>
            <p:cNvSpPr txBox="1">
              <a:spLocks/>
            </p:cNvSpPr>
            <p:nvPr/>
          </p:nvSpPr>
          <p:spPr>
            <a:xfrm>
              <a:off x="5934770" y="4369295"/>
              <a:ext cx="815747" cy="392245"/>
            </a:xfrm>
            <a:prstGeom prst="rect">
              <a:avLst/>
            </a:prstGeom>
            <a:solidFill>
              <a:schemeClr val="bg1"/>
            </a:solidFill>
          </p:spPr>
          <p:txBody>
            <a:bodyPr vert="horz" wrap="square" lIns="0" tIns="0" rIns="0" bIns="89642"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a:solidFill>
                    <a:srgbClr val="000000"/>
                  </a:solidFill>
                </a:rPr>
                <a:t>Container image</a:t>
              </a:r>
            </a:p>
          </p:txBody>
        </p:sp>
        <p:grpSp>
          <p:nvGrpSpPr>
            <p:cNvPr id="285" name="Group 284">
              <a:extLst>
                <a:ext uri="{FF2B5EF4-FFF2-40B4-BE49-F238E27FC236}">
                  <a16:creationId xmlns:a16="http://schemas.microsoft.com/office/drawing/2014/main" id="{9D06916B-D0F1-4507-8D22-41D906B1A942}"/>
                </a:ext>
              </a:extLst>
            </p:cNvPr>
            <p:cNvGrpSpPr/>
            <p:nvPr/>
          </p:nvGrpSpPr>
          <p:grpSpPr>
            <a:xfrm>
              <a:off x="6073716" y="4722209"/>
              <a:ext cx="537855" cy="537855"/>
              <a:chOff x="6787334" y="4822169"/>
              <a:chExt cx="548640" cy="548640"/>
            </a:xfrm>
          </p:grpSpPr>
          <p:sp>
            <p:nvSpPr>
              <p:cNvPr id="362" name="Rectangle: Rounded Corners 361">
                <a:extLst>
                  <a:ext uri="{FF2B5EF4-FFF2-40B4-BE49-F238E27FC236}">
                    <a16:creationId xmlns:a16="http://schemas.microsoft.com/office/drawing/2014/main" id="{31509781-847F-4EB6-969B-D8DABC8DE18A}"/>
                  </a:ext>
                </a:extLst>
              </p:cNvPr>
              <p:cNvSpPr/>
              <p:nvPr/>
            </p:nvSpPr>
            <p:spPr bwMode="auto">
              <a:xfrm>
                <a:off x="6787334" y="482216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63" name="Freeform: Shape 362">
                <a:extLst>
                  <a:ext uri="{FF2B5EF4-FFF2-40B4-BE49-F238E27FC236}">
                    <a16:creationId xmlns:a16="http://schemas.microsoft.com/office/drawing/2014/main" id="{1BB80314-F7E7-4257-A075-AF6C56F860BE}"/>
                  </a:ext>
                </a:extLst>
              </p:cNvPr>
              <p:cNvSpPr/>
              <p:nvPr/>
            </p:nvSpPr>
            <p:spPr>
              <a:xfrm>
                <a:off x="6862481" y="4955263"/>
                <a:ext cx="398346" cy="282453"/>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sz="1765"/>
              </a:p>
            </p:txBody>
          </p:sp>
        </p:grpSp>
        <p:cxnSp>
          <p:nvCxnSpPr>
            <p:cNvPr id="286" name="Connector: Elbow 285">
              <a:extLst>
                <a:ext uri="{FF2B5EF4-FFF2-40B4-BE49-F238E27FC236}">
                  <a16:creationId xmlns:a16="http://schemas.microsoft.com/office/drawing/2014/main" id="{7CA62EF9-49D0-4E49-83E6-55786FCB6FD6}"/>
                </a:ext>
              </a:extLst>
            </p:cNvPr>
            <p:cNvCxnSpPr/>
            <p:nvPr/>
          </p:nvCxnSpPr>
          <p:spPr>
            <a:xfrm rot="16200000" flipH="1">
              <a:off x="5013351" y="5027050"/>
              <a:ext cx="1500437" cy="62029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BF10CDD0-E068-4236-9497-5B8E59F4ED7A}"/>
                </a:ext>
              </a:extLst>
            </p:cNvPr>
            <p:cNvCxnSpPr>
              <a:cxnSpLocks/>
              <a:stCxn id="279" idx="3"/>
              <a:endCxn id="329" idx="1"/>
            </p:cNvCxnSpPr>
            <p:nvPr/>
          </p:nvCxnSpPr>
          <p:spPr>
            <a:xfrm>
              <a:off x="7603311" y="4175557"/>
              <a:ext cx="1469743" cy="249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8" name="Group 287">
              <a:extLst>
                <a:ext uri="{FF2B5EF4-FFF2-40B4-BE49-F238E27FC236}">
                  <a16:creationId xmlns:a16="http://schemas.microsoft.com/office/drawing/2014/main" id="{A0706BD5-5F36-4735-B0BA-D56FF4D3B703}"/>
                </a:ext>
              </a:extLst>
            </p:cNvPr>
            <p:cNvGrpSpPr/>
            <p:nvPr/>
          </p:nvGrpSpPr>
          <p:grpSpPr>
            <a:xfrm>
              <a:off x="5042003" y="3414748"/>
              <a:ext cx="822844" cy="1172229"/>
              <a:chOff x="5734933" y="3488490"/>
              <a:chExt cx="839344" cy="1195735"/>
            </a:xfrm>
          </p:grpSpPr>
          <p:sp>
            <p:nvSpPr>
              <p:cNvPr id="359" name="Rectangle: Rounded Corners 358">
                <a:extLst>
                  <a:ext uri="{FF2B5EF4-FFF2-40B4-BE49-F238E27FC236}">
                    <a16:creationId xmlns:a16="http://schemas.microsoft.com/office/drawing/2014/main" id="{01C4610B-1EAD-4457-B6EB-E95BB8149CED}"/>
                  </a:ext>
                </a:extLst>
              </p:cNvPr>
              <p:cNvSpPr/>
              <p:nvPr/>
            </p:nvSpPr>
            <p:spPr bwMode="auto">
              <a:xfrm>
                <a:off x="5734933" y="3844882"/>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60" name="Title 1">
                <a:extLst>
                  <a:ext uri="{FF2B5EF4-FFF2-40B4-BE49-F238E27FC236}">
                    <a16:creationId xmlns:a16="http://schemas.microsoft.com/office/drawing/2014/main" id="{485FF214-4EA8-49F2-9808-635D6AEAC455}"/>
                  </a:ext>
                </a:extLst>
              </p:cNvPr>
              <p:cNvSpPr txBox="1">
                <a:spLocks/>
              </p:cNvSpPr>
              <p:nvPr/>
            </p:nvSpPr>
            <p:spPr>
              <a:xfrm>
                <a:off x="5734933" y="3488490"/>
                <a:ext cx="8393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Source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code control</a:t>
                </a:r>
              </a:p>
            </p:txBody>
          </p:sp>
          <p:pic>
            <p:nvPicPr>
              <p:cNvPr id="361" name="Picture 360">
                <a:extLst>
                  <a:ext uri="{FF2B5EF4-FFF2-40B4-BE49-F238E27FC236}">
                    <a16:creationId xmlns:a16="http://schemas.microsoft.com/office/drawing/2014/main" id="{CF8B563A-27C9-4A0A-860C-86FEB59B4D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2159" y="3992108"/>
                <a:ext cx="544890" cy="544890"/>
              </a:xfrm>
              <a:prstGeom prst="rect">
                <a:avLst/>
              </a:prstGeom>
            </p:spPr>
          </p:pic>
        </p:grpSp>
        <p:sp>
          <p:nvSpPr>
            <p:cNvPr id="289" name="Title 1">
              <a:extLst>
                <a:ext uri="{FF2B5EF4-FFF2-40B4-BE49-F238E27FC236}">
                  <a16:creationId xmlns:a16="http://schemas.microsoft.com/office/drawing/2014/main" id="{45F581CA-F1E3-414C-B69F-98A51A6BF666}"/>
                </a:ext>
              </a:extLst>
            </p:cNvPr>
            <p:cNvSpPr txBox="1">
              <a:spLocks/>
            </p:cNvSpPr>
            <p:nvPr/>
          </p:nvSpPr>
          <p:spPr>
            <a:xfrm>
              <a:off x="5345281" y="1811815"/>
              <a:ext cx="1077844" cy="724143"/>
            </a:xfrm>
            <a:prstGeom prst="rect">
              <a:avLst/>
            </a:prstGeom>
          </p:spPr>
          <p:txBody>
            <a:bodyPr vert="horz" wrap="square" lIns="0" tIns="0" rIns="0" bIns="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914016">
                <a:defRPr/>
              </a:pPr>
              <a:r>
                <a:rPr lang="en-US" sz="784">
                  <a:solidFill>
                    <a:srgbClr val="000000"/>
                  </a:solidFill>
                  <a:latin typeface="Segoe UI" panose="020B0502040204020203" pitchFamily="34" charset="0"/>
                  <a:cs typeface="Segoe UI" panose="020B0502040204020203" pitchFamily="34" charset="0"/>
                </a:rPr>
                <a:t>sample code {</a:t>
              </a:r>
            </a:p>
            <a:p>
              <a:pPr marL="179277" algn="l" defTabSz="914016">
                <a:defRPr/>
              </a:pPr>
              <a:r>
                <a:rPr lang="en-US" sz="784" err="1">
                  <a:solidFill>
                    <a:srgbClr val="000000"/>
                  </a:solidFill>
                  <a:latin typeface="Segoe UI" panose="020B0502040204020203" pitchFamily="34" charset="0"/>
                  <a:cs typeface="Segoe UI" panose="020B0502040204020203" pitchFamily="34" charset="0"/>
                </a:rPr>
                <a:t>iterating.</a:t>
              </a:r>
              <a:r>
                <a:rPr lang="en-US" sz="784" i="1" err="1">
                  <a:solidFill>
                    <a:srgbClr val="000000"/>
                  </a:solidFill>
                  <a:latin typeface="Segoe UI" panose="020B0502040204020203" pitchFamily="34" charset="0"/>
                  <a:cs typeface="Segoe UI" panose="020B0502040204020203" pitchFamily="34" charset="0"/>
                </a:rPr>
                <a:t>with</a:t>
              </a:r>
              <a:r>
                <a:rPr lang="en-US" sz="784" err="1">
                  <a:solidFill>
                    <a:srgbClr val="000000"/>
                  </a:solidFill>
                  <a:latin typeface="Segoe UI" panose="020B0502040204020203" pitchFamily="34" charset="0"/>
                  <a:cs typeface="Segoe UI" panose="020B0502040204020203" pitchFamily="34" charset="0"/>
                </a:rPr>
                <a:t>.</a:t>
              </a:r>
              <a:r>
                <a:rPr lang="en-US" sz="784" i="1" err="1">
                  <a:solidFill>
                    <a:srgbClr val="000000"/>
                  </a:solidFill>
                  <a:latin typeface="Segoe UI" panose="020B0502040204020203" pitchFamily="34" charset="0"/>
                  <a:cs typeface="Segoe UI" panose="020B0502040204020203" pitchFamily="34" charset="0"/>
                </a:rPr>
                <a:t>team</a:t>
              </a:r>
              <a:endParaRPr lang="en-US" sz="784" i="1">
                <a:solidFill>
                  <a:srgbClr val="000000"/>
                </a:solidFill>
                <a:latin typeface="Segoe UI" panose="020B0502040204020203" pitchFamily="34" charset="0"/>
                <a:cs typeface="Segoe UI" panose="020B0502040204020203" pitchFamily="34" charset="0"/>
              </a:endParaRPr>
            </a:p>
            <a:p>
              <a:pPr marL="179277" algn="l" defTabSz="914016">
                <a:defRPr/>
              </a:pPr>
              <a:r>
                <a:rPr lang="en-US" sz="784">
                  <a:solidFill>
                    <a:srgbClr val="000000"/>
                  </a:solidFill>
                  <a:latin typeface="Segoe UI" panose="020B0502040204020203" pitchFamily="34" charset="0"/>
                  <a:cs typeface="Segoe UI" panose="020B0502040204020203" pitchFamily="34" charset="0"/>
                </a:rPr>
                <a:t>// in one</a:t>
              </a:r>
            </a:p>
            <a:p>
              <a:pPr marL="179277" algn="l" defTabSz="914016">
                <a:defRPr/>
              </a:pPr>
              <a:r>
                <a:rPr lang="en-US" sz="784">
                  <a:solidFill>
                    <a:srgbClr val="000000"/>
                  </a:solidFill>
                  <a:latin typeface="Segoe UI" panose="020B0502040204020203" pitchFamily="34" charset="0"/>
                  <a:cs typeface="Segoe UI" panose="020B0502040204020203" pitchFamily="34" charset="0"/>
                </a:rPr>
                <a:t>// isolated</a:t>
              </a:r>
            </a:p>
            <a:p>
              <a:pPr algn="l" defTabSz="914016">
                <a:defRPr/>
              </a:pPr>
              <a:r>
                <a:rPr lang="en-US" sz="784">
                  <a:solidFill>
                    <a:srgbClr val="000000"/>
                  </a:solidFill>
                  <a:latin typeface="Segoe UI" panose="020B0502040204020203" pitchFamily="34" charset="0"/>
                  <a:cs typeface="Segoe UI" panose="020B0502040204020203" pitchFamily="34" charset="0"/>
                </a:rPr>
                <a:t>environment</a:t>
              </a:r>
            </a:p>
            <a:p>
              <a:pPr algn="l" defTabSz="914016">
                <a:defRPr/>
              </a:pPr>
              <a:r>
                <a:rPr lang="en-US" sz="784">
                  <a:solidFill>
                    <a:srgbClr val="000000"/>
                  </a:solidFill>
                  <a:latin typeface="Segoe UI" panose="020B0502040204020203" pitchFamily="34" charset="0"/>
                  <a:cs typeface="Segoe UI" panose="020B0502040204020203" pitchFamily="34" charset="0"/>
                </a:rPr>
                <a:t>}</a:t>
              </a:r>
            </a:p>
          </p:txBody>
        </p:sp>
        <p:grpSp>
          <p:nvGrpSpPr>
            <p:cNvPr id="290" name="Group 289">
              <a:extLst>
                <a:ext uri="{FF2B5EF4-FFF2-40B4-BE49-F238E27FC236}">
                  <a16:creationId xmlns:a16="http://schemas.microsoft.com/office/drawing/2014/main" id="{9B34D086-CAE0-436B-B12A-534A1DFEE178}"/>
                </a:ext>
              </a:extLst>
            </p:cNvPr>
            <p:cNvGrpSpPr/>
            <p:nvPr/>
          </p:nvGrpSpPr>
          <p:grpSpPr>
            <a:xfrm>
              <a:off x="4712090" y="1768796"/>
              <a:ext cx="399319" cy="399319"/>
              <a:chOff x="4098486" y="1970206"/>
              <a:chExt cx="544212" cy="544212"/>
            </a:xfrm>
          </p:grpSpPr>
          <p:sp>
            <p:nvSpPr>
              <p:cNvPr id="357" name="Rectangle: Rounded Corners 356">
                <a:extLst>
                  <a:ext uri="{FF2B5EF4-FFF2-40B4-BE49-F238E27FC236}">
                    <a16:creationId xmlns:a16="http://schemas.microsoft.com/office/drawing/2014/main" id="{B46D2885-D42C-4C52-A072-01D625E19C76}"/>
                  </a:ext>
                </a:extLst>
              </p:cNvPr>
              <p:cNvSpPr/>
              <p:nvPr/>
            </p:nvSpPr>
            <p:spPr bwMode="auto">
              <a:xfrm>
                <a:off x="4098486" y="1970206"/>
                <a:ext cx="544212" cy="54421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58" name="people_4" title="Icon of a person">
                <a:extLst>
                  <a:ext uri="{FF2B5EF4-FFF2-40B4-BE49-F238E27FC236}">
                    <a16:creationId xmlns:a16="http://schemas.microsoft.com/office/drawing/2014/main" id="{64D72553-4376-4FEC-8026-B1375B5342ED}"/>
                  </a:ext>
                </a:extLst>
              </p:cNvPr>
              <p:cNvSpPr>
                <a:spLocks noChangeAspect="1" noEditPoints="1"/>
              </p:cNvSpPr>
              <p:nvPr/>
            </p:nvSpPr>
            <p:spPr bwMode="auto">
              <a:xfrm>
                <a:off x="4207012" y="205943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91" name="Group 290">
              <a:extLst>
                <a:ext uri="{FF2B5EF4-FFF2-40B4-BE49-F238E27FC236}">
                  <a16:creationId xmlns:a16="http://schemas.microsoft.com/office/drawing/2014/main" id="{93215206-DAEA-4E4E-995F-9932BFB14518}"/>
                </a:ext>
              </a:extLst>
            </p:cNvPr>
            <p:cNvGrpSpPr/>
            <p:nvPr/>
          </p:nvGrpSpPr>
          <p:grpSpPr>
            <a:xfrm>
              <a:off x="4944217" y="2264175"/>
              <a:ext cx="308576" cy="308576"/>
              <a:chOff x="4098486" y="1970206"/>
              <a:chExt cx="544212" cy="544212"/>
            </a:xfrm>
          </p:grpSpPr>
          <p:sp>
            <p:nvSpPr>
              <p:cNvPr id="355" name="Rectangle: Rounded Corners 354">
                <a:extLst>
                  <a:ext uri="{FF2B5EF4-FFF2-40B4-BE49-F238E27FC236}">
                    <a16:creationId xmlns:a16="http://schemas.microsoft.com/office/drawing/2014/main" id="{5DBDBD9B-29EE-4818-A3F9-6CEA26110383}"/>
                  </a:ext>
                </a:extLst>
              </p:cNvPr>
              <p:cNvSpPr/>
              <p:nvPr/>
            </p:nvSpPr>
            <p:spPr bwMode="auto">
              <a:xfrm>
                <a:off x="4098486" y="1970206"/>
                <a:ext cx="544212" cy="54421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56" name="people_4" title="Icon of a person">
                <a:extLst>
                  <a:ext uri="{FF2B5EF4-FFF2-40B4-BE49-F238E27FC236}">
                    <a16:creationId xmlns:a16="http://schemas.microsoft.com/office/drawing/2014/main" id="{05161156-B890-4929-BC9E-D6B91D7C070E}"/>
                  </a:ext>
                </a:extLst>
              </p:cNvPr>
              <p:cNvSpPr>
                <a:spLocks noChangeAspect="1" noEditPoints="1"/>
              </p:cNvSpPr>
              <p:nvPr/>
            </p:nvSpPr>
            <p:spPr bwMode="auto">
              <a:xfrm>
                <a:off x="4207012" y="205943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92" name="Group 291">
              <a:extLst>
                <a:ext uri="{FF2B5EF4-FFF2-40B4-BE49-F238E27FC236}">
                  <a16:creationId xmlns:a16="http://schemas.microsoft.com/office/drawing/2014/main" id="{6D165232-25B2-4793-B049-23EBCD25C9D0}"/>
                </a:ext>
              </a:extLst>
            </p:cNvPr>
            <p:cNvGrpSpPr/>
            <p:nvPr/>
          </p:nvGrpSpPr>
          <p:grpSpPr>
            <a:xfrm>
              <a:off x="4570707" y="2270401"/>
              <a:ext cx="308576" cy="308576"/>
              <a:chOff x="4098486" y="1970206"/>
              <a:chExt cx="544212" cy="544212"/>
            </a:xfrm>
          </p:grpSpPr>
          <p:sp>
            <p:nvSpPr>
              <p:cNvPr id="353" name="Rectangle: Rounded Corners 352">
                <a:extLst>
                  <a:ext uri="{FF2B5EF4-FFF2-40B4-BE49-F238E27FC236}">
                    <a16:creationId xmlns:a16="http://schemas.microsoft.com/office/drawing/2014/main" id="{1F09FA5C-C44F-4410-9D6A-D9BFE6848265}"/>
                  </a:ext>
                </a:extLst>
              </p:cNvPr>
              <p:cNvSpPr/>
              <p:nvPr/>
            </p:nvSpPr>
            <p:spPr bwMode="auto">
              <a:xfrm>
                <a:off x="4098486" y="1970206"/>
                <a:ext cx="544212" cy="54421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54" name="people_4" title="Icon of a person">
                <a:extLst>
                  <a:ext uri="{FF2B5EF4-FFF2-40B4-BE49-F238E27FC236}">
                    <a16:creationId xmlns:a16="http://schemas.microsoft.com/office/drawing/2014/main" id="{EA009913-F3F6-43E6-A86D-01FC09FDA052}"/>
                  </a:ext>
                </a:extLst>
              </p:cNvPr>
              <p:cNvSpPr>
                <a:spLocks noChangeAspect="1" noEditPoints="1"/>
              </p:cNvSpPr>
              <p:nvPr/>
            </p:nvSpPr>
            <p:spPr bwMode="auto">
              <a:xfrm>
                <a:off x="4207012" y="205943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93" name="Rectangle 292">
              <a:extLst>
                <a:ext uri="{FF2B5EF4-FFF2-40B4-BE49-F238E27FC236}">
                  <a16:creationId xmlns:a16="http://schemas.microsoft.com/office/drawing/2014/main" id="{486021C5-A7E3-4FA5-B70A-40D474F2498C}"/>
                </a:ext>
              </a:extLst>
            </p:cNvPr>
            <p:cNvSpPr/>
            <p:nvPr/>
          </p:nvSpPr>
          <p:spPr bwMode="auto">
            <a:xfrm>
              <a:off x="4536898" y="1721282"/>
              <a:ext cx="1842651" cy="9088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94" name="Straight Arrow Connector 293">
              <a:extLst>
                <a:ext uri="{FF2B5EF4-FFF2-40B4-BE49-F238E27FC236}">
                  <a16:creationId xmlns:a16="http://schemas.microsoft.com/office/drawing/2014/main" id="{D76E45BF-C742-4962-BD76-BCDA9A9F91D8}"/>
                </a:ext>
              </a:extLst>
            </p:cNvPr>
            <p:cNvCxnSpPr>
              <a:cxnSpLocks/>
            </p:cNvCxnSpPr>
            <p:nvPr/>
          </p:nvCxnSpPr>
          <p:spPr>
            <a:xfrm>
              <a:off x="5206999" y="2152848"/>
              <a:ext cx="52184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BB5ED9B3-5466-41DB-8C37-7567948838E1}"/>
                </a:ext>
              </a:extLst>
            </p:cNvPr>
            <p:cNvCxnSpPr>
              <a:cxnSpLocks/>
            </p:cNvCxnSpPr>
            <p:nvPr/>
          </p:nvCxnSpPr>
          <p:spPr>
            <a:xfrm flipH="1">
              <a:off x="5213156" y="2316259"/>
              <a:ext cx="52184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6" name="Title 1">
              <a:extLst>
                <a:ext uri="{FF2B5EF4-FFF2-40B4-BE49-F238E27FC236}">
                  <a16:creationId xmlns:a16="http://schemas.microsoft.com/office/drawing/2014/main" id="{87E4B8D9-0D6B-4311-B1A8-57C72FE1307F}"/>
                </a:ext>
              </a:extLst>
            </p:cNvPr>
            <p:cNvSpPr txBox="1">
              <a:spLocks/>
            </p:cNvSpPr>
            <p:nvPr/>
          </p:nvSpPr>
          <p:spPr>
            <a:xfrm>
              <a:off x="5250293" y="1943410"/>
              <a:ext cx="440478" cy="153864"/>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784" spc="0">
                  <a:solidFill>
                    <a:srgbClr val="000000"/>
                  </a:solidFill>
                  <a:latin typeface="Segoe UI"/>
                  <a:cs typeface="Segoe UI Semibold" panose="020B0702040204020203" pitchFamily="34" charset="0"/>
                </a:rPr>
                <a:t>Test</a:t>
              </a:r>
            </a:p>
          </p:txBody>
        </p:sp>
        <p:sp>
          <p:nvSpPr>
            <p:cNvPr id="297" name="Title 1">
              <a:extLst>
                <a:ext uri="{FF2B5EF4-FFF2-40B4-BE49-F238E27FC236}">
                  <a16:creationId xmlns:a16="http://schemas.microsoft.com/office/drawing/2014/main" id="{D430400E-2A75-4A1D-8960-D5D7F7CAF702}"/>
                </a:ext>
              </a:extLst>
            </p:cNvPr>
            <p:cNvSpPr txBox="1">
              <a:spLocks/>
            </p:cNvSpPr>
            <p:nvPr/>
          </p:nvSpPr>
          <p:spPr>
            <a:xfrm>
              <a:off x="5250293" y="2378462"/>
              <a:ext cx="440478" cy="153864"/>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784" spc="0">
                  <a:solidFill>
                    <a:srgbClr val="000000"/>
                  </a:solidFill>
                  <a:latin typeface="Segoe UI"/>
                  <a:cs typeface="Segoe UI Semibold" panose="020B0702040204020203" pitchFamily="34" charset="0"/>
                </a:rPr>
                <a:t>Debug</a:t>
              </a:r>
            </a:p>
          </p:txBody>
        </p:sp>
        <p:grpSp>
          <p:nvGrpSpPr>
            <p:cNvPr id="298" name="Group 297">
              <a:extLst>
                <a:ext uri="{FF2B5EF4-FFF2-40B4-BE49-F238E27FC236}">
                  <a16:creationId xmlns:a16="http://schemas.microsoft.com/office/drawing/2014/main" id="{7895CA8E-FE38-4F2E-B9FC-D80D0B29BF6A}"/>
                </a:ext>
              </a:extLst>
            </p:cNvPr>
            <p:cNvGrpSpPr/>
            <p:nvPr/>
          </p:nvGrpSpPr>
          <p:grpSpPr>
            <a:xfrm>
              <a:off x="4636094" y="1752590"/>
              <a:ext cx="601402" cy="821362"/>
              <a:chOff x="5320885" y="2222686"/>
              <a:chExt cx="613461" cy="837832"/>
            </a:xfrm>
          </p:grpSpPr>
          <p:sp>
            <p:nvSpPr>
              <p:cNvPr id="349" name="Title 1">
                <a:extLst>
                  <a:ext uri="{FF2B5EF4-FFF2-40B4-BE49-F238E27FC236}">
                    <a16:creationId xmlns:a16="http://schemas.microsoft.com/office/drawing/2014/main" id="{A53F1D71-981D-454E-8D4E-B344D6771045}"/>
                  </a:ext>
                </a:extLst>
              </p:cNvPr>
              <p:cNvSpPr txBox="1">
                <a:spLocks/>
              </p:cNvSpPr>
              <p:nvPr/>
            </p:nvSpPr>
            <p:spPr>
              <a:xfrm>
                <a:off x="5320885" y="2222686"/>
                <a:ext cx="613461"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784" spc="0" dirty="0">
                    <a:solidFill>
                      <a:srgbClr val="000000"/>
                    </a:solidFill>
                    <a:latin typeface="Segoe UI Semibold" panose="020B0702040204020203" pitchFamily="34" charset="0"/>
                    <a:cs typeface="Segoe UI Semibold" panose="020B0702040204020203" pitchFamily="34" charset="0"/>
                  </a:rPr>
                  <a:t>Visual Studio Code</a:t>
                </a:r>
              </a:p>
            </p:txBody>
          </p:sp>
          <p:grpSp>
            <p:nvGrpSpPr>
              <p:cNvPr id="350" name="Group 349">
                <a:extLst>
                  <a:ext uri="{FF2B5EF4-FFF2-40B4-BE49-F238E27FC236}">
                    <a16:creationId xmlns:a16="http://schemas.microsoft.com/office/drawing/2014/main" id="{397B4761-7E68-4C55-A0E3-AE3C7258BBE3}"/>
                  </a:ext>
                </a:extLst>
              </p:cNvPr>
              <p:cNvGrpSpPr/>
              <p:nvPr/>
            </p:nvGrpSpPr>
            <p:grpSpPr>
              <a:xfrm>
                <a:off x="5355786" y="2516306"/>
                <a:ext cx="544212" cy="544212"/>
                <a:chOff x="1054184" y="3372344"/>
                <a:chExt cx="533589" cy="533589"/>
              </a:xfrm>
            </p:grpSpPr>
            <p:sp>
              <p:nvSpPr>
                <p:cNvPr id="351" name="Rectangle: Rounded Corners 350">
                  <a:extLst>
                    <a:ext uri="{FF2B5EF4-FFF2-40B4-BE49-F238E27FC236}">
                      <a16:creationId xmlns:a16="http://schemas.microsoft.com/office/drawing/2014/main" id="{9A08A344-B84A-42F2-9AA3-5FAE32830CE1}"/>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352" name="Graphic 351">
                  <a:extLst>
                    <a:ext uri="{FF2B5EF4-FFF2-40B4-BE49-F238E27FC236}">
                      <a16:creationId xmlns:a16="http://schemas.microsoft.com/office/drawing/2014/main" id="{C99CBA64-A5D6-4D9E-BD16-D63560AB889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sp>
          <p:nvSpPr>
            <p:cNvPr id="299" name="Freeform: Shape 298">
              <a:extLst>
                <a:ext uri="{FF2B5EF4-FFF2-40B4-BE49-F238E27FC236}">
                  <a16:creationId xmlns:a16="http://schemas.microsoft.com/office/drawing/2014/main" id="{882B08A6-315A-417F-A91A-C106A8C35C71}"/>
                </a:ext>
              </a:extLst>
            </p:cNvPr>
            <p:cNvSpPr/>
            <p:nvPr/>
          </p:nvSpPr>
          <p:spPr>
            <a:xfrm>
              <a:off x="6996632" y="4037107"/>
              <a:ext cx="390515" cy="276901"/>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sz="1765"/>
            </a:p>
          </p:txBody>
        </p:sp>
        <p:sp>
          <p:nvSpPr>
            <p:cNvPr id="300" name="Oval 299">
              <a:extLst>
                <a:ext uri="{FF2B5EF4-FFF2-40B4-BE49-F238E27FC236}">
                  <a16:creationId xmlns:a16="http://schemas.microsoft.com/office/drawing/2014/main" id="{47DF2EEA-6E90-45FC-9FC2-487DC69544BF}"/>
                </a:ext>
              </a:extLst>
            </p:cNvPr>
            <p:cNvSpPr/>
            <p:nvPr/>
          </p:nvSpPr>
          <p:spPr bwMode="auto">
            <a:xfrm>
              <a:off x="7005134" y="3986279"/>
              <a:ext cx="376498" cy="376498"/>
            </a:xfrm>
            <a:prstGeom prst="ellipse">
              <a:avLst/>
            </a:prstGeom>
            <a:solidFill>
              <a:srgbClr val="BFEBD3"/>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120000"/>
                </a:lnSpc>
                <a:spcBef>
                  <a:spcPct val="0"/>
                </a:spcBef>
                <a:spcAft>
                  <a:spcPct val="0"/>
                </a:spcAft>
              </a:pPr>
              <a:r>
                <a:rPr lang="en-US" sz="1961" b="1">
                  <a:solidFill>
                    <a:srgbClr val="000000"/>
                  </a:solidFill>
                  <a:latin typeface="Segoe UI"/>
                  <a:cs typeface="Segoe UI" pitchFamily="34" charset="0"/>
                  <a:sym typeface="Wingdings 2" panose="05020102010507070707" pitchFamily="18" charset="2"/>
                </a:rPr>
                <a:t></a:t>
              </a:r>
              <a:endParaRPr lang="en-US" sz="1961" b="1">
                <a:solidFill>
                  <a:srgbClr val="000000"/>
                </a:solidFill>
                <a:latin typeface="Segoe UI"/>
                <a:cs typeface="Segoe UI" pitchFamily="34" charset="0"/>
              </a:endParaRPr>
            </a:p>
          </p:txBody>
        </p:sp>
        <p:sp>
          <p:nvSpPr>
            <p:cNvPr id="301" name="Rectangle 300">
              <a:extLst>
                <a:ext uri="{FF2B5EF4-FFF2-40B4-BE49-F238E27FC236}">
                  <a16:creationId xmlns:a16="http://schemas.microsoft.com/office/drawing/2014/main" id="{D26E207F-6385-4003-BC2B-B425C72928E4}"/>
                </a:ext>
              </a:extLst>
            </p:cNvPr>
            <p:cNvSpPr/>
            <p:nvPr/>
          </p:nvSpPr>
          <p:spPr bwMode="auto">
            <a:xfrm>
              <a:off x="6882680" y="3872009"/>
              <a:ext cx="621448" cy="582952"/>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2" name="Graphic 301">
              <a:extLst>
                <a:ext uri="{FF2B5EF4-FFF2-40B4-BE49-F238E27FC236}">
                  <a16:creationId xmlns:a16="http://schemas.microsoft.com/office/drawing/2014/main" id="{692ACFD4-06EE-41CC-88CD-605608A193E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85987" y="3869655"/>
              <a:ext cx="611806" cy="611805"/>
            </a:xfrm>
            <a:prstGeom prst="rect">
              <a:avLst/>
            </a:prstGeom>
          </p:spPr>
        </p:pic>
        <p:grpSp>
          <p:nvGrpSpPr>
            <p:cNvPr id="303" name="Group 302">
              <a:extLst>
                <a:ext uri="{FF2B5EF4-FFF2-40B4-BE49-F238E27FC236}">
                  <a16:creationId xmlns:a16="http://schemas.microsoft.com/office/drawing/2014/main" id="{B02DF095-EE78-4823-9490-8635381734B0}"/>
                </a:ext>
              </a:extLst>
            </p:cNvPr>
            <p:cNvGrpSpPr/>
            <p:nvPr/>
          </p:nvGrpSpPr>
          <p:grpSpPr>
            <a:xfrm>
              <a:off x="9073055" y="3766627"/>
              <a:ext cx="1731624" cy="831102"/>
              <a:chOff x="11111789" y="4949058"/>
              <a:chExt cx="1766347" cy="847767"/>
            </a:xfrm>
          </p:grpSpPr>
          <p:sp>
            <p:nvSpPr>
              <p:cNvPr id="325" name="Title 1">
                <a:extLst>
                  <a:ext uri="{FF2B5EF4-FFF2-40B4-BE49-F238E27FC236}">
                    <a16:creationId xmlns:a16="http://schemas.microsoft.com/office/drawing/2014/main" id="{B81F0E7A-CF90-4D7C-91DE-D8DAC997E00E}"/>
                  </a:ext>
                </a:extLst>
              </p:cNvPr>
              <p:cNvSpPr txBox="1">
                <a:spLocks/>
              </p:cNvSpPr>
              <p:nvPr/>
            </p:nvSpPr>
            <p:spPr>
              <a:xfrm>
                <a:off x="12050816" y="5144177"/>
                <a:ext cx="82732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sz="980" dirty="0">
                    <a:solidFill>
                      <a:srgbClr val="000000"/>
                    </a:solidFill>
                  </a:rPr>
                  <a:t>AKS production cluster</a:t>
                </a:r>
              </a:p>
            </p:txBody>
          </p:sp>
          <p:grpSp>
            <p:nvGrpSpPr>
              <p:cNvPr id="326" name="Group 325">
                <a:extLst>
                  <a:ext uri="{FF2B5EF4-FFF2-40B4-BE49-F238E27FC236}">
                    <a16:creationId xmlns:a16="http://schemas.microsoft.com/office/drawing/2014/main" id="{D4B06466-E029-4DA4-9AD8-58F4107CEB02}"/>
                  </a:ext>
                </a:extLst>
              </p:cNvPr>
              <p:cNvGrpSpPr/>
              <p:nvPr/>
            </p:nvGrpSpPr>
            <p:grpSpPr>
              <a:xfrm>
                <a:off x="11111789" y="4949058"/>
                <a:ext cx="983855" cy="847767"/>
                <a:chOff x="8626152" y="3839117"/>
                <a:chExt cx="983855" cy="847767"/>
              </a:xfrm>
            </p:grpSpPr>
            <p:grpSp>
              <p:nvGrpSpPr>
                <p:cNvPr id="327" name="Group 326">
                  <a:extLst>
                    <a:ext uri="{FF2B5EF4-FFF2-40B4-BE49-F238E27FC236}">
                      <a16:creationId xmlns:a16="http://schemas.microsoft.com/office/drawing/2014/main" id="{E1F6F0B4-5C7D-4CB7-B6F9-22D9ACE8EE40}"/>
                    </a:ext>
                  </a:extLst>
                </p:cNvPr>
                <p:cNvGrpSpPr/>
                <p:nvPr/>
              </p:nvGrpSpPr>
              <p:grpSpPr>
                <a:xfrm>
                  <a:off x="9102006" y="4225587"/>
                  <a:ext cx="418353" cy="418353"/>
                  <a:chOff x="10255624" y="5205506"/>
                  <a:chExt cx="418353" cy="418353"/>
                </a:xfrm>
              </p:grpSpPr>
              <p:sp>
                <p:nvSpPr>
                  <p:cNvPr id="347" name="Step 3">
                    <a:extLst>
                      <a:ext uri="{FF2B5EF4-FFF2-40B4-BE49-F238E27FC236}">
                        <a16:creationId xmlns:a16="http://schemas.microsoft.com/office/drawing/2014/main" id="{6FEF2D14-BE1D-48E2-8BB8-1A8F0C5BA38D}"/>
                      </a:ext>
                    </a:extLst>
                  </p:cNvPr>
                  <p:cNvSpPr/>
                  <p:nvPr/>
                </p:nvSpPr>
                <p:spPr bwMode="auto">
                  <a:xfrm>
                    <a:off x="10309352" y="5259234"/>
                    <a:ext cx="310896" cy="310896"/>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p>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3</a:t>
                    </a:r>
                  </a:p>
                </p:txBody>
              </p:sp>
              <p:sp>
                <p:nvSpPr>
                  <p:cNvPr id="348" name="&quot;Not Allowed&quot; Symbol 347">
                    <a:extLst>
                      <a:ext uri="{FF2B5EF4-FFF2-40B4-BE49-F238E27FC236}">
                        <a16:creationId xmlns:a16="http://schemas.microsoft.com/office/drawing/2014/main" id="{92117DEB-95CB-4D4F-A030-C5F2C0F8C002}"/>
                      </a:ext>
                    </a:extLst>
                  </p:cNvPr>
                  <p:cNvSpPr/>
                  <p:nvPr/>
                </p:nvSpPr>
                <p:spPr bwMode="auto">
                  <a:xfrm>
                    <a:off x="10255624" y="5205506"/>
                    <a:ext cx="418353" cy="418353"/>
                  </a:xfrm>
                  <a:prstGeom prst="noSmoking">
                    <a:avLst>
                      <a:gd name="adj" fmla="val 8404"/>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28" name="Rectangle 327">
                  <a:extLst>
                    <a:ext uri="{FF2B5EF4-FFF2-40B4-BE49-F238E27FC236}">
                      <a16:creationId xmlns:a16="http://schemas.microsoft.com/office/drawing/2014/main" id="{693CF426-E412-45CE-9660-DDCBC45B0044}"/>
                    </a:ext>
                  </a:extLst>
                </p:cNvPr>
                <p:cNvSpPr/>
                <p:nvPr/>
              </p:nvSpPr>
              <p:spPr bwMode="auto">
                <a:xfrm>
                  <a:off x="8795060" y="4201671"/>
                  <a:ext cx="814947" cy="4852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9" name="Rectangle: Rounded Corners 328">
                  <a:extLst>
                    <a:ext uri="{FF2B5EF4-FFF2-40B4-BE49-F238E27FC236}">
                      <a16:creationId xmlns:a16="http://schemas.microsoft.com/office/drawing/2014/main" id="{A0F0AABE-A8A0-49C0-A3CD-3513CDB342B8}"/>
                    </a:ext>
                  </a:extLst>
                </p:cNvPr>
                <p:cNvSpPr/>
                <p:nvPr/>
              </p:nvSpPr>
              <p:spPr bwMode="auto">
                <a:xfrm>
                  <a:off x="8626152" y="3839117"/>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30" name="Rectangle 329">
                  <a:extLst>
                    <a:ext uri="{FF2B5EF4-FFF2-40B4-BE49-F238E27FC236}">
                      <a16:creationId xmlns:a16="http://schemas.microsoft.com/office/drawing/2014/main" id="{2832E717-0C36-4EA3-9700-EEEE7B77194F}"/>
                    </a:ext>
                  </a:extLst>
                </p:cNvPr>
                <p:cNvSpPr/>
                <p:nvPr/>
              </p:nvSpPr>
              <p:spPr bwMode="auto">
                <a:xfrm>
                  <a:off x="8812637" y="4087046"/>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a:extLst>
                    <a:ext uri="{FF2B5EF4-FFF2-40B4-BE49-F238E27FC236}">
                      <a16:creationId xmlns:a16="http://schemas.microsoft.com/office/drawing/2014/main" id="{655E8200-7259-488B-997D-5DCE8722FB96}"/>
                    </a:ext>
                  </a:extLst>
                </p:cNvPr>
                <p:cNvSpPr/>
                <p:nvPr/>
              </p:nvSpPr>
              <p:spPr bwMode="auto">
                <a:xfrm>
                  <a:off x="8914994" y="4450988"/>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2" name="Rectangle 331">
                  <a:extLst>
                    <a:ext uri="{FF2B5EF4-FFF2-40B4-BE49-F238E27FC236}">
                      <a16:creationId xmlns:a16="http://schemas.microsoft.com/office/drawing/2014/main" id="{3D46883A-CE3A-4015-978D-049525CCEF8F}"/>
                    </a:ext>
                  </a:extLst>
                </p:cNvPr>
                <p:cNvSpPr/>
                <p:nvPr/>
              </p:nvSpPr>
              <p:spPr bwMode="auto">
                <a:xfrm>
                  <a:off x="9076493" y="4450988"/>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3" name="Rectangle 332">
                  <a:extLst>
                    <a:ext uri="{FF2B5EF4-FFF2-40B4-BE49-F238E27FC236}">
                      <a16:creationId xmlns:a16="http://schemas.microsoft.com/office/drawing/2014/main" id="{6662E7B2-535C-4A16-A52E-59856BB0C301}"/>
                    </a:ext>
                  </a:extLst>
                </p:cNvPr>
                <p:cNvSpPr/>
                <p:nvPr/>
              </p:nvSpPr>
              <p:spPr bwMode="auto">
                <a:xfrm>
                  <a:off x="8942289" y="4107521"/>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4" name="Rectangle 333">
                  <a:extLst>
                    <a:ext uri="{FF2B5EF4-FFF2-40B4-BE49-F238E27FC236}">
                      <a16:creationId xmlns:a16="http://schemas.microsoft.com/office/drawing/2014/main" id="{8F34DEBB-442A-4050-B258-BE8EA2BAAB57}"/>
                    </a:ext>
                  </a:extLst>
                </p:cNvPr>
                <p:cNvSpPr/>
                <p:nvPr/>
              </p:nvSpPr>
              <p:spPr bwMode="auto">
                <a:xfrm>
                  <a:off x="9002568" y="3996064"/>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5" name="Rectangle 334">
                  <a:extLst>
                    <a:ext uri="{FF2B5EF4-FFF2-40B4-BE49-F238E27FC236}">
                      <a16:creationId xmlns:a16="http://schemas.microsoft.com/office/drawing/2014/main" id="{26BE3B5E-D0F1-402F-BE2F-C9C9CBB826D3}"/>
                    </a:ext>
                  </a:extLst>
                </p:cNvPr>
                <p:cNvSpPr/>
                <p:nvPr/>
              </p:nvSpPr>
              <p:spPr bwMode="auto">
                <a:xfrm>
                  <a:off x="9187949" y="4087046"/>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6" name="Rectangle 335">
                  <a:extLst>
                    <a:ext uri="{FF2B5EF4-FFF2-40B4-BE49-F238E27FC236}">
                      <a16:creationId xmlns:a16="http://schemas.microsoft.com/office/drawing/2014/main" id="{130DB86E-284C-49AD-853A-49D2998281F0}"/>
                    </a:ext>
                  </a:extLst>
                </p:cNvPr>
                <p:cNvSpPr/>
                <p:nvPr/>
              </p:nvSpPr>
              <p:spPr bwMode="auto">
                <a:xfrm>
                  <a:off x="9222067" y="4278116"/>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7" name="Rectangle 336">
                  <a:extLst>
                    <a:ext uri="{FF2B5EF4-FFF2-40B4-BE49-F238E27FC236}">
                      <a16:creationId xmlns:a16="http://schemas.microsoft.com/office/drawing/2014/main" id="{4F2D8530-8E84-4CDD-9608-8A302044B322}"/>
                    </a:ext>
                  </a:extLst>
                </p:cNvPr>
                <p:cNvSpPr/>
                <p:nvPr/>
              </p:nvSpPr>
              <p:spPr bwMode="auto">
                <a:xfrm>
                  <a:off x="8767143" y="4278116"/>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8" name="Rectangle 337">
                  <a:extLst>
                    <a:ext uri="{FF2B5EF4-FFF2-40B4-BE49-F238E27FC236}">
                      <a16:creationId xmlns:a16="http://schemas.microsoft.com/office/drawing/2014/main" id="{3D60298D-C504-4491-A831-8955C2C28675}"/>
                    </a:ext>
                  </a:extLst>
                </p:cNvPr>
                <p:cNvSpPr/>
                <p:nvPr/>
              </p:nvSpPr>
              <p:spPr bwMode="auto">
                <a:xfrm>
                  <a:off x="8880874" y="4232625"/>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a:extLst>
                    <a:ext uri="{FF2B5EF4-FFF2-40B4-BE49-F238E27FC236}">
                      <a16:creationId xmlns:a16="http://schemas.microsoft.com/office/drawing/2014/main" id="{7DEF04EF-8B07-4149-B354-38C52653EB66}"/>
                    </a:ext>
                  </a:extLst>
                </p:cNvPr>
                <p:cNvSpPr/>
                <p:nvPr/>
              </p:nvSpPr>
              <p:spPr bwMode="auto">
                <a:xfrm>
                  <a:off x="8978684" y="4330435"/>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a:extLst>
                    <a:ext uri="{FF2B5EF4-FFF2-40B4-BE49-F238E27FC236}">
                      <a16:creationId xmlns:a16="http://schemas.microsoft.com/office/drawing/2014/main" id="{60A3E0F1-6926-490D-8CBD-A28657CD9173}"/>
                    </a:ext>
                  </a:extLst>
                </p:cNvPr>
                <p:cNvSpPr/>
                <p:nvPr/>
              </p:nvSpPr>
              <p:spPr bwMode="auto">
                <a:xfrm>
                  <a:off x="9067395" y="4141641"/>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a:extLst>
                    <a:ext uri="{FF2B5EF4-FFF2-40B4-BE49-F238E27FC236}">
                      <a16:creationId xmlns:a16="http://schemas.microsoft.com/office/drawing/2014/main" id="{DD963FFA-E434-4E05-A7C7-5E127D75F2B2}"/>
                    </a:ext>
                  </a:extLst>
                </p:cNvPr>
                <p:cNvSpPr/>
                <p:nvPr/>
              </p:nvSpPr>
              <p:spPr bwMode="auto">
                <a:xfrm>
                  <a:off x="9096963" y="4266744"/>
                  <a:ext cx="89827" cy="8982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42" name="Group 341">
                  <a:extLst>
                    <a:ext uri="{FF2B5EF4-FFF2-40B4-BE49-F238E27FC236}">
                      <a16:creationId xmlns:a16="http://schemas.microsoft.com/office/drawing/2014/main" id="{2DBB4F29-E99F-42C5-9556-0B42C8A48967}"/>
                    </a:ext>
                  </a:extLst>
                </p:cNvPr>
                <p:cNvGrpSpPr/>
                <p:nvPr/>
              </p:nvGrpSpPr>
              <p:grpSpPr>
                <a:xfrm>
                  <a:off x="8736261" y="3953988"/>
                  <a:ext cx="619125" cy="609600"/>
                  <a:chOff x="3199601" y="578763"/>
                  <a:chExt cx="5778767" cy="5689854"/>
                </a:xfrm>
              </p:grpSpPr>
              <p:sp>
                <p:nvSpPr>
                  <p:cNvPr id="343" name="Freeform: Shape 342">
                    <a:extLst>
                      <a:ext uri="{FF2B5EF4-FFF2-40B4-BE49-F238E27FC236}">
                        <a16:creationId xmlns:a16="http://schemas.microsoft.com/office/drawing/2014/main" id="{AFFEF21B-631B-4305-9868-3EC4C0F3F53E}"/>
                      </a:ext>
                    </a:extLst>
                  </p:cNvPr>
                  <p:cNvSpPr/>
                  <p:nvPr/>
                </p:nvSpPr>
                <p:spPr>
                  <a:xfrm>
                    <a:off x="3199601" y="578763"/>
                    <a:ext cx="5778767" cy="568985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78727">
                      <a:defRPr/>
                    </a:pPr>
                    <a:endParaRPr lang="en-IN" sz="1730">
                      <a:solidFill>
                        <a:srgbClr val="505050"/>
                      </a:solidFill>
                      <a:latin typeface="Segoe UI"/>
                    </a:endParaRPr>
                  </a:p>
                </p:txBody>
              </p:sp>
              <p:sp>
                <p:nvSpPr>
                  <p:cNvPr id="344" name="Freeform: Shape 343">
                    <a:extLst>
                      <a:ext uri="{FF2B5EF4-FFF2-40B4-BE49-F238E27FC236}">
                        <a16:creationId xmlns:a16="http://schemas.microsoft.com/office/drawing/2014/main" id="{6CFDF479-2000-470F-8E99-633BF94E8E6F}"/>
                      </a:ext>
                    </a:extLst>
                  </p:cNvPr>
                  <p:cNvSpPr/>
                  <p:nvPr/>
                </p:nvSpPr>
                <p:spPr>
                  <a:xfrm>
                    <a:off x="4861345" y="2272137"/>
                    <a:ext cx="2489315" cy="2444859"/>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78727">
                      <a:defRPr/>
                    </a:pPr>
                    <a:endParaRPr lang="en-IN" sz="1730">
                      <a:solidFill>
                        <a:srgbClr val="505050"/>
                      </a:solidFill>
                      <a:latin typeface="Segoe UI"/>
                    </a:endParaRPr>
                  </a:p>
                </p:txBody>
              </p:sp>
              <p:sp>
                <p:nvSpPr>
                  <p:cNvPr id="345" name="Freeform: Shape 344">
                    <a:extLst>
                      <a:ext uri="{FF2B5EF4-FFF2-40B4-BE49-F238E27FC236}">
                        <a16:creationId xmlns:a16="http://schemas.microsoft.com/office/drawing/2014/main" id="{59E621F3-5694-4B3B-85E6-3CF13CB2FAAC}"/>
                      </a:ext>
                    </a:extLst>
                  </p:cNvPr>
                  <p:cNvSpPr/>
                  <p:nvPr/>
                </p:nvSpPr>
                <p:spPr>
                  <a:xfrm>
                    <a:off x="4603523" y="3956867"/>
                    <a:ext cx="22226" cy="2222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78727">
                      <a:defRPr/>
                    </a:pPr>
                    <a:endParaRPr lang="en-IN" sz="1730">
                      <a:solidFill>
                        <a:srgbClr val="505050"/>
                      </a:solidFill>
                      <a:latin typeface="Segoe UI"/>
                    </a:endParaRPr>
                  </a:p>
                </p:txBody>
              </p:sp>
              <p:sp>
                <p:nvSpPr>
                  <p:cNvPr id="346" name="Freeform: Shape 345">
                    <a:extLst>
                      <a:ext uri="{FF2B5EF4-FFF2-40B4-BE49-F238E27FC236}">
                        <a16:creationId xmlns:a16="http://schemas.microsoft.com/office/drawing/2014/main" id="{54211543-2949-4471-A7E4-C39831464678}"/>
                      </a:ext>
                    </a:extLst>
                  </p:cNvPr>
                  <p:cNvSpPr/>
                  <p:nvPr/>
                </p:nvSpPr>
                <p:spPr>
                  <a:xfrm>
                    <a:off x="3972959" y="1320861"/>
                    <a:ext cx="4267397" cy="4178487"/>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78727">
                      <a:defRPr/>
                    </a:pPr>
                    <a:endParaRPr lang="en-IN" sz="1730">
                      <a:solidFill>
                        <a:srgbClr val="505050"/>
                      </a:solidFill>
                      <a:latin typeface="Segoe UI"/>
                    </a:endParaRPr>
                  </a:p>
                </p:txBody>
              </p:sp>
            </p:grpSp>
          </p:grpSp>
        </p:grpSp>
        <p:grpSp>
          <p:nvGrpSpPr>
            <p:cNvPr id="304" name="Group 303">
              <a:extLst>
                <a:ext uri="{FF2B5EF4-FFF2-40B4-BE49-F238E27FC236}">
                  <a16:creationId xmlns:a16="http://schemas.microsoft.com/office/drawing/2014/main" id="{360E1EBA-723D-45AA-90E6-12D8A9529DFF}"/>
                </a:ext>
              </a:extLst>
            </p:cNvPr>
            <p:cNvGrpSpPr/>
            <p:nvPr/>
          </p:nvGrpSpPr>
          <p:grpSpPr>
            <a:xfrm>
              <a:off x="5737240" y="1752590"/>
              <a:ext cx="533514" cy="821362"/>
              <a:chOff x="6444111" y="1793003"/>
              <a:chExt cx="544212" cy="837832"/>
            </a:xfrm>
          </p:grpSpPr>
          <p:sp>
            <p:nvSpPr>
              <p:cNvPr id="306" name="Title 1">
                <a:extLst>
                  <a:ext uri="{FF2B5EF4-FFF2-40B4-BE49-F238E27FC236}">
                    <a16:creationId xmlns:a16="http://schemas.microsoft.com/office/drawing/2014/main" id="{6DDC7A68-7E58-4D2B-96C7-DA7AD3279799}"/>
                  </a:ext>
                </a:extLst>
              </p:cNvPr>
              <p:cNvSpPr txBox="1">
                <a:spLocks/>
              </p:cNvSpPr>
              <p:nvPr/>
            </p:nvSpPr>
            <p:spPr>
              <a:xfrm>
                <a:off x="6444111" y="1793003"/>
                <a:ext cx="54421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AKS dev cluster</a:t>
                </a:r>
              </a:p>
            </p:txBody>
          </p:sp>
          <p:sp>
            <p:nvSpPr>
              <p:cNvPr id="307" name="Rectangle: Rounded Corners 306">
                <a:extLst>
                  <a:ext uri="{FF2B5EF4-FFF2-40B4-BE49-F238E27FC236}">
                    <a16:creationId xmlns:a16="http://schemas.microsoft.com/office/drawing/2014/main" id="{EE494041-5B5F-484E-8880-6717BEA83728}"/>
                  </a:ext>
                </a:extLst>
              </p:cNvPr>
              <p:cNvSpPr/>
              <p:nvPr/>
            </p:nvSpPr>
            <p:spPr bwMode="auto">
              <a:xfrm>
                <a:off x="6444111" y="2086623"/>
                <a:ext cx="544212" cy="54421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308" name="Group 307">
                <a:extLst>
                  <a:ext uri="{FF2B5EF4-FFF2-40B4-BE49-F238E27FC236}">
                    <a16:creationId xmlns:a16="http://schemas.microsoft.com/office/drawing/2014/main" id="{B077BD7B-6F34-4E31-BFB4-8233CC672F05}"/>
                  </a:ext>
                </a:extLst>
              </p:cNvPr>
              <p:cNvGrpSpPr/>
              <p:nvPr/>
            </p:nvGrpSpPr>
            <p:grpSpPr>
              <a:xfrm>
                <a:off x="6522233" y="2188134"/>
                <a:ext cx="387969" cy="341190"/>
                <a:chOff x="6123276" y="1476345"/>
                <a:chExt cx="1434665" cy="1261681"/>
              </a:xfrm>
            </p:grpSpPr>
            <p:sp>
              <p:nvSpPr>
                <p:cNvPr id="309" name="Freeform: Shape 308">
                  <a:extLst>
                    <a:ext uri="{FF2B5EF4-FFF2-40B4-BE49-F238E27FC236}">
                      <a16:creationId xmlns:a16="http://schemas.microsoft.com/office/drawing/2014/main" id="{9884A544-8E74-4A6D-BA51-7727DC6C1836}"/>
                    </a:ext>
                  </a:extLst>
                </p:cNvPr>
                <p:cNvSpPr/>
                <p:nvPr/>
              </p:nvSpPr>
              <p:spPr>
                <a:xfrm>
                  <a:off x="6356567" y="1476345"/>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310" name="Freeform: Shape 309">
                  <a:extLst>
                    <a:ext uri="{FF2B5EF4-FFF2-40B4-BE49-F238E27FC236}">
                      <a16:creationId xmlns:a16="http://schemas.microsoft.com/office/drawing/2014/main" id="{685A5EBB-C5CE-4024-B0A2-DA18E486F8E5}"/>
                    </a:ext>
                  </a:extLst>
                </p:cNvPr>
                <p:cNvSpPr/>
                <p:nvPr/>
              </p:nvSpPr>
              <p:spPr>
                <a:xfrm>
                  <a:off x="6361325" y="1481106"/>
                  <a:ext cx="448336" cy="391409"/>
                </a:xfrm>
                <a:custGeom>
                  <a:avLst/>
                  <a:gdLst>
                    <a:gd name="connsiteX0" fmla="*/ 230915 w 448336"/>
                    <a:gd name="connsiteY0" fmla="*/ 390407 h 391409"/>
                    <a:gd name="connsiteX1" fmla="*/ 438815 w 448336"/>
                    <a:gd name="connsiteY1" fmla="*/ 306295 h 391409"/>
                    <a:gd name="connsiteX2" fmla="*/ 448337 w 448336"/>
                    <a:gd name="connsiteY2" fmla="*/ 295186 h 391409"/>
                    <a:gd name="connsiteX3" fmla="*/ 448337 w 448336"/>
                    <a:gd name="connsiteY3" fmla="*/ 85699 h 391409"/>
                    <a:gd name="connsiteX4" fmla="*/ 438021 w 448336"/>
                    <a:gd name="connsiteY4" fmla="*/ 71416 h 391409"/>
                    <a:gd name="connsiteX5" fmla="*/ 227741 w 448336"/>
                    <a:gd name="connsiteY5" fmla="*/ 0 h 391409"/>
                    <a:gd name="connsiteX6" fmla="*/ 218219 w 448336"/>
                    <a:gd name="connsiteY6" fmla="*/ 0 h 391409"/>
                    <a:gd name="connsiteX7" fmla="*/ 11906 w 448336"/>
                    <a:gd name="connsiteY7" fmla="*/ 38088 h 391409"/>
                    <a:gd name="connsiteX8" fmla="*/ 4 w 448336"/>
                    <a:gd name="connsiteY8" fmla="*/ 52372 h 391409"/>
                    <a:gd name="connsiteX9" fmla="*/ 4 w 448336"/>
                    <a:gd name="connsiteY9" fmla="*/ 332481 h 391409"/>
                    <a:gd name="connsiteX10" fmla="*/ 11906 w 448336"/>
                    <a:gd name="connsiteY10" fmla="*/ 347557 h 391409"/>
                    <a:gd name="connsiteX11" fmla="*/ 220600 w 448336"/>
                    <a:gd name="connsiteY11" fmla="*/ 391200 h 391409"/>
                    <a:gd name="connsiteX12" fmla="*/ 230915 w 448336"/>
                    <a:gd name="connsiteY12" fmla="*/ 390407 h 3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36" h="391409">
                      <a:moveTo>
                        <a:pt x="230915" y="390407"/>
                      </a:moveTo>
                      <a:lnTo>
                        <a:pt x="438815" y="306295"/>
                      </a:lnTo>
                      <a:cubicBezTo>
                        <a:pt x="443608" y="304363"/>
                        <a:pt x="447161" y="300218"/>
                        <a:pt x="448337" y="295186"/>
                      </a:cubicBezTo>
                      <a:lnTo>
                        <a:pt x="448337" y="85699"/>
                      </a:lnTo>
                      <a:cubicBezTo>
                        <a:pt x="447902" y="79361"/>
                        <a:pt x="443901" y="73821"/>
                        <a:pt x="438021" y="71416"/>
                      </a:cubicBezTo>
                      <a:lnTo>
                        <a:pt x="227741" y="0"/>
                      </a:lnTo>
                      <a:lnTo>
                        <a:pt x="218219" y="0"/>
                      </a:lnTo>
                      <a:lnTo>
                        <a:pt x="11906" y="38088"/>
                      </a:lnTo>
                      <a:cubicBezTo>
                        <a:pt x="5274" y="39783"/>
                        <a:pt x="475" y="45542"/>
                        <a:pt x="4" y="52372"/>
                      </a:cubicBezTo>
                      <a:lnTo>
                        <a:pt x="4" y="332481"/>
                      </a:lnTo>
                      <a:cubicBezTo>
                        <a:pt x="-158" y="339710"/>
                        <a:pt x="4836" y="346037"/>
                        <a:pt x="11906" y="347557"/>
                      </a:cubicBezTo>
                      <a:lnTo>
                        <a:pt x="220600" y="391200"/>
                      </a:lnTo>
                      <a:cubicBezTo>
                        <a:pt x="224056" y="391646"/>
                        <a:pt x="227567" y="391377"/>
                        <a:pt x="230915" y="390407"/>
                      </a:cubicBezTo>
                      <a:close/>
                    </a:path>
                  </a:pathLst>
                </a:custGeom>
                <a:noFill/>
                <a:ln w="78846" cap="flat">
                  <a:noFill/>
                  <a:prstDash val="solid"/>
                  <a:miter/>
                </a:ln>
              </p:spPr>
              <p:txBody>
                <a:bodyPr rtlCol="0" anchor="ctr"/>
                <a:lstStyle/>
                <a:p>
                  <a:endParaRPr lang="en-US" sz="1765"/>
                </a:p>
              </p:txBody>
            </p:sp>
            <p:sp>
              <p:nvSpPr>
                <p:cNvPr id="311" name="Freeform: Shape 310">
                  <a:extLst>
                    <a:ext uri="{FF2B5EF4-FFF2-40B4-BE49-F238E27FC236}">
                      <a16:creationId xmlns:a16="http://schemas.microsoft.com/office/drawing/2014/main" id="{30F25EF2-AA1C-41C2-AECB-629DF7A1AC80}"/>
                    </a:ext>
                  </a:extLst>
                </p:cNvPr>
                <p:cNvSpPr/>
                <p:nvPr/>
              </p:nvSpPr>
              <p:spPr>
                <a:xfrm>
                  <a:off x="6356567" y="1479519"/>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4546 h 396755"/>
                    <a:gd name="connsiteX5" fmla="*/ 32534 w 229324"/>
                    <a:gd name="connsiteY5" fmla="*/ 311849 h 396755"/>
                    <a:gd name="connsiteX6" fmla="*/ 32534 w 229324"/>
                    <a:gd name="connsiteY6" fmla="*/ 73796 h 396755"/>
                    <a:gd name="connsiteX7" fmla="*/ 96808 w 229324"/>
                    <a:gd name="connsiteY7" fmla="*/ 63481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4546"/>
                      </a:moveTo>
                      <a:lnTo>
                        <a:pt x="32534" y="311849"/>
                      </a:lnTo>
                      <a:lnTo>
                        <a:pt x="32534" y="73796"/>
                      </a:lnTo>
                      <a:lnTo>
                        <a:pt x="96808" y="63481"/>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sz="1765"/>
                </a:p>
              </p:txBody>
            </p:sp>
            <p:sp>
              <p:nvSpPr>
                <p:cNvPr id="312" name="Freeform: Shape 311">
                  <a:extLst>
                    <a:ext uri="{FF2B5EF4-FFF2-40B4-BE49-F238E27FC236}">
                      <a16:creationId xmlns:a16="http://schemas.microsoft.com/office/drawing/2014/main" id="{8DF301CF-419E-438A-8070-BC6AC97B7C24}"/>
                    </a:ext>
                  </a:extLst>
                </p:cNvPr>
                <p:cNvSpPr/>
                <p:nvPr/>
              </p:nvSpPr>
              <p:spPr>
                <a:xfrm>
                  <a:off x="6847750" y="1480312"/>
                  <a:ext cx="453887" cy="399929"/>
                </a:xfrm>
                <a:custGeom>
                  <a:avLst/>
                  <a:gdLst>
                    <a:gd name="connsiteX0" fmla="*/ 226944 w 453887"/>
                    <a:gd name="connsiteY0" fmla="*/ 0 h 399929"/>
                    <a:gd name="connsiteX1" fmla="*/ 0 w 453887"/>
                    <a:gd name="connsiteY1" fmla="*/ 42056 h 399929"/>
                    <a:gd name="connsiteX2" fmla="*/ 0 w 453887"/>
                    <a:gd name="connsiteY2" fmla="*/ 351525 h 399929"/>
                    <a:gd name="connsiteX3" fmla="*/ 226944 w 453887"/>
                    <a:gd name="connsiteY3" fmla="*/ 399929 h 399929"/>
                    <a:gd name="connsiteX4" fmla="*/ 453888 w 453887"/>
                    <a:gd name="connsiteY4" fmla="*/ 307882 h 399929"/>
                    <a:gd name="connsiteX5" fmla="*/ 453888 w 453887"/>
                    <a:gd name="connsiteY5" fmla="*/ 77764 h 399929"/>
                    <a:gd name="connsiteX6" fmla="*/ 226944 w 453887"/>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399929">
                      <a:moveTo>
                        <a:pt x="226944" y="0"/>
                      </a:moveTo>
                      <a:lnTo>
                        <a:pt x="0" y="42056"/>
                      </a:lnTo>
                      <a:lnTo>
                        <a:pt x="0" y="351525"/>
                      </a:lnTo>
                      <a:lnTo>
                        <a:pt x="226944" y="399929"/>
                      </a:lnTo>
                      <a:lnTo>
                        <a:pt x="453888" y="307882"/>
                      </a:lnTo>
                      <a:lnTo>
                        <a:pt x="453888"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313" name="Freeform: Shape 312">
                  <a:extLst>
                    <a:ext uri="{FF2B5EF4-FFF2-40B4-BE49-F238E27FC236}">
                      <a16:creationId xmlns:a16="http://schemas.microsoft.com/office/drawing/2014/main" id="{E521C941-79B7-40FF-A20A-158FC13ADA75}"/>
                    </a:ext>
                  </a:extLst>
                </p:cNvPr>
                <p:cNvSpPr/>
                <p:nvPr/>
              </p:nvSpPr>
              <p:spPr>
                <a:xfrm>
                  <a:off x="6847750" y="1483486"/>
                  <a:ext cx="227737" cy="396755"/>
                </a:xfrm>
                <a:custGeom>
                  <a:avLst/>
                  <a:gdLst>
                    <a:gd name="connsiteX0" fmla="*/ 0 w 227737"/>
                    <a:gd name="connsiteY0" fmla="*/ 38882 h 396755"/>
                    <a:gd name="connsiteX1" fmla="*/ 0 w 227737"/>
                    <a:gd name="connsiteY1" fmla="*/ 348351 h 396755"/>
                    <a:gd name="connsiteX2" fmla="*/ 227737 w 227737"/>
                    <a:gd name="connsiteY2" fmla="*/ 396755 h 396755"/>
                    <a:gd name="connsiteX3" fmla="*/ 227737 w 227737"/>
                    <a:gd name="connsiteY3" fmla="*/ 0 h 396755"/>
                    <a:gd name="connsiteX4" fmla="*/ 96015 w 227737"/>
                    <a:gd name="connsiteY4" fmla="*/ 324546 h 396755"/>
                    <a:gd name="connsiteX5" fmla="*/ 31740 w 227737"/>
                    <a:gd name="connsiteY5" fmla="*/ 311849 h 396755"/>
                    <a:gd name="connsiteX6" fmla="*/ 31740 w 227737"/>
                    <a:gd name="connsiteY6" fmla="*/ 73796 h 396755"/>
                    <a:gd name="connsiteX7" fmla="*/ 96015 w 227737"/>
                    <a:gd name="connsiteY7" fmla="*/ 63481 h 396755"/>
                    <a:gd name="connsiteX8" fmla="*/ 195997 w 227737"/>
                    <a:gd name="connsiteY8" fmla="*/ 342796 h 396755"/>
                    <a:gd name="connsiteX9" fmla="*/ 122201 w 227737"/>
                    <a:gd name="connsiteY9" fmla="*/ 330894 h 396755"/>
                    <a:gd name="connsiteX10" fmla="*/ 122201 w 227737"/>
                    <a:gd name="connsiteY10" fmla="*/ 58720 h 396755"/>
                    <a:gd name="connsiteX11" fmla="*/ 195997 w 227737"/>
                    <a:gd name="connsiteY11" fmla="*/ 45230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737" h="396755">
                      <a:moveTo>
                        <a:pt x="0" y="38882"/>
                      </a:moveTo>
                      <a:lnTo>
                        <a:pt x="0" y="348351"/>
                      </a:lnTo>
                      <a:lnTo>
                        <a:pt x="227737" y="396755"/>
                      </a:lnTo>
                      <a:lnTo>
                        <a:pt x="227737" y="0"/>
                      </a:lnTo>
                      <a:close/>
                      <a:moveTo>
                        <a:pt x="96015" y="324546"/>
                      </a:moveTo>
                      <a:lnTo>
                        <a:pt x="31740" y="311849"/>
                      </a:lnTo>
                      <a:lnTo>
                        <a:pt x="31740" y="73796"/>
                      </a:lnTo>
                      <a:lnTo>
                        <a:pt x="96015" y="63481"/>
                      </a:lnTo>
                      <a:close/>
                      <a:moveTo>
                        <a:pt x="195997" y="342796"/>
                      </a:moveTo>
                      <a:lnTo>
                        <a:pt x="122201" y="330894"/>
                      </a:lnTo>
                      <a:lnTo>
                        <a:pt x="122201" y="58720"/>
                      </a:lnTo>
                      <a:lnTo>
                        <a:pt x="195997" y="45230"/>
                      </a:lnTo>
                      <a:close/>
                    </a:path>
                  </a:pathLst>
                </a:custGeom>
                <a:solidFill>
                  <a:schemeClr val="bg1"/>
                </a:solidFill>
                <a:ln w="78846" cap="flat">
                  <a:noFill/>
                  <a:prstDash val="solid"/>
                  <a:miter/>
                </a:ln>
              </p:spPr>
              <p:txBody>
                <a:bodyPr rtlCol="0" anchor="ctr"/>
                <a:lstStyle/>
                <a:p>
                  <a:endParaRPr lang="en-US" sz="1765"/>
                </a:p>
              </p:txBody>
            </p:sp>
            <p:sp>
              <p:nvSpPr>
                <p:cNvPr id="314" name="Freeform: Shape 313">
                  <a:extLst>
                    <a:ext uri="{FF2B5EF4-FFF2-40B4-BE49-F238E27FC236}">
                      <a16:creationId xmlns:a16="http://schemas.microsoft.com/office/drawing/2014/main" id="{638903C4-B366-4D76-8A3A-1916CE4155E0}"/>
                    </a:ext>
                  </a:extLst>
                </p:cNvPr>
                <p:cNvSpPr/>
                <p:nvPr/>
              </p:nvSpPr>
              <p:spPr>
                <a:xfrm>
                  <a:off x="6124069" y="1903253"/>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315" name="Freeform: Shape 314">
                  <a:extLst>
                    <a:ext uri="{FF2B5EF4-FFF2-40B4-BE49-F238E27FC236}">
                      <a16:creationId xmlns:a16="http://schemas.microsoft.com/office/drawing/2014/main" id="{A92C2101-BADB-4142-977E-BFB98DF22E79}"/>
                    </a:ext>
                  </a:extLst>
                </p:cNvPr>
                <p:cNvSpPr/>
                <p:nvPr/>
              </p:nvSpPr>
              <p:spPr>
                <a:xfrm>
                  <a:off x="6123276" y="1904047"/>
                  <a:ext cx="229324" cy="396754"/>
                </a:xfrm>
                <a:custGeom>
                  <a:avLst/>
                  <a:gdLst>
                    <a:gd name="connsiteX0" fmla="*/ 0 w 229324"/>
                    <a:gd name="connsiteY0" fmla="*/ 41263 h 396754"/>
                    <a:gd name="connsiteX1" fmla="*/ 0 w 229324"/>
                    <a:gd name="connsiteY1" fmla="*/ 348351 h 396754"/>
                    <a:gd name="connsiteX2" fmla="*/ 229324 w 229324"/>
                    <a:gd name="connsiteY2" fmla="*/ 396755 h 396754"/>
                    <a:gd name="connsiteX3" fmla="*/ 229324 w 229324"/>
                    <a:gd name="connsiteY3" fmla="*/ 0 h 396754"/>
                    <a:gd name="connsiteX4" fmla="*/ 96015 w 229324"/>
                    <a:gd name="connsiteY4" fmla="*/ 327720 h 396754"/>
                    <a:gd name="connsiteX5" fmla="*/ 31740 w 229324"/>
                    <a:gd name="connsiteY5" fmla="*/ 314230 h 396754"/>
                    <a:gd name="connsiteX6" fmla="*/ 31740 w 229324"/>
                    <a:gd name="connsiteY6" fmla="*/ 76177 h 396754"/>
                    <a:gd name="connsiteX7" fmla="*/ 96015 w 229324"/>
                    <a:gd name="connsiteY7" fmla="*/ 65068 h 396754"/>
                    <a:gd name="connsiteX8" fmla="*/ 196790 w 229324"/>
                    <a:gd name="connsiteY8" fmla="*/ 348351 h 396754"/>
                    <a:gd name="connsiteX9" fmla="*/ 122994 w 229324"/>
                    <a:gd name="connsiteY9" fmla="*/ 336448 h 396754"/>
                    <a:gd name="connsiteX10" fmla="*/ 122994 w 229324"/>
                    <a:gd name="connsiteY10" fmla="*/ 61100 h 396754"/>
                    <a:gd name="connsiteX11" fmla="*/ 196790 w 229324"/>
                    <a:gd name="connsiteY11" fmla="*/ 48404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1263"/>
                      </a:moveTo>
                      <a:lnTo>
                        <a:pt x="0" y="348351"/>
                      </a:lnTo>
                      <a:lnTo>
                        <a:pt x="229324" y="396755"/>
                      </a:lnTo>
                      <a:lnTo>
                        <a:pt x="229324" y="0"/>
                      </a:lnTo>
                      <a:close/>
                      <a:moveTo>
                        <a:pt x="96015" y="327720"/>
                      </a:moveTo>
                      <a:lnTo>
                        <a:pt x="31740" y="314230"/>
                      </a:lnTo>
                      <a:lnTo>
                        <a:pt x="31740" y="76177"/>
                      </a:lnTo>
                      <a:lnTo>
                        <a:pt x="96015" y="65068"/>
                      </a:lnTo>
                      <a:close/>
                      <a:moveTo>
                        <a:pt x="196790" y="348351"/>
                      </a:moveTo>
                      <a:lnTo>
                        <a:pt x="122994" y="336448"/>
                      </a:lnTo>
                      <a:lnTo>
                        <a:pt x="122994" y="61100"/>
                      </a:lnTo>
                      <a:lnTo>
                        <a:pt x="196790" y="48404"/>
                      </a:lnTo>
                      <a:close/>
                    </a:path>
                  </a:pathLst>
                </a:custGeom>
                <a:solidFill>
                  <a:schemeClr val="bg1"/>
                </a:solidFill>
                <a:ln w="78846" cap="flat">
                  <a:noFill/>
                  <a:prstDash val="solid"/>
                  <a:miter/>
                </a:ln>
              </p:spPr>
              <p:txBody>
                <a:bodyPr rtlCol="0" anchor="ctr"/>
                <a:lstStyle/>
                <a:p>
                  <a:endParaRPr lang="en-US" sz="1765"/>
                </a:p>
              </p:txBody>
            </p:sp>
            <p:sp>
              <p:nvSpPr>
                <p:cNvPr id="316" name="Freeform: Shape 315">
                  <a:extLst>
                    <a:ext uri="{FF2B5EF4-FFF2-40B4-BE49-F238E27FC236}">
                      <a16:creationId xmlns:a16="http://schemas.microsoft.com/office/drawing/2014/main" id="{4C3F8ABB-6E69-4A98-83E7-64EE1FAD5ABA}"/>
                    </a:ext>
                  </a:extLst>
                </p:cNvPr>
                <p:cNvSpPr/>
                <p:nvPr/>
              </p:nvSpPr>
              <p:spPr>
                <a:xfrm>
                  <a:off x="6613665" y="1900079"/>
                  <a:ext cx="453887" cy="400722"/>
                </a:xfrm>
                <a:custGeom>
                  <a:avLst/>
                  <a:gdLst>
                    <a:gd name="connsiteX0" fmla="*/ 226944 w 453887"/>
                    <a:gd name="connsiteY0" fmla="*/ 0 h 400722"/>
                    <a:gd name="connsiteX1" fmla="*/ 0 w 453887"/>
                    <a:gd name="connsiteY1" fmla="*/ 42056 h 400722"/>
                    <a:gd name="connsiteX2" fmla="*/ 0 w 453887"/>
                    <a:gd name="connsiteY2" fmla="*/ 351525 h 400722"/>
                    <a:gd name="connsiteX3" fmla="*/ 226944 w 453887"/>
                    <a:gd name="connsiteY3" fmla="*/ 400723 h 400722"/>
                    <a:gd name="connsiteX4" fmla="*/ 453888 w 453887"/>
                    <a:gd name="connsiteY4" fmla="*/ 308675 h 400722"/>
                    <a:gd name="connsiteX5" fmla="*/ 453888 w 453887"/>
                    <a:gd name="connsiteY5" fmla="*/ 77764 h 400722"/>
                    <a:gd name="connsiteX6" fmla="*/ 226944 w 453887"/>
                    <a:gd name="connsiteY6" fmla="*/ 0 h 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887" h="400722">
                      <a:moveTo>
                        <a:pt x="226944" y="0"/>
                      </a:moveTo>
                      <a:lnTo>
                        <a:pt x="0" y="42056"/>
                      </a:lnTo>
                      <a:lnTo>
                        <a:pt x="0" y="351525"/>
                      </a:lnTo>
                      <a:lnTo>
                        <a:pt x="226944" y="400723"/>
                      </a:lnTo>
                      <a:lnTo>
                        <a:pt x="453888" y="308675"/>
                      </a:lnTo>
                      <a:lnTo>
                        <a:pt x="453888"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317" name="Freeform: Shape 316">
                  <a:extLst>
                    <a:ext uri="{FF2B5EF4-FFF2-40B4-BE49-F238E27FC236}">
                      <a16:creationId xmlns:a16="http://schemas.microsoft.com/office/drawing/2014/main" id="{B19EB75B-7334-4B40-8C6D-CC865130EECF}"/>
                    </a:ext>
                  </a:extLst>
                </p:cNvPr>
                <p:cNvSpPr/>
                <p:nvPr/>
              </p:nvSpPr>
              <p:spPr>
                <a:xfrm>
                  <a:off x="6613665" y="1904047"/>
                  <a:ext cx="228530" cy="396754"/>
                </a:xfrm>
                <a:custGeom>
                  <a:avLst/>
                  <a:gdLst>
                    <a:gd name="connsiteX0" fmla="*/ 0 w 228530"/>
                    <a:gd name="connsiteY0" fmla="*/ 38088 h 396754"/>
                    <a:gd name="connsiteX1" fmla="*/ 0 w 228530"/>
                    <a:gd name="connsiteY1" fmla="*/ 348351 h 396754"/>
                    <a:gd name="connsiteX2" fmla="*/ 228531 w 228530"/>
                    <a:gd name="connsiteY2" fmla="*/ 396755 h 396754"/>
                    <a:gd name="connsiteX3" fmla="*/ 228531 w 228530"/>
                    <a:gd name="connsiteY3" fmla="*/ 0 h 396754"/>
                    <a:gd name="connsiteX4" fmla="*/ 96015 w 228530"/>
                    <a:gd name="connsiteY4" fmla="*/ 324546 h 396754"/>
                    <a:gd name="connsiteX5" fmla="*/ 31740 w 228530"/>
                    <a:gd name="connsiteY5" fmla="*/ 311056 h 396754"/>
                    <a:gd name="connsiteX6" fmla="*/ 31740 w 228530"/>
                    <a:gd name="connsiteY6" fmla="*/ 73003 h 396754"/>
                    <a:gd name="connsiteX7" fmla="*/ 96015 w 228530"/>
                    <a:gd name="connsiteY7" fmla="*/ 61894 h 396754"/>
                    <a:gd name="connsiteX8" fmla="*/ 195997 w 228530"/>
                    <a:gd name="connsiteY8" fmla="*/ 342003 h 396754"/>
                    <a:gd name="connsiteX9" fmla="*/ 122201 w 228530"/>
                    <a:gd name="connsiteY9" fmla="*/ 330100 h 396754"/>
                    <a:gd name="connsiteX10" fmla="*/ 122201 w 228530"/>
                    <a:gd name="connsiteY10" fmla="*/ 57926 h 396754"/>
                    <a:gd name="connsiteX11" fmla="*/ 195997 w 228530"/>
                    <a:gd name="connsiteY11" fmla="*/ 45230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30" h="396754">
                      <a:moveTo>
                        <a:pt x="0" y="38088"/>
                      </a:moveTo>
                      <a:lnTo>
                        <a:pt x="0" y="348351"/>
                      </a:lnTo>
                      <a:lnTo>
                        <a:pt x="228531" y="396755"/>
                      </a:lnTo>
                      <a:lnTo>
                        <a:pt x="228531" y="0"/>
                      </a:lnTo>
                      <a:close/>
                      <a:moveTo>
                        <a:pt x="96015" y="324546"/>
                      </a:moveTo>
                      <a:lnTo>
                        <a:pt x="31740" y="311056"/>
                      </a:lnTo>
                      <a:lnTo>
                        <a:pt x="31740" y="73003"/>
                      </a:lnTo>
                      <a:lnTo>
                        <a:pt x="96015" y="61894"/>
                      </a:lnTo>
                      <a:close/>
                      <a:moveTo>
                        <a:pt x="195997" y="342003"/>
                      </a:moveTo>
                      <a:lnTo>
                        <a:pt x="122201" y="330100"/>
                      </a:lnTo>
                      <a:lnTo>
                        <a:pt x="122201" y="57926"/>
                      </a:lnTo>
                      <a:lnTo>
                        <a:pt x="195997" y="45230"/>
                      </a:lnTo>
                      <a:close/>
                    </a:path>
                  </a:pathLst>
                </a:custGeom>
                <a:solidFill>
                  <a:schemeClr val="bg1"/>
                </a:solidFill>
                <a:ln w="78846" cap="flat">
                  <a:noFill/>
                  <a:prstDash val="solid"/>
                  <a:miter/>
                </a:ln>
              </p:spPr>
              <p:txBody>
                <a:bodyPr rtlCol="0" anchor="ctr"/>
                <a:lstStyle/>
                <a:p>
                  <a:endParaRPr lang="en-US" sz="1765"/>
                </a:p>
              </p:txBody>
            </p:sp>
            <p:sp>
              <p:nvSpPr>
                <p:cNvPr id="318" name="Freeform: Shape 317">
                  <a:extLst>
                    <a:ext uri="{FF2B5EF4-FFF2-40B4-BE49-F238E27FC236}">
                      <a16:creationId xmlns:a16="http://schemas.microsoft.com/office/drawing/2014/main" id="{AFE33116-23B6-46DD-AA47-10CCDD11A1AA}"/>
                    </a:ext>
                  </a:extLst>
                </p:cNvPr>
                <p:cNvSpPr/>
                <p:nvPr/>
              </p:nvSpPr>
              <p:spPr>
                <a:xfrm>
                  <a:off x="7103260" y="1904047"/>
                  <a:ext cx="454681" cy="399928"/>
                </a:xfrm>
                <a:custGeom>
                  <a:avLst/>
                  <a:gdLst>
                    <a:gd name="connsiteX0" fmla="*/ 226944 w 454681"/>
                    <a:gd name="connsiteY0" fmla="*/ 0 h 399928"/>
                    <a:gd name="connsiteX1" fmla="*/ 0 w 454681"/>
                    <a:gd name="connsiteY1" fmla="*/ 42056 h 399928"/>
                    <a:gd name="connsiteX2" fmla="*/ 0 w 454681"/>
                    <a:gd name="connsiteY2" fmla="*/ 351525 h 399928"/>
                    <a:gd name="connsiteX3" fmla="*/ 226944 w 454681"/>
                    <a:gd name="connsiteY3" fmla="*/ 399929 h 399928"/>
                    <a:gd name="connsiteX4" fmla="*/ 454681 w 454681"/>
                    <a:gd name="connsiteY4" fmla="*/ 308675 h 399928"/>
                    <a:gd name="connsiteX5" fmla="*/ 454681 w 454681"/>
                    <a:gd name="connsiteY5" fmla="*/ 77764 h 399928"/>
                    <a:gd name="connsiteX6" fmla="*/ 226944 w 454681"/>
                    <a:gd name="connsiteY6" fmla="*/ 0 h 3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8">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319" name="Freeform: Shape 318">
                  <a:extLst>
                    <a:ext uri="{FF2B5EF4-FFF2-40B4-BE49-F238E27FC236}">
                      <a16:creationId xmlns:a16="http://schemas.microsoft.com/office/drawing/2014/main" id="{7903D096-5D46-4138-9E79-3D6F0E0ABF21}"/>
                    </a:ext>
                  </a:extLst>
                </p:cNvPr>
                <p:cNvSpPr/>
                <p:nvPr/>
              </p:nvSpPr>
              <p:spPr>
                <a:xfrm>
                  <a:off x="7103260" y="1904047"/>
                  <a:ext cx="229324" cy="396754"/>
                </a:xfrm>
                <a:custGeom>
                  <a:avLst/>
                  <a:gdLst>
                    <a:gd name="connsiteX0" fmla="*/ 0 w 229324"/>
                    <a:gd name="connsiteY0" fmla="*/ 42056 h 396754"/>
                    <a:gd name="connsiteX1" fmla="*/ 0 w 229324"/>
                    <a:gd name="connsiteY1" fmla="*/ 348351 h 396754"/>
                    <a:gd name="connsiteX2" fmla="*/ 229324 w 229324"/>
                    <a:gd name="connsiteY2" fmla="*/ 396755 h 396754"/>
                    <a:gd name="connsiteX3" fmla="*/ 229324 w 229324"/>
                    <a:gd name="connsiteY3" fmla="*/ 0 h 396754"/>
                    <a:gd name="connsiteX4" fmla="*/ 96808 w 229324"/>
                    <a:gd name="connsiteY4" fmla="*/ 328513 h 396754"/>
                    <a:gd name="connsiteX5" fmla="*/ 32534 w 229324"/>
                    <a:gd name="connsiteY5" fmla="*/ 315023 h 396754"/>
                    <a:gd name="connsiteX6" fmla="*/ 32534 w 229324"/>
                    <a:gd name="connsiteY6" fmla="*/ 76970 h 396754"/>
                    <a:gd name="connsiteX7" fmla="*/ 96808 w 229324"/>
                    <a:gd name="connsiteY7" fmla="*/ 65861 h 396754"/>
                    <a:gd name="connsiteX8" fmla="*/ 196790 w 229324"/>
                    <a:gd name="connsiteY8" fmla="*/ 345970 h 396754"/>
                    <a:gd name="connsiteX9" fmla="*/ 122994 w 229324"/>
                    <a:gd name="connsiteY9" fmla="*/ 334068 h 396754"/>
                    <a:gd name="connsiteX10" fmla="*/ 122994 w 229324"/>
                    <a:gd name="connsiteY10" fmla="*/ 61894 h 396754"/>
                    <a:gd name="connsiteX11" fmla="*/ 196790 w 229324"/>
                    <a:gd name="connsiteY11" fmla="*/ 49198 h 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4">
                      <a:moveTo>
                        <a:pt x="0" y="42056"/>
                      </a:moveTo>
                      <a:lnTo>
                        <a:pt x="0" y="348351"/>
                      </a:lnTo>
                      <a:lnTo>
                        <a:pt x="229324" y="396755"/>
                      </a:lnTo>
                      <a:lnTo>
                        <a:pt x="229324" y="0"/>
                      </a:lnTo>
                      <a:close/>
                      <a:moveTo>
                        <a:pt x="96808" y="328513"/>
                      </a:moveTo>
                      <a:lnTo>
                        <a:pt x="32534" y="315023"/>
                      </a:lnTo>
                      <a:lnTo>
                        <a:pt x="32534" y="76970"/>
                      </a:lnTo>
                      <a:lnTo>
                        <a:pt x="96808" y="65861"/>
                      </a:lnTo>
                      <a:close/>
                      <a:moveTo>
                        <a:pt x="196790" y="345970"/>
                      </a:moveTo>
                      <a:lnTo>
                        <a:pt x="122994" y="334068"/>
                      </a:lnTo>
                      <a:lnTo>
                        <a:pt x="122994" y="61894"/>
                      </a:lnTo>
                      <a:lnTo>
                        <a:pt x="196790" y="49198"/>
                      </a:lnTo>
                      <a:close/>
                    </a:path>
                  </a:pathLst>
                </a:custGeom>
                <a:solidFill>
                  <a:schemeClr val="bg1"/>
                </a:solidFill>
                <a:ln w="78846" cap="flat">
                  <a:noFill/>
                  <a:prstDash val="solid"/>
                  <a:miter/>
                </a:ln>
              </p:spPr>
              <p:txBody>
                <a:bodyPr rtlCol="0" anchor="ctr"/>
                <a:lstStyle/>
                <a:p>
                  <a:endParaRPr lang="en-US" sz="1765"/>
                </a:p>
              </p:txBody>
            </p:sp>
            <p:sp>
              <p:nvSpPr>
                <p:cNvPr id="320" name="Freeform: Shape 319">
                  <a:extLst>
                    <a:ext uri="{FF2B5EF4-FFF2-40B4-BE49-F238E27FC236}">
                      <a16:creationId xmlns:a16="http://schemas.microsoft.com/office/drawing/2014/main" id="{2C9440E5-ECE6-49A2-BD66-64E8F55E1A47}"/>
                    </a:ext>
                  </a:extLst>
                </p:cNvPr>
                <p:cNvSpPr/>
                <p:nvPr/>
              </p:nvSpPr>
              <p:spPr>
                <a:xfrm>
                  <a:off x="6351013" y="2334923"/>
                  <a:ext cx="454681" cy="399929"/>
                </a:xfrm>
                <a:custGeom>
                  <a:avLst/>
                  <a:gdLst>
                    <a:gd name="connsiteX0" fmla="*/ 226944 w 454681"/>
                    <a:gd name="connsiteY0" fmla="*/ 0 h 399929"/>
                    <a:gd name="connsiteX1" fmla="*/ 0 w 454681"/>
                    <a:gd name="connsiteY1" fmla="*/ 41263 h 399929"/>
                    <a:gd name="connsiteX2" fmla="*/ 0 w 454681"/>
                    <a:gd name="connsiteY2" fmla="*/ 350731 h 399929"/>
                    <a:gd name="connsiteX3" fmla="*/ 226944 w 454681"/>
                    <a:gd name="connsiteY3" fmla="*/ 399929 h 399929"/>
                    <a:gd name="connsiteX4" fmla="*/ 454681 w 454681"/>
                    <a:gd name="connsiteY4" fmla="*/ 307882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1263"/>
                      </a:lnTo>
                      <a:lnTo>
                        <a:pt x="0" y="350731"/>
                      </a:lnTo>
                      <a:lnTo>
                        <a:pt x="226944" y="399929"/>
                      </a:lnTo>
                      <a:lnTo>
                        <a:pt x="454681" y="307882"/>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321" name="Freeform: Shape 320">
                  <a:extLst>
                    <a:ext uri="{FF2B5EF4-FFF2-40B4-BE49-F238E27FC236}">
                      <a16:creationId xmlns:a16="http://schemas.microsoft.com/office/drawing/2014/main" id="{39869510-E917-449E-A95D-5D51CA303C5E}"/>
                    </a:ext>
                  </a:extLst>
                </p:cNvPr>
                <p:cNvSpPr/>
                <p:nvPr/>
              </p:nvSpPr>
              <p:spPr>
                <a:xfrm>
                  <a:off x="6354977" y="2338815"/>
                  <a:ext cx="448539" cy="390551"/>
                </a:xfrm>
                <a:custGeom>
                  <a:avLst/>
                  <a:gdLst>
                    <a:gd name="connsiteX0" fmla="*/ 231709 w 448539"/>
                    <a:gd name="connsiteY0" fmla="*/ 389689 h 390551"/>
                    <a:gd name="connsiteX1" fmla="*/ 438815 w 448539"/>
                    <a:gd name="connsiteY1" fmla="*/ 310338 h 390551"/>
                    <a:gd name="connsiteX2" fmla="*/ 448337 w 448539"/>
                    <a:gd name="connsiteY2" fmla="*/ 296055 h 390551"/>
                    <a:gd name="connsiteX3" fmla="*/ 448337 w 448539"/>
                    <a:gd name="connsiteY3" fmla="*/ 89742 h 390551"/>
                    <a:gd name="connsiteX4" fmla="*/ 438021 w 448539"/>
                    <a:gd name="connsiteY4" fmla="*/ 72285 h 390551"/>
                    <a:gd name="connsiteX5" fmla="*/ 228535 w 448539"/>
                    <a:gd name="connsiteY5" fmla="*/ 869 h 390551"/>
                    <a:gd name="connsiteX6" fmla="*/ 219013 w 448539"/>
                    <a:gd name="connsiteY6" fmla="*/ 869 h 390551"/>
                    <a:gd name="connsiteX7" fmla="*/ 12700 w 448539"/>
                    <a:gd name="connsiteY7" fmla="*/ 38164 h 390551"/>
                    <a:gd name="connsiteX8" fmla="*/ 4 w 448539"/>
                    <a:gd name="connsiteY8" fmla="*/ 53241 h 390551"/>
                    <a:gd name="connsiteX9" fmla="*/ 4 w 448539"/>
                    <a:gd name="connsiteY9" fmla="*/ 334143 h 390551"/>
                    <a:gd name="connsiteX10" fmla="*/ 11906 w 448539"/>
                    <a:gd name="connsiteY10" fmla="*/ 349220 h 390551"/>
                    <a:gd name="connsiteX11" fmla="*/ 220600 w 448539"/>
                    <a:gd name="connsiteY11" fmla="*/ 389689 h 390551"/>
                    <a:gd name="connsiteX12" fmla="*/ 231709 w 448539"/>
                    <a:gd name="connsiteY12" fmla="*/ 389689 h 39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539" h="390551">
                      <a:moveTo>
                        <a:pt x="231709" y="389689"/>
                      </a:moveTo>
                      <a:lnTo>
                        <a:pt x="438815" y="310338"/>
                      </a:lnTo>
                      <a:cubicBezTo>
                        <a:pt x="444815" y="308227"/>
                        <a:pt x="448697" y="302403"/>
                        <a:pt x="448337" y="296055"/>
                      </a:cubicBezTo>
                      <a:lnTo>
                        <a:pt x="448337" y="89742"/>
                      </a:lnTo>
                      <a:cubicBezTo>
                        <a:pt x="449549" y="82196"/>
                        <a:pt x="445214" y="74864"/>
                        <a:pt x="438021" y="72285"/>
                      </a:cubicBezTo>
                      <a:lnTo>
                        <a:pt x="228535" y="869"/>
                      </a:lnTo>
                      <a:cubicBezTo>
                        <a:pt x="225466" y="-290"/>
                        <a:pt x="222081" y="-290"/>
                        <a:pt x="219013" y="869"/>
                      </a:cubicBezTo>
                      <a:lnTo>
                        <a:pt x="12700" y="38164"/>
                      </a:lnTo>
                      <a:cubicBezTo>
                        <a:pt x="5314" y="39346"/>
                        <a:pt x="-90" y="45758"/>
                        <a:pt x="4" y="53241"/>
                      </a:cubicBezTo>
                      <a:lnTo>
                        <a:pt x="4" y="334143"/>
                      </a:lnTo>
                      <a:cubicBezTo>
                        <a:pt x="-158" y="341372"/>
                        <a:pt x="4836" y="347696"/>
                        <a:pt x="11906" y="349220"/>
                      </a:cubicBezTo>
                      <a:lnTo>
                        <a:pt x="220600" y="389689"/>
                      </a:lnTo>
                      <a:cubicBezTo>
                        <a:pt x="224212" y="390839"/>
                        <a:pt x="228096" y="390839"/>
                        <a:pt x="231709" y="389689"/>
                      </a:cubicBezTo>
                      <a:close/>
                    </a:path>
                  </a:pathLst>
                </a:custGeom>
                <a:noFill/>
                <a:ln w="78846" cap="flat">
                  <a:noFill/>
                  <a:prstDash val="solid"/>
                  <a:miter/>
                </a:ln>
              </p:spPr>
              <p:txBody>
                <a:bodyPr rtlCol="0" anchor="ctr"/>
                <a:lstStyle/>
                <a:p>
                  <a:endParaRPr lang="en-US" sz="1765"/>
                </a:p>
              </p:txBody>
            </p:sp>
            <p:sp>
              <p:nvSpPr>
                <p:cNvPr id="322" name="Freeform: Shape 321">
                  <a:extLst>
                    <a:ext uri="{FF2B5EF4-FFF2-40B4-BE49-F238E27FC236}">
                      <a16:creationId xmlns:a16="http://schemas.microsoft.com/office/drawing/2014/main" id="{A8CDEB46-C439-4D04-AB94-E1F1AC125685}"/>
                    </a:ext>
                  </a:extLst>
                </p:cNvPr>
                <p:cNvSpPr/>
                <p:nvPr/>
              </p:nvSpPr>
              <p:spPr>
                <a:xfrm>
                  <a:off x="6351013" y="2331749"/>
                  <a:ext cx="229324" cy="403103"/>
                </a:xfrm>
                <a:custGeom>
                  <a:avLst/>
                  <a:gdLst>
                    <a:gd name="connsiteX0" fmla="*/ 0 w 229324"/>
                    <a:gd name="connsiteY0" fmla="*/ 44437 h 403103"/>
                    <a:gd name="connsiteX1" fmla="*/ 0 w 229324"/>
                    <a:gd name="connsiteY1" fmla="*/ 353905 h 403103"/>
                    <a:gd name="connsiteX2" fmla="*/ 229324 w 229324"/>
                    <a:gd name="connsiteY2" fmla="*/ 403103 h 403103"/>
                    <a:gd name="connsiteX3" fmla="*/ 229324 w 229324"/>
                    <a:gd name="connsiteY3" fmla="*/ 0 h 403103"/>
                    <a:gd name="connsiteX4" fmla="*/ 96808 w 229324"/>
                    <a:gd name="connsiteY4" fmla="*/ 330894 h 403103"/>
                    <a:gd name="connsiteX5" fmla="*/ 32534 w 229324"/>
                    <a:gd name="connsiteY5" fmla="*/ 317404 h 403103"/>
                    <a:gd name="connsiteX6" fmla="*/ 32534 w 229324"/>
                    <a:gd name="connsiteY6" fmla="*/ 79351 h 403103"/>
                    <a:gd name="connsiteX7" fmla="*/ 96808 w 229324"/>
                    <a:gd name="connsiteY7" fmla="*/ 68242 h 403103"/>
                    <a:gd name="connsiteX8" fmla="*/ 196790 w 229324"/>
                    <a:gd name="connsiteY8" fmla="*/ 349144 h 403103"/>
                    <a:gd name="connsiteX9" fmla="*/ 122994 w 229324"/>
                    <a:gd name="connsiteY9" fmla="*/ 337242 h 403103"/>
                    <a:gd name="connsiteX10" fmla="*/ 122994 w 229324"/>
                    <a:gd name="connsiteY10" fmla="*/ 64274 h 403103"/>
                    <a:gd name="connsiteX11" fmla="*/ 196790 w 229324"/>
                    <a:gd name="connsiteY11" fmla="*/ 51578 h 40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403103">
                      <a:moveTo>
                        <a:pt x="0" y="44437"/>
                      </a:moveTo>
                      <a:lnTo>
                        <a:pt x="0" y="353905"/>
                      </a:lnTo>
                      <a:lnTo>
                        <a:pt x="229324" y="403103"/>
                      </a:lnTo>
                      <a:lnTo>
                        <a:pt x="229324" y="0"/>
                      </a:lnTo>
                      <a:close/>
                      <a:moveTo>
                        <a:pt x="96808" y="330894"/>
                      </a:moveTo>
                      <a:lnTo>
                        <a:pt x="32534" y="317404"/>
                      </a:lnTo>
                      <a:lnTo>
                        <a:pt x="32534" y="79351"/>
                      </a:lnTo>
                      <a:lnTo>
                        <a:pt x="96808" y="68242"/>
                      </a:lnTo>
                      <a:close/>
                      <a:moveTo>
                        <a:pt x="196790" y="349144"/>
                      </a:moveTo>
                      <a:lnTo>
                        <a:pt x="122994" y="337242"/>
                      </a:lnTo>
                      <a:lnTo>
                        <a:pt x="122994" y="64274"/>
                      </a:lnTo>
                      <a:lnTo>
                        <a:pt x="196790" y="51578"/>
                      </a:lnTo>
                      <a:close/>
                    </a:path>
                  </a:pathLst>
                </a:custGeom>
                <a:solidFill>
                  <a:schemeClr val="bg1"/>
                </a:solidFill>
                <a:ln w="78846" cap="flat">
                  <a:noFill/>
                  <a:prstDash val="solid"/>
                  <a:miter/>
                </a:ln>
              </p:spPr>
              <p:txBody>
                <a:bodyPr rtlCol="0" anchor="ctr"/>
                <a:lstStyle/>
                <a:p>
                  <a:endParaRPr lang="en-US" sz="1765"/>
                </a:p>
              </p:txBody>
            </p:sp>
            <p:sp>
              <p:nvSpPr>
                <p:cNvPr id="323" name="Freeform: Shape 322">
                  <a:extLst>
                    <a:ext uri="{FF2B5EF4-FFF2-40B4-BE49-F238E27FC236}">
                      <a16:creationId xmlns:a16="http://schemas.microsoft.com/office/drawing/2014/main" id="{230DB15F-F61F-4434-BB92-5F7EF807748D}"/>
                    </a:ext>
                  </a:extLst>
                </p:cNvPr>
                <p:cNvSpPr/>
                <p:nvPr/>
              </p:nvSpPr>
              <p:spPr>
                <a:xfrm>
                  <a:off x="6841402" y="2338097"/>
                  <a:ext cx="454681" cy="399929"/>
                </a:xfrm>
                <a:custGeom>
                  <a:avLst/>
                  <a:gdLst>
                    <a:gd name="connsiteX0" fmla="*/ 226944 w 454681"/>
                    <a:gd name="connsiteY0" fmla="*/ 0 h 399929"/>
                    <a:gd name="connsiteX1" fmla="*/ 0 w 454681"/>
                    <a:gd name="connsiteY1" fmla="*/ 42056 h 399929"/>
                    <a:gd name="connsiteX2" fmla="*/ 0 w 454681"/>
                    <a:gd name="connsiteY2" fmla="*/ 351525 h 399929"/>
                    <a:gd name="connsiteX3" fmla="*/ 226944 w 454681"/>
                    <a:gd name="connsiteY3" fmla="*/ 399929 h 399929"/>
                    <a:gd name="connsiteX4" fmla="*/ 454681 w 454681"/>
                    <a:gd name="connsiteY4" fmla="*/ 308675 h 399929"/>
                    <a:gd name="connsiteX5" fmla="*/ 454681 w 454681"/>
                    <a:gd name="connsiteY5" fmla="*/ 77764 h 399929"/>
                    <a:gd name="connsiteX6" fmla="*/ 226944 w 454681"/>
                    <a:gd name="connsiteY6" fmla="*/ 0 h 3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81" h="399929">
                      <a:moveTo>
                        <a:pt x="226944" y="0"/>
                      </a:moveTo>
                      <a:lnTo>
                        <a:pt x="0" y="42056"/>
                      </a:lnTo>
                      <a:lnTo>
                        <a:pt x="0" y="351525"/>
                      </a:lnTo>
                      <a:lnTo>
                        <a:pt x="226944" y="399929"/>
                      </a:lnTo>
                      <a:lnTo>
                        <a:pt x="454681" y="308675"/>
                      </a:lnTo>
                      <a:lnTo>
                        <a:pt x="454681" y="77764"/>
                      </a:lnTo>
                      <a:lnTo>
                        <a:pt x="226944" y="0"/>
                      </a:lnTo>
                      <a:close/>
                    </a:path>
                  </a:pathLst>
                </a:custGeom>
                <a:solidFill>
                  <a:srgbClr val="0078D3"/>
                </a:solidFill>
                <a:ln w="78846" cap="flat">
                  <a:noFill/>
                  <a:prstDash val="solid"/>
                  <a:miter/>
                </a:ln>
              </p:spPr>
              <p:txBody>
                <a:bodyPr rtlCol="0" anchor="ctr"/>
                <a:lstStyle/>
                <a:p>
                  <a:endParaRPr lang="en-US" sz="1765"/>
                </a:p>
              </p:txBody>
            </p:sp>
            <p:sp>
              <p:nvSpPr>
                <p:cNvPr id="324" name="Freeform: Shape 323">
                  <a:extLst>
                    <a:ext uri="{FF2B5EF4-FFF2-40B4-BE49-F238E27FC236}">
                      <a16:creationId xmlns:a16="http://schemas.microsoft.com/office/drawing/2014/main" id="{4AE53F3C-60B5-4C30-B879-A664980FCD79}"/>
                    </a:ext>
                  </a:extLst>
                </p:cNvPr>
                <p:cNvSpPr/>
                <p:nvPr/>
              </p:nvSpPr>
              <p:spPr>
                <a:xfrm>
                  <a:off x="6841402" y="2341271"/>
                  <a:ext cx="229324" cy="396755"/>
                </a:xfrm>
                <a:custGeom>
                  <a:avLst/>
                  <a:gdLst>
                    <a:gd name="connsiteX0" fmla="*/ 0 w 229324"/>
                    <a:gd name="connsiteY0" fmla="*/ 38882 h 396755"/>
                    <a:gd name="connsiteX1" fmla="*/ 0 w 229324"/>
                    <a:gd name="connsiteY1" fmla="*/ 348351 h 396755"/>
                    <a:gd name="connsiteX2" fmla="*/ 229324 w 229324"/>
                    <a:gd name="connsiteY2" fmla="*/ 396755 h 396755"/>
                    <a:gd name="connsiteX3" fmla="*/ 229324 w 229324"/>
                    <a:gd name="connsiteY3" fmla="*/ 0 h 396755"/>
                    <a:gd name="connsiteX4" fmla="*/ 96808 w 229324"/>
                    <a:gd name="connsiteY4" fmla="*/ 325339 h 396755"/>
                    <a:gd name="connsiteX5" fmla="*/ 32534 w 229324"/>
                    <a:gd name="connsiteY5" fmla="*/ 311849 h 396755"/>
                    <a:gd name="connsiteX6" fmla="*/ 32534 w 229324"/>
                    <a:gd name="connsiteY6" fmla="*/ 73796 h 396755"/>
                    <a:gd name="connsiteX7" fmla="*/ 96808 w 229324"/>
                    <a:gd name="connsiteY7" fmla="*/ 62687 h 396755"/>
                    <a:gd name="connsiteX8" fmla="*/ 196790 w 229324"/>
                    <a:gd name="connsiteY8" fmla="*/ 342796 h 396755"/>
                    <a:gd name="connsiteX9" fmla="*/ 122994 w 229324"/>
                    <a:gd name="connsiteY9" fmla="*/ 330894 h 396755"/>
                    <a:gd name="connsiteX10" fmla="*/ 122994 w 229324"/>
                    <a:gd name="connsiteY10" fmla="*/ 58720 h 396755"/>
                    <a:gd name="connsiteX11" fmla="*/ 196790 w 229324"/>
                    <a:gd name="connsiteY11" fmla="*/ 46024 h 39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324" h="396755">
                      <a:moveTo>
                        <a:pt x="0" y="38882"/>
                      </a:moveTo>
                      <a:lnTo>
                        <a:pt x="0" y="348351"/>
                      </a:lnTo>
                      <a:lnTo>
                        <a:pt x="229324" y="396755"/>
                      </a:lnTo>
                      <a:lnTo>
                        <a:pt x="229324" y="0"/>
                      </a:lnTo>
                      <a:close/>
                      <a:moveTo>
                        <a:pt x="96808" y="325339"/>
                      </a:moveTo>
                      <a:lnTo>
                        <a:pt x="32534" y="311849"/>
                      </a:lnTo>
                      <a:lnTo>
                        <a:pt x="32534" y="73796"/>
                      </a:lnTo>
                      <a:lnTo>
                        <a:pt x="96808" y="62687"/>
                      </a:lnTo>
                      <a:close/>
                      <a:moveTo>
                        <a:pt x="196790" y="342796"/>
                      </a:moveTo>
                      <a:lnTo>
                        <a:pt x="122994" y="330894"/>
                      </a:lnTo>
                      <a:lnTo>
                        <a:pt x="122994" y="58720"/>
                      </a:lnTo>
                      <a:lnTo>
                        <a:pt x="196790" y="46024"/>
                      </a:lnTo>
                      <a:close/>
                    </a:path>
                  </a:pathLst>
                </a:custGeom>
                <a:solidFill>
                  <a:schemeClr val="bg1"/>
                </a:solidFill>
                <a:ln w="78846" cap="flat">
                  <a:noFill/>
                  <a:prstDash val="solid"/>
                  <a:miter/>
                </a:ln>
              </p:spPr>
              <p:txBody>
                <a:bodyPr rtlCol="0" anchor="ctr"/>
                <a:lstStyle/>
                <a:p>
                  <a:endParaRPr lang="en-US" sz="1765"/>
                </a:p>
              </p:txBody>
            </p:sp>
          </p:grpSp>
        </p:grpSp>
        <p:cxnSp>
          <p:nvCxnSpPr>
            <p:cNvPr id="305" name="Connector: Elbow 304">
              <a:extLst>
                <a:ext uri="{FF2B5EF4-FFF2-40B4-BE49-F238E27FC236}">
                  <a16:creationId xmlns:a16="http://schemas.microsoft.com/office/drawing/2014/main" id="{69DA698B-B3CD-422D-B388-E6FD90BDB758}"/>
                </a:ext>
              </a:extLst>
            </p:cNvPr>
            <p:cNvCxnSpPr>
              <a:stCxn id="366" idx="3"/>
              <a:endCxn id="329" idx="2"/>
            </p:cNvCxnSpPr>
            <p:nvPr/>
          </p:nvCxnSpPr>
          <p:spPr>
            <a:xfrm flipV="1">
              <a:off x="8083612" y="4589471"/>
              <a:ext cx="1400864" cy="149794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05599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35DE9E68-B169-4E7C-8F90-0E49E7343347}"/>
              </a:ext>
            </a:extLst>
          </p:cNvPr>
          <p:cNvSpPr txBox="1">
            <a:spLocks noGrp="1"/>
          </p:cNvSpPr>
          <p:nvPr>
            <p:ph type="title" idx="4294967295"/>
          </p:nvPr>
        </p:nvSpPr>
        <p:spPr>
          <a:xfrm>
            <a:off x="465138" y="632779"/>
            <a:ext cx="11533187"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Azure makes Kubernetes easier</a:t>
            </a:r>
          </a:p>
        </p:txBody>
      </p:sp>
      <p:sp>
        <p:nvSpPr>
          <p:cNvPr id="17" name="Rectangle 16">
            <a:extLst>
              <a:ext uri="{FF2B5EF4-FFF2-40B4-BE49-F238E27FC236}">
                <a16:creationId xmlns:a16="http://schemas.microsoft.com/office/drawing/2014/main" id="{16E0FA46-8A0E-4205-8447-F3FCAEA60F5B}"/>
              </a:ext>
            </a:extLst>
          </p:cNvPr>
          <p:cNvSpPr/>
          <p:nvPr/>
        </p:nvSpPr>
        <p:spPr>
          <a:xfrm>
            <a:off x="465137" y="993501"/>
            <a:ext cx="11656105" cy="400110"/>
          </a:xfrm>
          <a:prstGeom prst="rect">
            <a:avLst/>
          </a:prstGeom>
        </p:spPr>
        <p:txBody>
          <a:bodyPr wrap="square" lIns="0">
            <a:spAutoFit/>
          </a:bodyPr>
          <a:lstStyle/>
          <a:p>
            <a:r>
              <a:rPr lang="en-US" sz="2000"/>
              <a:t>Accelerate containerized application development</a:t>
            </a:r>
          </a:p>
        </p:txBody>
      </p:sp>
      <p:graphicFrame>
        <p:nvGraphicFramePr>
          <p:cNvPr id="38" name="Table 37">
            <a:extLst>
              <a:ext uri="{FF2B5EF4-FFF2-40B4-BE49-F238E27FC236}">
                <a16:creationId xmlns:a16="http://schemas.microsoft.com/office/drawing/2014/main" id="{0D528FCD-46C8-4299-95E1-B4694D12AC41}"/>
              </a:ext>
            </a:extLst>
          </p:cNvPr>
          <p:cNvGraphicFramePr>
            <a:graphicFrameLocks noGrp="1"/>
          </p:cNvGraphicFramePr>
          <p:nvPr>
            <p:extLst>
              <p:ext uri="{D42A27DB-BD31-4B8C-83A1-F6EECF244321}">
                <p14:modId xmlns:p14="http://schemas.microsoft.com/office/powerpoint/2010/main" val="4136474020"/>
              </p:ext>
            </p:extLst>
          </p:nvPr>
        </p:nvGraphicFramePr>
        <p:xfrm>
          <a:off x="497576" y="1460293"/>
          <a:ext cx="11252001" cy="5240545"/>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36576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463040">
                <a:tc>
                  <a:txBody>
                    <a:bodyPr/>
                    <a:lstStyle/>
                    <a:p>
                      <a:pPr marL="91440" algn="l" defTabSz="932742" rtl="0" eaLnBrk="1" latinLnBrk="0" hangingPunct="1">
                        <a:lnSpc>
                          <a:spcPct val="110000"/>
                        </a:lnSpc>
                        <a:spcAft>
                          <a:spcPts val="300"/>
                        </a:spcAft>
                      </a:pPr>
                      <a:r>
                        <a:rPr lang="en-US" sz="1000" kern="1200">
                          <a:solidFill>
                            <a:schemeClr val="tx1"/>
                          </a:solidFill>
                          <a:latin typeface="Segoe UI Semibold" panose="020B0702040204020203" pitchFamily="34" charset="0"/>
                          <a:ea typeface="+mn-ea"/>
                          <a:cs typeface="Segoe UI Semibold" panose="020B0702040204020203" pitchFamily="34" charset="0"/>
                        </a:rPr>
                        <a:t>Inner loop development</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Set up a local dev environment using Minikube</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Determine the transitive closure of your dependencies</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Identify behavior of dependencies for key test cases</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Stub out dependent services with expected behavior</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Make local changes, check-in, and hope things work</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Validate with application logs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dirty="0">
                          <a:solidFill>
                            <a:schemeClr val="tx1"/>
                          </a:solidFill>
                          <a:latin typeface="+mn-lt"/>
                          <a:ea typeface="+mn-ea"/>
                          <a:cs typeface="+mn-cs"/>
                        </a:rPr>
                        <a:t>Use Visual Studio Code to run and debug services locally while connected to existing services and dependencies without having to mock them</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463040">
                <a:tc>
                  <a:txBody>
                    <a:bodyPr/>
                    <a:lstStyle/>
                    <a:p>
                      <a:pPr marL="91440" algn="l" defTabSz="932742" rtl="0" eaLnBrk="1" latinLnBrk="0" hangingPunct="1">
                        <a:lnSpc>
                          <a:spcPct val="110000"/>
                        </a:lnSpc>
                        <a:spcAft>
                          <a:spcPts val="300"/>
                        </a:spcAft>
                      </a:pPr>
                      <a:r>
                        <a:rPr lang="en-US" sz="1000" kern="1200">
                          <a:solidFill>
                            <a:schemeClr val="tx1"/>
                          </a:solidFill>
                          <a:latin typeface="Segoe UI Semibold" panose="020B0702040204020203" pitchFamily="34" charset="0"/>
                          <a:ea typeface="+mn-ea"/>
                          <a:cs typeface="Segoe UI Semibold" panose="020B0702040204020203" pitchFamily="34" charset="0"/>
                        </a:rPr>
                        <a:t>Set up a CI/CD pipeline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Git repo</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a build pipeline</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a container registry</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Create a Kubernetes cluster</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Configure build pipeline to push to container registry</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Configure build pipeline to deploy to Kubernetes</a:t>
                      </a:r>
                    </a:p>
                    <a:p>
                      <a:pPr marL="91440" algn="l" defTabSz="932742" rtl="0" eaLnBrk="1" latinLnBrk="0" hangingPunct="1">
                        <a:lnSpc>
                          <a:spcPct val="110000"/>
                        </a:lnSpc>
                        <a:spcAft>
                          <a:spcPts val="300"/>
                        </a:spcAft>
                      </a:pPr>
                      <a:r>
                        <a:rPr lang="en-US" sz="1000" kern="1200">
                          <a:solidFill>
                            <a:schemeClr val="tx1"/>
                          </a:solidFill>
                          <a:latin typeface="+mn-lt"/>
                          <a:ea typeface="+mn-ea"/>
                          <a:cs typeface="+mn-cs"/>
                        </a:rPr>
                        <a:t>Define and set up deployment strategy </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Store source code on GitHub, then create a project on Azure Pipelines with Kubernetes/AKS as a target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7158296"/>
                  </a:ext>
                </a:extLst>
              </a:tr>
              <a:tr h="795129">
                <a:tc>
                  <a:txBody>
                    <a:bodyPr/>
                    <a:lstStyle/>
                    <a:p>
                      <a:pPr marL="91440" algn="l" defTabSz="932742" rtl="0" eaLnBrk="1" latinLnBrk="0" hangingPunct="1">
                        <a:lnSpc>
                          <a:spcPct val="110000"/>
                        </a:lnSpc>
                        <a:spcAft>
                          <a:spcPts val="300"/>
                        </a:spcAft>
                      </a:pPr>
                      <a:r>
                        <a:rPr lang="en-US" sz="1000" kern="1200" dirty="0">
                          <a:solidFill>
                            <a:schemeClr val="tx1"/>
                          </a:solidFill>
                          <a:latin typeface="Segoe UI Semibold" panose="020B0702040204020203" pitchFamily="34" charset="0"/>
                          <a:ea typeface="+mn-ea"/>
                          <a:cs typeface="Segoe UI Semibold" panose="020B0702040204020203" pitchFamily="34" charset="0"/>
                        </a:rPr>
                        <a:t>Make container images available for deployment worldwide</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Create a container registry in every region</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Configure build pipeline with multiple endpoints</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Loop through all regions and push following build</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dirty="0">
                          <a:solidFill>
                            <a:schemeClr val="tx1"/>
                          </a:solidFill>
                          <a:latin typeface="+mn-lt"/>
                          <a:ea typeface="+mn-ea"/>
                          <a:cs typeface="+mn-cs"/>
                        </a:rPr>
                        <a:t>Create an Azure Container Registry with geo-replication</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dirty="0">
                          <a:solidFill>
                            <a:schemeClr val="tx1"/>
                          </a:solidFill>
                          <a:latin typeface="+mn-lt"/>
                          <a:ea typeface="+mn-ea"/>
                          <a:cs typeface="+mn-cs"/>
                        </a:rPr>
                        <a:t>Push your image to a single endpoint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970620415"/>
                  </a:ext>
                </a:extLst>
              </a:tr>
              <a:tr h="836525">
                <a:tc>
                  <a:txBody>
                    <a:bodyPr/>
                    <a:lstStyle/>
                    <a:p>
                      <a:pPr marL="91440" algn="l" defTabSz="932742" rtl="0" eaLnBrk="1" latinLnBrk="0" hangingPunct="1">
                        <a:lnSpc>
                          <a:spcPct val="110000"/>
                        </a:lnSpc>
                        <a:spcAft>
                          <a:spcPts val="300"/>
                        </a:spcAft>
                      </a:pPr>
                      <a:r>
                        <a:rPr lang="en-US" sz="1000" kern="1200">
                          <a:solidFill>
                            <a:schemeClr val="tx1"/>
                          </a:solidFill>
                          <a:latin typeface="Segoe UI Semibold" panose="020B0702040204020203" pitchFamily="34" charset="0"/>
                          <a:ea typeface="+mn-ea"/>
                          <a:cs typeface="Segoe UI Semibold" panose="020B0702040204020203" pitchFamily="34" charset="0"/>
                        </a:rPr>
                        <a:t>Track health with consolidated cluster and application logs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Choose a logging solution</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Deploy log stack in your cluster or provision a service</a:t>
                      </a:r>
                    </a:p>
                    <a:p>
                      <a:pPr marL="91440" algn="l" defTabSz="932742" rtl="0" eaLnBrk="1" latinLnBrk="0" hangingPunct="1">
                        <a:lnSpc>
                          <a:spcPct val="110000"/>
                        </a:lnSpc>
                        <a:spcAft>
                          <a:spcPts val="300"/>
                        </a:spcAft>
                      </a:pPr>
                      <a:r>
                        <a:rPr lang="en-US" sz="1000" kern="1200" dirty="0">
                          <a:solidFill>
                            <a:schemeClr val="tx1"/>
                          </a:solidFill>
                          <a:latin typeface="+mn-lt"/>
                          <a:ea typeface="+mn-ea"/>
                          <a:cs typeface="+mn-cs"/>
                        </a:rPr>
                        <a:t>Configure and deploy a logging agent onto all nodes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000" kern="1200" dirty="0">
                          <a:solidFill>
                            <a:schemeClr val="tx1"/>
                          </a:solidFill>
                          <a:latin typeface="+mn-lt"/>
                          <a:ea typeface="+mn-ea"/>
                          <a:cs typeface="+mn-cs"/>
                        </a:rPr>
                        <a:t>Checkbox enable monitoring with centralized tracking of logging and analytics</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0518970"/>
                  </a:ext>
                </a:extLst>
              </a:tr>
            </a:tbl>
          </a:graphicData>
        </a:graphic>
      </p:graphicFrame>
      <p:grpSp>
        <p:nvGrpSpPr>
          <p:cNvPr id="39" name="Group 9">
            <a:extLst>
              <a:ext uri="{FF2B5EF4-FFF2-40B4-BE49-F238E27FC236}">
                <a16:creationId xmlns:a16="http://schemas.microsoft.com/office/drawing/2014/main" id="{21AA80ED-5438-465F-BDE6-E6FE82DE8169}"/>
              </a:ext>
              <a:ext uri="{C183D7F6-B498-43B3-948B-1728B52AA6E4}">
                <adec:decorative xmlns:adec="http://schemas.microsoft.com/office/drawing/2017/decorative" val="1"/>
              </a:ext>
            </a:extLst>
          </p:cNvPr>
          <p:cNvGrpSpPr>
            <a:grpSpLocks noChangeAspect="1"/>
          </p:cNvGrpSpPr>
          <p:nvPr/>
        </p:nvGrpSpPr>
        <p:grpSpPr bwMode="auto">
          <a:xfrm>
            <a:off x="602614" y="1543607"/>
            <a:ext cx="231711" cy="268926"/>
            <a:chOff x="-395" y="771"/>
            <a:chExt cx="193" cy="224"/>
          </a:xfrm>
        </p:grpSpPr>
        <p:sp>
          <p:nvSpPr>
            <p:cNvPr id="40" name="Freeform 10">
              <a:extLst>
                <a:ext uri="{FF2B5EF4-FFF2-40B4-BE49-F238E27FC236}">
                  <a16:creationId xmlns:a16="http://schemas.microsoft.com/office/drawing/2014/main" id="{B65F6E7F-F0FF-4DED-9F76-F5F06E2E945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1" name="Freeform 11">
              <a:extLst>
                <a:ext uri="{FF2B5EF4-FFF2-40B4-BE49-F238E27FC236}">
                  <a16:creationId xmlns:a16="http://schemas.microsoft.com/office/drawing/2014/main" id="{907B4532-D951-4C3E-B1F4-97210762D5A5}"/>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2" name="Line 12">
              <a:extLst>
                <a:ext uri="{FF2B5EF4-FFF2-40B4-BE49-F238E27FC236}">
                  <a16:creationId xmlns:a16="http://schemas.microsoft.com/office/drawing/2014/main" id="{9553DFF3-2433-41AB-8C53-D3C8F29F627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3" name="Line 13">
              <a:extLst>
                <a:ext uri="{FF2B5EF4-FFF2-40B4-BE49-F238E27FC236}">
                  <a16:creationId xmlns:a16="http://schemas.microsoft.com/office/drawing/2014/main" id="{9B42B79D-A569-4B6B-A669-75C24EA915A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4" name="Line 14">
              <a:extLst>
                <a:ext uri="{FF2B5EF4-FFF2-40B4-BE49-F238E27FC236}">
                  <a16:creationId xmlns:a16="http://schemas.microsoft.com/office/drawing/2014/main" id="{B5703A35-71FF-4E77-B5BE-CFE8062C8D0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5" name="Line 15">
              <a:extLst>
                <a:ext uri="{FF2B5EF4-FFF2-40B4-BE49-F238E27FC236}">
                  <a16:creationId xmlns:a16="http://schemas.microsoft.com/office/drawing/2014/main" id="{31EF62F3-C0FD-4028-819D-7216B0DB8DBD}"/>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6" name="Line 16">
              <a:extLst>
                <a:ext uri="{FF2B5EF4-FFF2-40B4-BE49-F238E27FC236}">
                  <a16:creationId xmlns:a16="http://schemas.microsoft.com/office/drawing/2014/main" id="{FA850496-2056-4F98-8835-D8752D4D7D72}"/>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7" name="Line 17">
              <a:extLst>
                <a:ext uri="{FF2B5EF4-FFF2-40B4-BE49-F238E27FC236}">
                  <a16:creationId xmlns:a16="http://schemas.microsoft.com/office/drawing/2014/main" id="{8BF84A4F-D604-4D86-B9A7-AE70899CC268}"/>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48" name="arrow_15_bidi">
            <a:extLst>
              <a:ext uri="{FF2B5EF4-FFF2-40B4-BE49-F238E27FC236}">
                <a16:creationId xmlns:a16="http://schemas.microsoft.com/office/drawing/2014/main" id="{0E58EC96-E34E-4D38-B6AB-2C9598BDC74D}"/>
              </a:ext>
              <a:ext uri="{C183D7F6-B498-43B3-948B-1728B52AA6E4}">
                <adec:decorative xmlns:adec="http://schemas.microsoft.com/office/drawing/2017/decorative" val="1"/>
              </a:ext>
            </a:extLst>
          </p:cNvPr>
          <p:cNvSpPr>
            <a:spLocks noChangeAspect="1" noEditPoints="1"/>
          </p:cNvSpPr>
          <p:nvPr/>
        </p:nvSpPr>
        <p:spPr bwMode="auto">
          <a:xfrm flipH="1">
            <a:off x="3027014" y="1543610"/>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9" name="arrow_15_bidi">
            <a:extLst>
              <a:ext uri="{FF2B5EF4-FFF2-40B4-BE49-F238E27FC236}">
                <a16:creationId xmlns:a16="http://schemas.microsoft.com/office/drawing/2014/main" id="{02E98F42-A062-4924-9D29-16B039FF8EA0}"/>
              </a:ext>
              <a:ext uri="{C183D7F6-B498-43B3-948B-1728B52AA6E4}">
                <adec:decorative xmlns:adec="http://schemas.microsoft.com/office/drawing/2017/decorative" val="1"/>
              </a:ext>
            </a:extLst>
          </p:cNvPr>
          <p:cNvSpPr>
            <a:spLocks noChangeAspect="1" noEditPoints="1"/>
          </p:cNvSpPr>
          <p:nvPr/>
        </p:nvSpPr>
        <p:spPr bwMode="auto">
          <a:xfrm>
            <a:off x="7425185" y="1543610"/>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Tree>
    <p:extLst>
      <p:ext uri="{BB962C8B-B14F-4D97-AF65-F5344CB8AC3E}">
        <p14:creationId xmlns:p14="http://schemas.microsoft.com/office/powerpoint/2010/main" val="41243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dirty="0"/>
              <a:t>Unmatched agility</a:t>
            </a:r>
            <a:endParaRPr lang="en-US" dirty="0">
              <a:solidFill>
                <a:srgbClr val="0F78D4"/>
              </a:solidFill>
            </a:endParaRPr>
          </a:p>
        </p:txBody>
      </p:sp>
      <p:sp>
        <p:nvSpPr>
          <p:cNvPr id="46" name="Rectangle 45">
            <a:extLst>
              <a:ext uri="{FF2B5EF4-FFF2-40B4-BE49-F238E27FC236}">
                <a16:creationId xmlns:a16="http://schemas.microsoft.com/office/drawing/2014/main" id="{5F06B5A0-F74B-42C1-AF0A-DABB2244A5EC}"/>
              </a:ext>
            </a:extLst>
          </p:cNvPr>
          <p:cNvSpPr/>
          <p:nvPr/>
        </p:nvSpPr>
        <p:spPr>
          <a:xfrm>
            <a:off x="465137" y="993501"/>
            <a:ext cx="11656105" cy="400110"/>
          </a:xfrm>
          <a:prstGeom prst="rect">
            <a:avLst/>
          </a:prstGeom>
        </p:spPr>
        <p:txBody>
          <a:bodyPr wrap="square" lIns="0">
            <a:spAutoFit/>
          </a:bodyPr>
          <a:lstStyle/>
          <a:p>
            <a:r>
              <a:rPr lang="en-US" sz="2000"/>
              <a:t>Powered by automation and integration with familiar tools</a:t>
            </a:r>
          </a:p>
        </p:txBody>
      </p:sp>
      <p:sp>
        <p:nvSpPr>
          <p:cNvPr id="478" name="Title 16">
            <a:extLst>
              <a:ext uri="{FF2B5EF4-FFF2-40B4-BE49-F238E27FC236}">
                <a16:creationId xmlns:a16="http://schemas.microsoft.com/office/drawing/2014/main" id="{4EFA1561-B430-49C0-96EC-AA828C8EA7D7}"/>
              </a:ext>
            </a:extLst>
          </p:cNvPr>
          <p:cNvSpPr txBox="1">
            <a:spLocks/>
          </p:cNvSpPr>
          <p:nvPr/>
        </p:nvSpPr>
        <p:spPr>
          <a:xfrm>
            <a:off x="465138" y="2006209"/>
            <a:ext cx="3917676"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a:defRPr/>
            </a:pPr>
            <a:r>
              <a:rPr lang="en-US" sz="1600" b="0" spc="0">
                <a:solidFill>
                  <a:schemeClr val="tx1"/>
                </a:solidFill>
                <a:latin typeface="Segoe UI" panose="020B0502040204020203" pitchFamily="34" charset="0"/>
              </a:rPr>
              <a:t>Automatically containerize and scaffold any applications directly from IDE</a:t>
            </a:r>
          </a:p>
        </p:txBody>
      </p:sp>
      <p:sp>
        <p:nvSpPr>
          <p:cNvPr id="479" name="Title 16">
            <a:extLst>
              <a:ext uri="{FF2B5EF4-FFF2-40B4-BE49-F238E27FC236}">
                <a16:creationId xmlns:a16="http://schemas.microsoft.com/office/drawing/2014/main" id="{C6E254B0-16DD-4748-80CB-9916142ACD21}"/>
              </a:ext>
            </a:extLst>
          </p:cNvPr>
          <p:cNvSpPr txBox="1">
            <a:spLocks/>
          </p:cNvSpPr>
          <p:nvPr/>
        </p:nvSpPr>
        <p:spPr>
          <a:xfrm>
            <a:off x="465138" y="2773465"/>
            <a:ext cx="3917676"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2"/>
              <a:defRPr/>
            </a:pPr>
            <a:r>
              <a:rPr lang="en-US" sz="1600" b="0" spc="0">
                <a:solidFill>
                  <a:schemeClr val="tx1"/>
                </a:solidFill>
                <a:latin typeface="Segoe UI" panose="020B0502040204020203" pitchFamily="34" charset="0"/>
              </a:rPr>
              <a:t>Auto-build to a secure container registry</a:t>
            </a:r>
          </a:p>
        </p:txBody>
      </p:sp>
      <p:sp>
        <p:nvSpPr>
          <p:cNvPr id="480" name="Title 16">
            <a:extLst>
              <a:ext uri="{FF2B5EF4-FFF2-40B4-BE49-F238E27FC236}">
                <a16:creationId xmlns:a16="http://schemas.microsoft.com/office/drawing/2014/main" id="{3696FFB4-CECC-4893-A570-464BF4A64D18}"/>
              </a:ext>
            </a:extLst>
          </p:cNvPr>
          <p:cNvSpPr txBox="1">
            <a:spLocks/>
          </p:cNvSpPr>
          <p:nvPr/>
        </p:nvSpPr>
        <p:spPr>
          <a:xfrm>
            <a:off x="465138" y="3294499"/>
            <a:ext cx="3917676"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3"/>
              <a:defRPr/>
            </a:pPr>
            <a:r>
              <a:rPr lang="en-US" sz="1600" b="0" spc="0">
                <a:solidFill>
                  <a:schemeClr val="tx1"/>
                </a:solidFill>
                <a:latin typeface="Segoe UI" panose="020B0502040204020203" pitchFamily="34" charset="0"/>
              </a:rPr>
              <a:t>Rapidly iterate, test, and debug microservices</a:t>
            </a:r>
          </a:p>
        </p:txBody>
      </p:sp>
      <p:sp>
        <p:nvSpPr>
          <p:cNvPr id="481" name="Title 16">
            <a:extLst>
              <a:ext uri="{FF2B5EF4-FFF2-40B4-BE49-F238E27FC236}">
                <a16:creationId xmlns:a16="http://schemas.microsoft.com/office/drawing/2014/main" id="{CC0BE76A-7230-4A4D-82FF-FB9D38FB27B9}"/>
              </a:ext>
            </a:extLst>
          </p:cNvPr>
          <p:cNvSpPr txBox="1">
            <a:spLocks/>
          </p:cNvSpPr>
          <p:nvPr/>
        </p:nvSpPr>
        <p:spPr>
          <a:xfrm>
            <a:off x="465138" y="4061755"/>
            <a:ext cx="391767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4"/>
              <a:defRPr/>
            </a:pPr>
            <a:r>
              <a:rPr lang="en-US" sz="1600" b="0" spc="40">
                <a:solidFill>
                  <a:schemeClr val="tx1"/>
                </a:solidFill>
                <a:latin typeface="Segoe UI" panose="020B0502040204020203" pitchFamily="34" charset="0"/>
              </a:rPr>
              <a:t>A few clicks to a full CI/CD pipeline and pre-configured deployment strategy</a:t>
            </a:r>
          </a:p>
        </p:txBody>
      </p:sp>
      <p:sp>
        <p:nvSpPr>
          <p:cNvPr id="482" name="Title 16">
            <a:extLst>
              <a:ext uri="{FF2B5EF4-FFF2-40B4-BE49-F238E27FC236}">
                <a16:creationId xmlns:a16="http://schemas.microsoft.com/office/drawing/2014/main" id="{2F83FE78-8806-423D-BD26-2D23206E6E5C}"/>
              </a:ext>
            </a:extLst>
          </p:cNvPr>
          <p:cNvSpPr txBox="1">
            <a:spLocks/>
          </p:cNvSpPr>
          <p:nvPr/>
        </p:nvSpPr>
        <p:spPr>
          <a:xfrm>
            <a:off x="465138" y="5075233"/>
            <a:ext cx="391767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5"/>
              <a:defRPr/>
            </a:pPr>
            <a:r>
              <a:rPr lang="en-US" sz="1600" b="0" spc="0" dirty="0">
                <a:solidFill>
                  <a:schemeClr val="tx1"/>
                </a:solidFill>
                <a:latin typeface="Segoe UI" panose="020B0502040204020203" pitchFamily="34" charset="0"/>
              </a:rPr>
              <a:t>Built-in monitoring and logging to get full visibility of container health and app telemetry</a:t>
            </a:r>
          </a:p>
        </p:txBody>
      </p:sp>
      <p:grpSp>
        <p:nvGrpSpPr>
          <p:cNvPr id="5" name="Group 4" descr="diagram showing the various services and elements involved in accelerating containerized development">
            <a:extLst>
              <a:ext uri="{FF2B5EF4-FFF2-40B4-BE49-F238E27FC236}">
                <a16:creationId xmlns:a16="http://schemas.microsoft.com/office/drawing/2014/main" id="{F62C2D54-4A4E-4B10-90FD-64C50D0653C5}"/>
              </a:ext>
            </a:extLst>
          </p:cNvPr>
          <p:cNvGrpSpPr/>
          <p:nvPr/>
        </p:nvGrpSpPr>
        <p:grpSpPr>
          <a:xfrm>
            <a:off x="5394931" y="1911095"/>
            <a:ext cx="6477312" cy="4054137"/>
            <a:chOff x="5394931" y="1911095"/>
            <a:chExt cx="6477312" cy="4054137"/>
          </a:xfrm>
        </p:grpSpPr>
        <p:cxnSp>
          <p:nvCxnSpPr>
            <p:cNvPr id="231" name="Straight Arrow Connector 230">
              <a:extLst>
                <a:ext uri="{FF2B5EF4-FFF2-40B4-BE49-F238E27FC236}">
                  <a16:creationId xmlns:a16="http://schemas.microsoft.com/office/drawing/2014/main" id="{1932E489-E7FB-44F3-A836-A350450908DB}"/>
                </a:ext>
              </a:extLst>
            </p:cNvPr>
            <p:cNvCxnSpPr>
              <a:cxnSpLocks/>
            </p:cNvCxnSpPr>
            <p:nvPr/>
          </p:nvCxnSpPr>
          <p:spPr>
            <a:xfrm>
              <a:off x="8134062" y="3227889"/>
              <a:ext cx="1988980"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Freeform: Shape 70">
              <a:extLst>
                <a:ext uri="{FF2B5EF4-FFF2-40B4-BE49-F238E27FC236}">
                  <a16:creationId xmlns:a16="http://schemas.microsoft.com/office/drawing/2014/main" id="{EBA41898-96BB-42D4-9362-1CDC879814B5}"/>
                </a:ext>
              </a:extLst>
            </p:cNvPr>
            <p:cNvSpPr/>
            <p:nvPr/>
          </p:nvSpPr>
          <p:spPr>
            <a:xfrm>
              <a:off x="7446328" y="2981278"/>
              <a:ext cx="450054" cy="49322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73" name="Freeform: Shape 72">
              <a:extLst>
                <a:ext uri="{FF2B5EF4-FFF2-40B4-BE49-F238E27FC236}">
                  <a16:creationId xmlns:a16="http://schemas.microsoft.com/office/drawing/2014/main" id="{6CD4618D-99F2-444E-94CF-97E9D52B3AE9}"/>
                </a:ext>
              </a:extLst>
            </p:cNvPr>
            <p:cNvSpPr/>
            <p:nvPr/>
          </p:nvSpPr>
          <p:spPr>
            <a:xfrm>
              <a:off x="7446328" y="2981278"/>
              <a:ext cx="450054" cy="49322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68" name="Freeform: Shape 67">
              <a:extLst>
                <a:ext uri="{FF2B5EF4-FFF2-40B4-BE49-F238E27FC236}">
                  <a16:creationId xmlns:a16="http://schemas.microsoft.com/office/drawing/2014/main" id="{84F76EDF-7B99-4597-B969-1D326A41813C}"/>
                </a:ext>
              </a:extLst>
            </p:cNvPr>
            <p:cNvSpPr/>
            <p:nvPr/>
          </p:nvSpPr>
          <p:spPr>
            <a:xfrm>
              <a:off x="7446328" y="2981278"/>
              <a:ext cx="450054" cy="49322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87" name="Freeform: Shape 286">
              <a:extLst>
                <a:ext uri="{FF2B5EF4-FFF2-40B4-BE49-F238E27FC236}">
                  <a16:creationId xmlns:a16="http://schemas.microsoft.com/office/drawing/2014/main" id="{292BE1CC-3E83-4B35-B529-941667E8A38F}"/>
                </a:ext>
              </a:extLst>
            </p:cNvPr>
            <p:cNvSpPr/>
            <p:nvPr/>
          </p:nvSpPr>
          <p:spPr>
            <a:xfrm>
              <a:off x="10246787" y="5274151"/>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99" name="Freeform: Shape 298">
              <a:extLst>
                <a:ext uri="{FF2B5EF4-FFF2-40B4-BE49-F238E27FC236}">
                  <a16:creationId xmlns:a16="http://schemas.microsoft.com/office/drawing/2014/main" id="{C781F75F-7F10-42FA-9526-1068C692F997}"/>
                </a:ext>
              </a:extLst>
            </p:cNvPr>
            <p:cNvSpPr/>
            <p:nvPr/>
          </p:nvSpPr>
          <p:spPr>
            <a:xfrm>
              <a:off x="10246787" y="5274151"/>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FF0000"/>
              </a:solidFill>
              <a:prstDash val="solid"/>
              <a:round/>
            </a:ln>
          </p:spPr>
          <p:txBody>
            <a:bodyPr wrap="square">
              <a:noAutofit/>
            </a:bodyPr>
            <a:lstStyle/>
            <a:p>
              <a:pPr defTabSz="914367"/>
              <a:endParaRPr lang="en-US" sz="1765">
                <a:solidFill>
                  <a:srgbClr val="FFFFFF"/>
                </a:solidFill>
                <a:latin typeface="Segoe UI"/>
              </a:endParaRPr>
            </a:p>
          </p:txBody>
        </p:sp>
        <p:sp>
          <p:nvSpPr>
            <p:cNvPr id="300" name="Freeform: Shape 299">
              <a:extLst>
                <a:ext uri="{FF2B5EF4-FFF2-40B4-BE49-F238E27FC236}">
                  <a16:creationId xmlns:a16="http://schemas.microsoft.com/office/drawing/2014/main" id="{50F6BBDA-E73F-40D2-B3A8-17B21366B767}"/>
                </a:ext>
              </a:extLst>
            </p:cNvPr>
            <p:cNvSpPr/>
            <p:nvPr/>
          </p:nvSpPr>
          <p:spPr>
            <a:xfrm>
              <a:off x="10246787" y="5274151"/>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92D050"/>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70" name="Freeform: Shape 269">
              <a:extLst>
                <a:ext uri="{FF2B5EF4-FFF2-40B4-BE49-F238E27FC236}">
                  <a16:creationId xmlns:a16="http://schemas.microsoft.com/office/drawing/2014/main" id="{D76D2D72-EAF3-4313-8167-47EA2545221B}"/>
                </a:ext>
              </a:extLst>
            </p:cNvPr>
            <p:cNvSpPr/>
            <p:nvPr/>
          </p:nvSpPr>
          <p:spPr>
            <a:xfrm>
              <a:off x="10520710" y="3308918"/>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97" name="Freeform: Shape 296">
              <a:extLst>
                <a:ext uri="{FF2B5EF4-FFF2-40B4-BE49-F238E27FC236}">
                  <a16:creationId xmlns:a16="http://schemas.microsoft.com/office/drawing/2014/main" id="{A9AEF750-3636-4B65-B1C4-87D4AB11BE50}"/>
                </a:ext>
              </a:extLst>
            </p:cNvPr>
            <p:cNvSpPr/>
            <p:nvPr/>
          </p:nvSpPr>
          <p:spPr>
            <a:xfrm>
              <a:off x="10520710" y="3308918"/>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298" name="Freeform: Shape 297">
              <a:extLst>
                <a:ext uri="{FF2B5EF4-FFF2-40B4-BE49-F238E27FC236}">
                  <a16:creationId xmlns:a16="http://schemas.microsoft.com/office/drawing/2014/main" id="{71684654-A906-4034-AA53-70C4D305887E}"/>
                </a:ext>
              </a:extLst>
            </p:cNvPr>
            <p:cNvSpPr/>
            <p:nvPr/>
          </p:nvSpPr>
          <p:spPr>
            <a:xfrm>
              <a:off x="10520710" y="3308918"/>
              <a:ext cx="271462" cy="297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85005059-58A2-4E17-8879-96E47A356F85}"/>
                </a:ext>
              </a:extLst>
            </p:cNvPr>
            <p:cNvSpPr/>
            <p:nvPr/>
          </p:nvSpPr>
          <p:spPr bwMode="auto">
            <a:xfrm>
              <a:off x="8488680" y="5059680"/>
              <a:ext cx="548640"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Rounded Corners 85">
              <a:extLst>
                <a:ext uri="{FF2B5EF4-FFF2-40B4-BE49-F238E27FC236}">
                  <a16:creationId xmlns:a16="http://schemas.microsoft.com/office/drawing/2014/main" id="{1317C03C-8E36-41F0-B580-6F586109F9EE}"/>
                </a:ext>
              </a:extLst>
            </p:cNvPr>
            <p:cNvSpPr/>
            <p:nvPr/>
          </p:nvSpPr>
          <p:spPr bwMode="auto">
            <a:xfrm>
              <a:off x="6122382" y="2222049"/>
              <a:ext cx="2011680" cy="201168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grpSp>
          <p:nvGrpSpPr>
            <p:cNvPr id="7" name="Group 6">
              <a:extLst>
                <a:ext uri="{FF2B5EF4-FFF2-40B4-BE49-F238E27FC236}">
                  <a16:creationId xmlns:a16="http://schemas.microsoft.com/office/drawing/2014/main" id="{0C48F396-CB2B-4A9F-B28F-96A2160696B0}"/>
                </a:ext>
              </a:extLst>
            </p:cNvPr>
            <p:cNvGrpSpPr/>
            <p:nvPr/>
          </p:nvGrpSpPr>
          <p:grpSpPr>
            <a:xfrm>
              <a:off x="6783326" y="2733931"/>
              <a:ext cx="689792" cy="987917"/>
              <a:chOff x="5830313" y="1814183"/>
              <a:chExt cx="689792" cy="987917"/>
            </a:xfrm>
          </p:grpSpPr>
          <p:grpSp>
            <p:nvGrpSpPr>
              <p:cNvPr id="208" name="Group 207">
                <a:extLst>
                  <a:ext uri="{FF2B5EF4-FFF2-40B4-BE49-F238E27FC236}">
                    <a16:creationId xmlns:a16="http://schemas.microsoft.com/office/drawing/2014/main" id="{5104DE2B-2CD1-4342-BD57-A91F593851D5}"/>
                  </a:ext>
                </a:extLst>
              </p:cNvPr>
              <p:cNvGrpSpPr/>
              <p:nvPr/>
            </p:nvGrpSpPr>
            <p:grpSpPr>
              <a:xfrm>
                <a:off x="5830313" y="2112308"/>
                <a:ext cx="689792" cy="689792"/>
                <a:chOff x="5806666" y="2825986"/>
                <a:chExt cx="689792" cy="689792"/>
              </a:xfrm>
            </p:grpSpPr>
            <p:sp>
              <p:nvSpPr>
                <p:cNvPr id="209" name="Rectangle: Rounded Corners 208">
                  <a:extLst>
                    <a:ext uri="{FF2B5EF4-FFF2-40B4-BE49-F238E27FC236}">
                      <a16:creationId xmlns:a16="http://schemas.microsoft.com/office/drawing/2014/main" id="{FC197C57-DB82-4E5C-AD18-15B69526EF52}"/>
                    </a:ext>
                  </a:extLst>
                </p:cNvPr>
                <p:cNvSpPr/>
                <p:nvPr/>
              </p:nvSpPr>
              <p:spPr bwMode="auto">
                <a:xfrm>
                  <a:off x="5806666" y="2825986"/>
                  <a:ext cx="689792" cy="689792"/>
                </a:xfrm>
                <a:prstGeom prst="roundRect">
                  <a:avLst>
                    <a:gd name="adj" fmla="val 3125"/>
                  </a:avLst>
                </a:prstGeom>
                <a:solidFill>
                  <a:schemeClr val="bg1"/>
                </a:solidFill>
                <a:ln w="12700">
                  <a:solidFill>
                    <a:srgbClr val="50E6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4" name="GenericApp_EB3B" title="Icon of an app window">
                  <a:extLst>
                    <a:ext uri="{FF2B5EF4-FFF2-40B4-BE49-F238E27FC236}">
                      <a16:creationId xmlns:a16="http://schemas.microsoft.com/office/drawing/2014/main" id="{21DC9235-E893-445F-90CB-0BBA3A4D8FF3}"/>
                    </a:ext>
                  </a:extLst>
                </p:cNvPr>
                <p:cNvSpPr>
                  <a:spLocks noChangeAspect="1" noEditPoints="1"/>
                </p:cNvSpPr>
                <p:nvPr/>
              </p:nvSpPr>
              <p:spPr bwMode="auto">
                <a:xfrm>
                  <a:off x="5914734" y="2981345"/>
                  <a:ext cx="473656" cy="37907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5" name="Title 1">
                <a:extLst>
                  <a:ext uri="{FF2B5EF4-FFF2-40B4-BE49-F238E27FC236}">
                    <a16:creationId xmlns:a16="http://schemas.microsoft.com/office/drawing/2014/main" id="{A219D9FE-E509-442C-8477-C7A4094AC01C}"/>
                  </a:ext>
                </a:extLst>
              </p:cNvPr>
              <p:cNvSpPr txBox="1">
                <a:spLocks/>
              </p:cNvSpPr>
              <p:nvPr/>
            </p:nvSpPr>
            <p:spPr>
              <a:xfrm>
                <a:off x="5873985" y="1814183"/>
                <a:ext cx="60244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grpSp>
        <p:sp>
          <p:nvSpPr>
            <p:cNvPr id="6" name="Diamond 5">
              <a:extLst>
                <a:ext uri="{FF2B5EF4-FFF2-40B4-BE49-F238E27FC236}">
                  <a16:creationId xmlns:a16="http://schemas.microsoft.com/office/drawing/2014/main" id="{E3FE8DC2-470F-43E6-8132-81B009EC3361}"/>
                </a:ext>
              </a:extLst>
            </p:cNvPr>
            <p:cNvSpPr/>
            <p:nvPr/>
          </p:nvSpPr>
          <p:spPr bwMode="auto">
            <a:xfrm>
              <a:off x="6375837" y="2376387"/>
              <a:ext cx="1505701" cy="829511"/>
            </a:xfrm>
            <a:prstGeom prst="diamond">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5" name="Diamond 204">
              <a:extLst>
                <a:ext uri="{FF2B5EF4-FFF2-40B4-BE49-F238E27FC236}">
                  <a16:creationId xmlns:a16="http://schemas.microsoft.com/office/drawing/2014/main" id="{C89AA5D9-6B4A-4939-A261-39E0D3453163}"/>
                </a:ext>
              </a:extLst>
            </p:cNvPr>
            <p:cNvSpPr/>
            <p:nvPr/>
          </p:nvSpPr>
          <p:spPr bwMode="auto">
            <a:xfrm rot="6916923">
              <a:off x="6834142" y="3050290"/>
              <a:ext cx="1429794" cy="849297"/>
            </a:xfrm>
            <a:custGeom>
              <a:avLst/>
              <a:gdLst>
                <a:gd name="connsiteX0" fmla="*/ 0 w 1661510"/>
                <a:gd name="connsiteY0" fmla="*/ 542509 h 1085018"/>
                <a:gd name="connsiteX1" fmla="*/ 830755 w 1661510"/>
                <a:gd name="connsiteY1" fmla="*/ 0 h 1085018"/>
                <a:gd name="connsiteX2" fmla="*/ 1661510 w 1661510"/>
                <a:gd name="connsiteY2" fmla="*/ 542509 h 1085018"/>
                <a:gd name="connsiteX3" fmla="*/ 830755 w 1661510"/>
                <a:gd name="connsiteY3" fmla="*/ 1085018 h 1085018"/>
                <a:gd name="connsiteX4" fmla="*/ 0 w 1661510"/>
                <a:gd name="connsiteY4" fmla="*/ 542509 h 1085018"/>
                <a:gd name="connsiteX0" fmla="*/ 0 w 1758989"/>
                <a:gd name="connsiteY0" fmla="*/ 442646 h 1085018"/>
                <a:gd name="connsiteX1" fmla="*/ 928234 w 1758989"/>
                <a:gd name="connsiteY1" fmla="*/ 0 h 1085018"/>
                <a:gd name="connsiteX2" fmla="*/ 1758989 w 1758989"/>
                <a:gd name="connsiteY2" fmla="*/ 542509 h 1085018"/>
                <a:gd name="connsiteX3" fmla="*/ 928234 w 1758989"/>
                <a:gd name="connsiteY3" fmla="*/ 1085018 h 1085018"/>
                <a:gd name="connsiteX4" fmla="*/ 0 w 1758989"/>
                <a:gd name="connsiteY4" fmla="*/ 442646 h 1085018"/>
                <a:gd name="connsiteX0" fmla="*/ 0 w 1758989"/>
                <a:gd name="connsiteY0" fmla="*/ 442646 h 1111186"/>
                <a:gd name="connsiteX1" fmla="*/ 928234 w 1758989"/>
                <a:gd name="connsiteY1" fmla="*/ 0 h 1111186"/>
                <a:gd name="connsiteX2" fmla="*/ 1758989 w 1758989"/>
                <a:gd name="connsiteY2" fmla="*/ 542509 h 1111186"/>
                <a:gd name="connsiteX3" fmla="*/ 915438 w 1758989"/>
                <a:gd name="connsiteY3" fmla="*/ 1111186 h 1111186"/>
                <a:gd name="connsiteX4" fmla="*/ 0 w 1758989"/>
                <a:gd name="connsiteY4" fmla="*/ 442646 h 1111186"/>
                <a:gd name="connsiteX0" fmla="*/ 0 w 1882863"/>
                <a:gd name="connsiteY0" fmla="*/ 442646 h 1111186"/>
                <a:gd name="connsiteX1" fmla="*/ 928234 w 1882863"/>
                <a:gd name="connsiteY1" fmla="*/ 0 h 1111186"/>
                <a:gd name="connsiteX2" fmla="*/ 1882863 w 1882863"/>
                <a:gd name="connsiteY2" fmla="*/ 644998 h 1111186"/>
                <a:gd name="connsiteX3" fmla="*/ 915438 w 1882863"/>
                <a:gd name="connsiteY3" fmla="*/ 1111186 h 1111186"/>
                <a:gd name="connsiteX4" fmla="*/ 0 w 1882863"/>
                <a:gd name="connsiteY4" fmla="*/ 442646 h 1111186"/>
                <a:gd name="connsiteX0" fmla="*/ 0 w 1882863"/>
                <a:gd name="connsiteY0" fmla="*/ 447564 h 1116104"/>
                <a:gd name="connsiteX1" fmla="*/ 981255 w 1882863"/>
                <a:gd name="connsiteY1" fmla="*/ 0 h 1116104"/>
                <a:gd name="connsiteX2" fmla="*/ 1882863 w 1882863"/>
                <a:gd name="connsiteY2" fmla="*/ 649916 h 1116104"/>
                <a:gd name="connsiteX3" fmla="*/ 915438 w 1882863"/>
                <a:gd name="connsiteY3" fmla="*/ 1116104 h 1116104"/>
                <a:gd name="connsiteX4" fmla="*/ 0 w 1882863"/>
                <a:gd name="connsiteY4" fmla="*/ 447564 h 1116104"/>
                <a:gd name="connsiteX0" fmla="*/ 0 w 1882863"/>
                <a:gd name="connsiteY0" fmla="*/ 453848 h 1122388"/>
                <a:gd name="connsiteX1" fmla="*/ 973257 w 1882863"/>
                <a:gd name="connsiteY1" fmla="*/ 0 h 1122388"/>
                <a:gd name="connsiteX2" fmla="*/ 1882863 w 1882863"/>
                <a:gd name="connsiteY2" fmla="*/ 656200 h 1122388"/>
                <a:gd name="connsiteX3" fmla="*/ 915438 w 1882863"/>
                <a:gd name="connsiteY3" fmla="*/ 1122388 h 1122388"/>
                <a:gd name="connsiteX4" fmla="*/ 0 w 1882863"/>
                <a:gd name="connsiteY4" fmla="*/ 453848 h 1122388"/>
                <a:gd name="connsiteX0" fmla="*/ 0 w 1876039"/>
                <a:gd name="connsiteY0" fmla="*/ 453848 h 1122388"/>
                <a:gd name="connsiteX1" fmla="*/ 973257 w 1876039"/>
                <a:gd name="connsiteY1" fmla="*/ 0 h 1122388"/>
                <a:gd name="connsiteX2" fmla="*/ 1876039 w 1876039"/>
                <a:gd name="connsiteY2" fmla="*/ 667547 h 1122388"/>
                <a:gd name="connsiteX3" fmla="*/ 915438 w 1876039"/>
                <a:gd name="connsiteY3" fmla="*/ 1122388 h 1122388"/>
                <a:gd name="connsiteX4" fmla="*/ 0 w 1876039"/>
                <a:gd name="connsiteY4" fmla="*/ 453848 h 1122388"/>
                <a:gd name="connsiteX0" fmla="*/ 0 w 1889542"/>
                <a:gd name="connsiteY0" fmla="*/ 464907 h 1122388"/>
                <a:gd name="connsiteX1" fmla="*/ 986760 w 1889542"/>
                <a:gd name="connsiteY1" fmla="*/ 0 h 1122388"/>
                <a:gd name="connsiteX2" fmla="*/ 1889542 w 1889542"/>
                <a:gd name="connsiteY2" fmla="*/ 667547 h 1122388"/>
                <a:gd name="connsiteX3" fmla="*/ 928941 w 1889542"/>
                <a:gd name="connsiteY3" fmla="*/ 1122388 h 1122388"/>
                <a:gd name="connsiteX4" fmla="*/ 0 w 1889542"/>
                <a:gd name="connsiteY4" fmla="*/ 464907 h 112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42" h="1122388">
                  <a:moveTo>
                    <a:pt x="0" y="464907"/>
                  </a:moveTo>
                  <a:lnTo>
                    <a:pt x="986760" y="0"/>
                  </a:lnTo>
                  <a:lnTo>
                    <a:pt x="1889542" y="667547"/>
                  </a:lnTo>
                  <a:lnTo>
                    <a:pt x="928941" y="1122388"/>
                  </a:lnTo>
                  <a:lnTo>
                    <a:pt x="0" y="464907"/>
                  </a:lnTo>
                  <a:close/>
                </a:path>
              </a:pathLst>
            </a:cu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6" name="Diamond 204">
              <a:extLst>
                <a:ext uri="{FF2B5EF4-FFF2-40B4-BE49-F238E27FC236}">
                  <a16:creationId xmlns:a16="http://schemas.microsoft.com/office/drawing/2014/main" id="{936A3AED-69A5-4BD2-B157-A87C478CD2C8}"/>
                </a:ext>
              </a:extLst>
            </p:cNvPr>
            <p:cNvSpPr/>
            <p:nvPr/>
          </p:nvSpPr>
          <p:spPr bwMode="auto">
            <a:xfrm rot="14683077" flipH="1">
              <a:off x="5995541" y="3050618"/>
              <a:ext cx="1429066" cy="849296"/>
            </a:xfrm>
            <a:custGeom>
              <a:avLst/>
              <a:gdLst>
                <a:gd name="connsiteX0" fmla="*/ 0 w 1661510"/>
                <a:gd name="connsiteY0" fmla="*/ 542509 h 1085018"/>
                <a:gd name="connsiteX1" fmla="*/ 830755 w 1661510"/>
                <a:gd name="connsiteY1" fmla="*/ 0 h 1085018"/>
                <a:gd name="connsiteX2" fmla="*/ 1661510 w 1661510"/>
                <a:gd name="connsiteY2" fmla="*/ 542509 h 1085018"/>
                <a:gd name="connsiteX3" fmla="*/ 830755 w 1661510"/>
                <a:gd name="connsiteY3" fmla="*/ 1085018 h 1085018"/>
                <a:gd name="connsiteX4" fmla="*/ 0 w 1661510"/>
                <a:gd name="connsiteY4" fmla="*/ 542509 h 1085018"/>
                <a:gd name="connsiteX0" fmla="*/ 0 w 1758989"/>
                <a:gd name="connsiteY0" fmla="*/ 442646 h 1085018"/>
                <a:gd name="connsiteX1" fmla="*/ 928234 w 1758989"/>
                <a:gd name="connsiteY1" fmla="*/ 0 h 1085018"/>
                <a:gd name="connsiteX2" fmla="*/ 1758989 w 1758989"/>
                <a:gd name="connsiteY2" fmla="*/ 542509 h 1085018"/>
                <a:gd name="connsiteX3" fmla="*/ 928234 w 1758989"/>
                <a:gd name="connsiteY3" fmla="*/ 1085018 h 1085018"/>
                <a:gd name="connsiteX4" fmla="*/ 0 w 1758989"/>
                <a:gd name="connsiteY4" fmla="*/ 442646 h 1085018"/>
                <a:gd name="connsiteX0" fmla="*/ 0 w 1758989"/>
                <a:gd name="connsiteY0" fmla="*/ 442646 h 1111186"/>
                <a:gd name="connsiteX1" fmla="*/ 928234 w 1758989"/>
                <a:gd name="connsiteY1" fmla="*/ 0 h 1111186"/>
                <a:gd name="connsiteX2" fmla="*/ 1758989 w 1758989"/>
                <a:gd name="connsiteY2" fmla="*/ 542509 h 1111186"/>
                <a:gd name="connsiteX3" fmla="*/ 915438 w 1758989"/>
                <a:gd name="connsiteY3" fmla="*/ 1111186 h 1111186"/>
                <a:gd name="connsiteX4" fmla="*/ 0 w 1758989"/>
                <a:gd name="connsiteY4" fmla="*/ 442646 h 1111186"/>
                <a:gd name="connsiteX0" fmla="*/ 0 w 1882863"/>
                <a:gd name="connsiteY0" fmla="*/ 442646 h 1111186"/>
                <a:gd name="connsiteX1" fmla="*/ 928234 w 1882863"/>
                <a:gd name="connsiteY1" fmla="*/ 0 h 1111186"/>
                <a:gd name="connsiteX2" fmla="*/ 1882863 w 1882863"/>
                <a:gd name="connsiteY2" fmla="*/ 644998 h 1111186"/>
                <a:gd name="connsiteX3" fmla="*/ 915438 w 1882863"/>
                <a:gd name="connsiteY3" fmla="*/ 1111186 h 1111186"/>
                <a:gd name="connsiteX4" fmla="*/ 0 w 1882863"/>
                <a:gd name="connsiteY4" fmla="*/ 442646 h 1111186"/>
                <a:gd name="connsiteX0" fmla="*/ 0 w 1882863"/>
                <a:gd name="connsiteY0" fmla="*/ 447564 h 1116104"/>
                <a:gd name="connsiteX1" fmla="*/ 981255 w 1882863"/>
                <a:gd name="connsiteY1" fmla="*/ 0 h 1116104"/>
                <a:gd name="connsiteX2" fmla="*/ 1882863 w 1882863"/>
                <a:gd name="connsiteY2" fmla="*/ 649916 h 1116104"/>
                <a:gd name="connsiteX3" fmla="*/ 915438 w 1882863"/>
                <a:gd name="connsiteY3" fmla="*/ 1116104 h 1116104"/>
                <a:gd name="connsiteX4" fmla="*/ 0 w 1882863"/>
                <a:gd name="connsiteY4" fmla="*/ 447564 h 1116104"/>
                <a:gd name="connsiteX0" fmla="*/ 0 w 1882863"/>
                <a:gd name="connsiteY0" fmla="*/ 453848 h 1122388"/>
                <a:gd name="connsiteX1" fmla="*/ 973257 w 1882863"/>
                <a:gd name="connsiteY1" fmla="*/ 0 h 1122388"/>
                <a:gd name="connsiteX2" fmla="*/ 1882863 w 1882863"/>
                <a:gd name="connsiteY2" fmla="*/ 656200 h 1122388"/>
                <a:gd name="connsiteX3" fmla="*/ 915438 w 1882863"/>
                <a:gd name="connsiteY3" fmla="*/ 1122388 h 1122388"/>
                <a:gd name="connsiteX4" fmla="*/ 0 w 1882863"/>
                <a:gd name="connsiteY4" fmla="*/ 453848 h 1122388"/>
                <a:gd name="connsiteX0" fmla="*/ 0 w 1880927"/>
                <a:gd name="connsiteY0" fmla="*/ 453848 h 1122388"/>
                <a:gd name="connsiteX1" fmla="*/ 973257 w 1880927"/>
                <a:gd name="connsiteY1" fmla="*/ 0 h 1122388"/>
                <a:gd name="connsiteX2" fmla="*/ 1880927 w 1880927"/>
                <a:gd name="connsiteY2" fmla="*/ 669298 h 1122388"/>
                <a:gd name="connsiteX3" fmla="*/ 915438 w 1880927"/>
                <a:gd name="connsiteY3" fmla="*/ 1122388 h 1122388"/>
                <a:gd name="connsiteX4" fmla="*/ 0 w 1880927"/>
                <a:gd name="connsiteY4" fmla="*/ 453848 h 1122388"/>
                <a:gd name="connsiteX0" fmla="*/ 0 w 1888583"/>
                <a:gd name="connsiteY0" fmla="*/ 457464 h 1122388"/>
                <a:gd name="connsiteX1" fmla="*/ 980913 w 1888583"/>
                <a:gd name="connsiteY1" fmla="*/ 0 h 1122388"/>
                <a:gd name="connsiteX2" fmla="*/ 1888583 w 1888583"/>
                <a:gd name="connsiteY2" fmla="*/ 669298 h 1122388"/>
                <a:gd name="connsiteX3" fmla="*/ 923094 w 1888583"/>
                <a:gd name="connsiteY3" fmla="*/ 1122388 h 1122388"/>
                <a:gd name="connsiteX4" fmla="*/ 0 w 1888583"/>
                <a:gd name="connsiteY4" fmla="*/ 457464 h 112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583" h="1122388">
                  <a:moveTo>
                    <a:pt x="0" y="457464"/>
                  </a:moveTo>
                  <a:lnTo>
                    <a:pt x="980913" y="0"/>
                  </a:lnTo>
                  <a:lnTo>
                    <a:pt x="1888583" y="669298"/>
                  </a:lnTo>
                  <a:lnTo>
                    <a:pt x="923094" y="1122388"/>
                  </a:lnTo>
                  <a:lnTo>
                    <a:pt x="0" y="457464"/>
                  </a:lnTo>
                  <a:close/>
                </a:path>
              </a:pathLst>
            </a:cu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9" name="Title 1">
              <a:extLst>
                <a:ext uri="{FF2B5EF4-FFF2-40B4-BE49-F238E27FC236}">
                  <a16:creationId xmlns:a16="http://schemas.microsoft.com/office/drawing/2014/main" id="{F31E5798-DE20-4EB8-9AF9-A996EEB5FFCA}"/>
                </a:ext>
              </a:extLst>
            </p:cNvPr>
            <p:cNvSpPr txBox="1">
              <a:spLocks/>
            </p:cNvSpPr>
            <p:nvPr/>
          </p:nvSpPr>
          <p:spPr>
            <a:xfrm>
              <a:off x="6556381" y="1911095"/>
              <a:ext cx="1143683"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grpSp>
          <p:nvGrpSpPr>
            <p:cNvPr id="14" name="Group 13">
              <a:extLst>
                <a:ext uri="{FF2B5EF4-FFF2-40B4-BE49-F238E27FC236}">
                  <a16:creationId xmlns:a16="http://schemas.microsoft.com/office/drawing/2014/main" id="{E388DDCF-4552-4A14-BC59-176B164AC971}"/>
                </a:ext>
              </a:extLst>
            </p:cNvPr>
            <p:cNvGrpSpPr/>
            <p:nvPr/>
          </p:nvGrpSpPr>
          <p:grpSpPr>
            <a:xfrm>
              <a:off x="10084600" y="2265940"/>
              <a:ext cx="1143683" cy="1495349"/>
              <a:chOff x="9892708" y="2601220"/>
              <a:chExt cx="1143683" cy="1495349"/>
            </a:xfrm>
          </p:grpSpPr>
          <p:sp>
            <p:nvSpPr>
              <p:cNvPr id="227" name="Title 1">
                <a:extLst>
                  <a:ext uri="{FF2B5EF4-FFF2-40B4-BE49-F238E27FC236}">
                    <a16:creationId xmlns:a16="http://schemas.microsoft.com/office/drawing/2014/main" id="{38B4A9DE-6AA7-4233-AC06-656B8FCF49B8}"/>
                  </a:ext>
                </a:extLst>
              </p:cNvPr>
              <p:cNvSpPr txBox="1">
                <a:spLocks/>
              </p:cNvSpPr>
              <p:nvPr/>
            </p:nvSpPr>
            <p:spPr>
              <a:xfrm>
                <a:off x="9892708" y="2601220"/>
                <a:ext cx="114368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Registry</a:t>
                </a:r>
              </a:p>
            </p:txBody>
          </p:sp>
          <p:grpSp>
            <p:nvGrpSpPr>
              <p:cNvPr id="13" name="Group 12">
                <a:extLst>
                  <a:ext uri="{FF2B5EF4-FFF2-40B4-BE49-F238E27FC236}">
                    <a16:creationId xmlns:a16="http://schemas.microsoft.com/office/drawing/2014/main" id="{F0496629-4CF3-4506-923E-53C3E45B9033}"/>
                  </a:ext>
                </a:extLst>
              </p:cNvPr>
              <p:cNvGrpSpPr/>
              <p:nvPr/>
            </p:nvGrpSpPr>
            <p:grpSpPr>
              <a:xfrm>
                <a:off x="9931150" y="3029770"/>
                <a:ext cx="1066799" cy="1066799"/>
                <a:chOff x="9931150" y="3264569"/>
                <a:chExt cx="1066799" cy="1066799"/>
              </a:xfrm>
            </p:grpSpPr>
            <p:sp>
              <p:nvSpPr>
                <p:cNvPr id="224" name="Rectangle: Rounded Corners 85">
                  <a:extLst>
                    <a:ext uri="{FF2B5EF4-FFF2-40B4-BE49-F238E27FC236}">
                      <a16:creationId xmlns:a16="http://schemas.microsoft.com/office/drawing/2014/main" id="{11D6304C-4CF7-4B35-9517-4D6DFE9F267F}"/>
                    </a:ext>
                  </a:extLst>
                </p:cNvPr>
                <p:cNvSpPr/>
                <p:nvPr/>
              </p:nvSpPr>
              <p:spPr bwMode="auto">
                <a:xfrm>
                  <a:off x="9931150" y="3264569"/>
                  <a:ext cx="1066799" cy="1066799"/>
                </a:xfrm>
                <a:prstGeom prst="roundRect">
                  <a:avLst>
                    <a:gd name="adj" fmla="val 3125"/>
                  </a:avLst>
                </a:prstGeom>
                <a:solidFill>
                  <a:srgbClr val="FCFDFE"/>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1" name="Graphic 10">
                  <a:extLst>
                    <a:ext uri="{FF2B5EF4-FFF2-40B4-BE49-F238E27FC236}">
                      <a16:creationId xmlns:a16="http://schemas.microsoft.com/office/drawing/2014/main" id="{754C5E46-E05E-41C4-B477-F37B6D51E4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0394" y="3413813"/>
                  <a:ext cx="768311" cy="768311"/>
                </a:xfrm>
                <a:prstGeom prst="rect">
                  <a:avLst/>
                </a:prstGeom>
              </p:spPr>
            </p:pic>
          </p:grpSp>
        </p:grpSp>
        <p:sp>
          <p:nvSpPr>
            <p:cNvPr id="266" name="Rectangle 265">
              <a:extLst>
                <a:ext uri="{FF2B5EF4-FFF2-40B4-BE49-F238E27FC236}">
                  <a16:creationId xmlns:a16="http://schemas.microsoft.com/office/drawing/2014/main" id="{26EF9401-90CE-44B3-925C-09F0DBECAED3}"/>
                </a:ext>
              </a:extLst>
            </p:cNvPr>
            <p:cNvSpPr/>
            <p:nvPr/>
          </p:nvSpPr>
          <p:spPr bwMode="auto">
            <a:xfrm>
              <a:off x="10346265" y="3715621"/>
              <a:ext cx="620352" cy="80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6" name="Freeform: Shape 245">
              <a:extLst>
                <a:ext uri="{FF2B5EF4-FFF2-40B4-BE49-F238E27FC236}">
                  <a16:creationId xmlns:a16="http://schemas.microsoft.com/office/drawing/2014/main" id="{2095EF3C-A7D9-4A3E-8593-FD37767073B3}"/>
                </a:ext>
              </a:extLst>
            </p:cNvPr>
            <p:cNvSpPr/>
            <p:nvPr/>
          </p:nvSpPr>
          <p:spPr>
            <a:xfrm rot="10800000">
              <a:off x="10276456" y="5030827"/>
              <a:ext cx="598348" cy="603481"/>
            </a:xfrm>
            <a:custGeom>
              <a:avLst/>
              <a:gdLst>
                <a:gd name="connsiteX0" fmla="*/ 126939 w 145366"/>
                <a:gd name="connsiteY0" fmla="*/ 0 h 146613"/>
                <a:gd name="connsiteX1" fmla="*/ 145366 w 145366"/>
                <a:gd name="connsiteY1" fmla="*/ 0 h 146613"/>
                <a:gd name="connsiteX2" fmla="*/ 145366 w 145366"/>
                <a:gd name="connsiteY2" fmla="*/ 104189 h 146613"/>
                <a:gd name="connsiteX3" fmla="*/ 126939 w 145366"/>
                <a:gd name="connsiteY3" fmla="*/ 104189 h 146613"/>
                <a:gd name="connsiteX4" fmla="*/ 104189 w 145366"/>
                <a:gd name="connsiteY4" fmla="*/ 126939 h 146613"/>
                <a:gd name="connsiteX5" fmla="*/ 104189 w 145366"/>
                <a:gd name="connsiteY5" fmla="*/ 146613 h 146613"/>
                <a:gd name="connsiteX6" fmla="*/ 0 w 145366"/>
                <a:gd name="connsiteY6" fmla="*/ 146613 h 146613"/>
                <a:gd name="connsiteX7" fmla="*/ 0 w 145366"/>
                <a:gd name="connsiteY7" fmla="*/ 126939 h 146613"/>
                <a:gd name="connsiteX8" fmla="*/ 126939 w 145366"/>
                <a:gd name="connsiteY8" fmla="*/ 0 h 14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6" h="146613">
                  <a:moveTo>
                    <a:pt x="126939" y="0"/>
                  </a:moveTo>
                  <a:lnTo>
                    <a:pt x="145366" y="0"/>
                  </a:lnTo>
                  <a:lnTo>
                    <a:pt x="145366" y="104189"/>
                  </a:lnTo>
                  <a:lnTo>
                    <a:pt x="126939" y="104189"/>
                  </a:lnTo>
                  <a:cubicBezTo>
                    <a:pt x="114375" y="104189"/>
                    <a:pt x="104189" y="114375"/>
                    <a:pt x="104189" y="126939"/>
                  </a:cubicBezTo>
                  <a:lnTo>
                    <a:pt x="104189" y="146613"/>
                  </a:lnTo>
                  <a:lnTo>
                    <a:pt x="0" y="146613"/>
                  </a:lnTo>
                  <a:lnTo>
                    <a:pt x="0" y="126939"/>
                  </a:lnTo>
                  <a:cubicBezTo>
                    <a:pt x="0" y="56833"/>
                    <a:pt x="56833" y="0"/>
                    <a:pt x="126939" y="0"/>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D84A29C6-7595-48D2-BDFA-A963E570D2B1}"/>
                </a:ext>
              </a:extLst>
            </p:cNvPr>
            <p:cNvGrpSpPr/>
            <p:nvPr/>
          </p:nvGrpSpPr>
          <p:grpSpPr>
            <a:xfrm>
              <a:off x="10411794" y="3661594"/>
              <a:ext cx="497770" cy="1380091"/>
              <a:chOff x="10167954" y="3448234"/>
              <a:chExt cx="497770" cy="1380091"/>
            </a:xfrm>
          </p:grpSpPr>
          <p:sp>
            <p:nvSpPr>
              <p:cNvPr id="24" name="Rectangle 23">
                <a:extLst>
                  <a:ext uri="{FF2B5EF4-FFF2-40B4-BE49-F238E27FC236}">
                    <a16:creationId xmlns:a16="http://schemas.microsoft.com/office/drawing/2014/main" id="{821D7BA1-EFA7-49BF-8B7E-9955CF103622}"/>
                  </a:ext>
                </a:extLst>
              </p:cNvPr>
              <p:cNvSpPr/>
              <p:nvPr/>
            </p:nvSpPr>
            <p:spPr bwMode="auto">
              <a:xfrm>
                <a:off x="10176430" y="4667442"/>
                <a:ext cx="489294" cy="132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1FA9B0B7-8683-4942-B102-09C3F894A8B6}"/>
                  </a:ext>
                </a:extLst>
              </p:cNvPr>
              <p:cNvSpPr/>
              <p:nvPr/>
            </p:nvSpPr>
            <p:spPr>
              <a:xfrm rot="10800000">
                <a:off x="10176430" y="4640139"/>
                <a:ext cx="489294"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D05736A9-E5F3-4CD0-97E2-F25F8B1BBCE2}"/>
                  </a:ext>
                </a:extLst>
              </p:cNvPr>
              <p:cNvSpPr/>
              <p:nvPr/>
            </p:nvSpPr>
            <p:spPr>
              <a:xfrm rot="10800000">
                <a:off x="10202234" y="3607174"/>
                <a:ext cx="420735" cy="1053536"/>
              </a:xfrm>
              <a:prstGeom prst="rect">
                <a:avLst/>
              </a:prstGeom>
              <a:noFill/>
              <a:ln w="12700">
                <a:solidFill>
                  <a:srgbClr val="0072C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61F03"/>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BC0621C2-A43E-49F2-8220-30201F86ADB2}"/>
                  </a:ext>
                </a:extLst>
              </p:cNvPr>
              <p:cNvSpPr/>
              <p:nvPr/>
            </p:nvSpPr>
            <p:spPr>
              <a:xfrm rot="10800000">
                <a:off x="10167954" y="3448234"/>
                <a:ext cx="489294"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1" name="Rectangle: Rounded Corners 85">
              <a:extLst>
                <a:ext uri="{FF2B5EF4-FFF2-40B4-BE49-F238E27FC236}">
                  <a16:creationId xmlns:a16="http://schemas.microsoft.com/office/drawing/2014/main" id="{0102A26A-D4B8-46FF-AA9D-0D5C2F37C6B0}"/>
                </a:ext>
              </a:extLst>
            </p:cNvPr>
            <p:cNvSpPr/>
            <p:nvPr/>
          </p:nvSpPr>
          <p:spPr bwMode="auto">
            <a:xfrm>
              <a:off x="6716685" y="4866477"/>
              <a:ext cx="2276226" cy="1098755"/>
            </a:xfrm>
            <a:prstGeom prst="roundRect">
              <a:avLst>
                <a:gd name="adj" fmla="val 3125"/>
              </a:avLst>
            </a:prstGeom>
            <a:solidFill>
              <a:srgbClr val="FCFDFE"/>
            </a:solidFill>
            <a:ln w="12700">
              <a:solidFill>
                <a:srgbClr val="0072C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sp>
          <p:nvSpPr>
            <p:cNvPr id="302" name="Freeform: Shape 301">
              <a:extLst>
                <a:ext uri="{FF2B5EF4-FFF2-40B4-BE49-F238E27FC236}">
                  <a16:creationId xmlns:a16="http://schemas.microsoft.com/office/drawing/2014/main" id="{CC7CCA4B-6D48-4BF4-886B-8CE8149927F0}"/>
                </a:ext>
              </a:extLst>
            </p:cNvPr>
            <p:cNvSpPr/>
            <p:nvPr/>
          </p:nvSpPr>
          <p:spPr>
            <a:xfrm>
              <a:off x="7143120" y="5168966"/>
              <a:ext cx="448056" cy="49377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303" name="Freeform: Shape 302">
              <a:extLst>
                <a:ext uri="{FF2B5EF4-FFF2-40B4-BE49-F238E27FC236}">
                  <a16:creationId xmlns:a16="http://schemas.microsoft.com/office/drawing/2014/main" id="{1697DDEE-DAC8-4AB7-832C-92F3A915CD7A}"/>
                </a:ext>
              </a:extLst>
            </p:cNvPr>
            <p:cNvSpPr/>
            <p:nvPr/>
          </p:nvSpPr>
          <p:spPr>
            <a:xfrm>
              <a:off x="7718307" y="5168966"/>
              <a:ext cx="448056" cy="49377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FF0000"/>
              </a:solidFill>
              <a:prstDash val="solid"/>
              <a:round/>
            </a:ln>
          </p:spPr>
          <p:txBody>
            <a:bodyPr wrap="square">
              <a:noAutofit/>
            </a:bodyPr>
            <a:lstStyle/>
            <a:p>
              <a:pPr defTabSz="914367"/>
              <a:endParaRPr lang="en-US" sz="1765">
                <a:solidFill>
                  <a:srgbClr val="FFFFFF"/>
                </a:solidFill>
                <a:latin typeface="Segoe UI"/>
              </a:endParaRPr>
            </a:p>
          </p:txBody>
        </p:sp>
        <p:sp>
          <p:nvSpPr>
            <p:cNvPr id="304" name="Freeform: Shape 303">
              <a:extLst>
                <a:ext uri="{FF2B5EF4-FFF2-40B4-BE49-F238E27FC236}">
                  <a16:creationId xmlns:a16="http://schemas.microsoft.com/office/drawing/2014/main" id="{EEA98CD5-01E9-4A49-87D0-5A6E6F49775B}"/>
                </a:ext>
              </a:extLst>
            </p:cNvPr>
            <p:cNvSpPr/>
            <p:nvPr/>
          </p:nvSpPr>
          <p:spPr>
            <a:xfrm>
              <a:off x="8293493" y="5168966"/>
              <a:ext cx="448056" cy="49377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92D050"/>
            </a:solid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390" name="Title 1">
              <a:extLst>
                <a:ext uri="{FF2B5EF4-FFF2-40B4-BE49-F238E27FC236}">
                  <a16:creationId xmlns:a16="http://schemas.microsoft.com/office/drawing/2014/main" id="{A6119B5B-D699-4E36-862D-8EC31D5BC3DC}"/>
                </a:ext>
              </a:extLst>
            </p:cNvPr>
            <p:cNvSpPr txBox="1">
              <a:spLocks/>
            </p:cNvSpPr>
            <p:nvPr/>
          </p:nvSpPr>
          <p:spPr>
            <a:xfrm>
              <a:off x="6986118" y="4623535"/>
              <a:ext cx="173736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Production environment</a:t>
              </a:r>
            </a:p>
          </p:txBody>
        </p:sp>
        <p:grpSp>
          <p:nvGrpSpPr>
            <p:cNvPr id="32" name="Group 31">
              <a:extLst>
                <a:ext uri="{FF2B5EF4-FFF2-40B4-BE49-F238E27FC236}">
                  <a16:creationId xmlns:a16="http://schemas.microsoft.com/office/drawing/2014/main" id="{52312E0D-2AD8-4AB7-9856-3FD0F20DC45F}"/>
                </a:ext>
              </a:extLst>
            </p:cNvPr>
            <p:cNvGrpSpPr/>
            <p:nvPr/>
          </p:nvGrpSpPr>
          <p:grpSpPr>
            <a:xfrm>
              <a:off x="8898395" y="5175266"/>
              <a:ext cx="1380487" cy="492282"/>
              <a:chOff x="8654555" y="4961906"/>
              <a:chExt cx="1380487" cy="492282"/>
            </a:xfrm>
          </p:grpSpPr>
          <p:grpSp>
            <p:nvGrpSpPr>
              <p:cNvPr id="31" name="Group 30">
                <a:extLst>
                  <a:ext uri="{FF2B5EF4-FFF2-40B4-BE49-F238E27FC236}">
                    <a16:creationId xmlns:a16="http://schemas.microsoft.com/office/drawing/2014/main" id="{474AEFBB-8C79-413D-9B6B-7CC3FFDF3A60}"/>
                  </a:ext>
                </a:extLst>
              </p:cNvPr>
              <p:cNvGrpSpPr/>
              <p:nvPr/>
            </p:nvGrpSpPr>
            <p:grpSpPr>
              <a:xfrm>
                <a:off x="9846856" y="4964892"/>
                <a:ext cx="188186" cy="489296"/>
                <a:chOff x="9846856" y="4964892"/>
                <a:chExt cx="188186" cy="489296"/>
              </a:xfrm>
            </p:grpSpPr>
            <p:sp>
              <p:nvSpPr>
                <p:cNvPr id="285" name="Rectangle 284">
                  <a:extLst>
                    <a:ext uri="{FF2B5EF4-FFF2-40B4-BE49-F238E27FC236}">
                      <a16:creationId xmlns:a16="http://schemas.microsoft.com/office/drawing/2014/main" id="{DD5D44B5-3796-4711-AD8A-59AC175CB9E3}"/>
                    </a:ext>
                  </a:extLst>
                </p:cNvPr>
                <p:cNvSpPr/>
                <p:nvPr/>
              </p:nvSpPr>
              <p:spPr bwMode="auto">
                <a:xfrm rot="16200000">
                  <a:off x="9695089" y="5143052"/>
                  <a:ext cx="489294" cy="132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7" name="Freeform: Shape 246">
                  <a:extLst>
                    <a:ext uri="{FF2B5EF4-FFF2-40B4-BE49-F238E27FC236}">
                      <a16:creationId xmlns:a16="http://schemas.microsoft.com/office/drawing/2014/main" id="{61A546FF-449F-4007-9715-657D5605A092}"/>
                    </a:ext>
                  </a:extLst>
                </p:cNvPr>
                <p:cNvSpPr/>
                <p:nvPr/>
              </p:nvSpPr>
              <p:spPr>
                <a:xfrm rot="16200000">
                  <a:off x="9696301" y="5115447"/>
                  <a:ext cx="489295"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2" name="Rectangle 281">
                <a:extLst>
                  <a:ext uri="{FF2B5EF4-FFF2-40B4-BE49-F238E27FC236}">
                    <a16:creationId xmlns:a16="http://schemas.microsoft.com/office/drawing/2014/main" id="{827366FB-5C63-49B5-B472-12A9945A6CAA}"/>
                  </a:ext>
                </a:extLst>
              </p:cNvPr>
              <p:cNvSpPr/>
              <p:nvPr/>
            </p:nvSpPr>
            <p:spPr>
              <a:xfrm rot="5400000">
                <a:off x="9139983" y="4687622"/>
                <a:ext cx="420735" cy="1053536"/>
              </a:xfrm>
              <a:prstGeom prst="rect">
                <a:avLst/>
              </a:prstGeom>
              <a:noFill/>
              <a:ln w="12700">
                <a:solidFill>
                  <a:srgbClr val="0072C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61F03"/>
                  </a:solidFill>
                  <a:effectLst/>
                  <a:uLnTx/>
                  <a:uFillTx/>
                  <a:latin typeface="Calibri" panose="020F0502020204030204"/>
                  <a:ea typeface="+mn-ea"/>
                  <a:cs typeface="+mn-cs"/>
                </a:endParaRPr>
              </a:p>
            </p:txBody>
          </p:sp>
          <p:grpSp>
            <p:nvGrpSpPr>
              <p:cNvPr id="293" name="Group 292">
                <a:extLst>
                  <a:ext uri="{FF2B5EF4-FFF2-40B4-BE49-F238E27FC236}">
                    <a16:creationId xmlns:a16="http://schemas.microsoft.com/office/drawing/2014/main" id="{942433CF-E3F2-40A7-BACA-7A5D346DB3D0}"/>
                  </a:ext>
                </a:extLst>
              </p:cNvPr>
              <p:cNvGrpSpPr/>
              <p:nvPr/>
            </p:nvGrpSpPr>
            <p:grpSpPr>
              <a:xfrm>
                <a:off x="8654555" y="4961906"/>
                <a:ext cx="188186" cy="489296"/>
                <a:chOff x="9846856" y="4964892"/>
                <a:chExt cx="188186" cy="489296"/>
              </a:xfrm>
            </p:grpSpPr>
            <p:sp>
              <p:nvSpPr>
                <p:cNvPr id="294" name="Rectangle 293">
                  <a:extLst>
                    <a:ext uri="{FF2B5EF4-FFF2-40B4-BE49-F238E27FC236}">
                      <a16:creationId xmlns:a16="http://schemas.microsoft.com/office/drawing/2014/main" id="{CC6A8C16-3F6C-490F-840E-DE72A87E7FE7}"/>
                    </a:ext>
                  </a:extLst>
                </p:cNvPr>
                <p:cNvSpPr/>
                <p:nvPr/>
              </p:nvSpPr>
              <p:spPr bwMode="auto">
                <a:xfrm rot="16200000">
                  <a:off x="9695089" y="5143052"/>
                  <a:ext cx="489294" cy="132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AE4A585D-0666-4DBD-80DA-80F59A166FB2}"/>
                    </a:ext>
                  </a:extLst>
                </p:cNvPr>
                <p:cNvSpPr/>
                <p:nvPr/>
              </p:nvSpPr>
              <p:spPr>
                <a:xfrm rot="16200000">
                  <a:off x="9696301" y="5115447"/>
                  <a:ext cx="489295" cy="188186"/>
                </a:xfrm>
                <a:custGeom>
                  <a:avLst/>
                  <a:gdLst>
                    <a:gd name="connsiteX0" fmla="*/ 0 w 164592"/>
                    <a:gd name="connsiteY0" fmla="*/ 27431 h 45719"/>
                    <a:gd name="connsiteX1" fmla="*/ 164592 w 164592"/>
                    <a:gd name="connsiteY1" fmla="*/ 27431 h 45719"/>
                    <a:gd name="connsiteX2" fmla="*/ 164592 w 164592"/>
                    <a:gd name="connsiteY2" fmla="*/ 45719 h 45719"/>
                    <a:gd name="connsiteX3" fmla="*/ 0 w 164592"/>
                    <a:gd name="connsiteY3" fmla="*/ 45719 h 45719"/>
                    <a:gd name="connsiteX4" fmla="*/ 0 w 164592"/>
                    <a:gd name="connsiteY4" fmla="*/ 0 h 45719"/>
                    <a:gd name="connsiteX5" fmla="*/ 164592 w 164592"/>
                    <a:gd name="connsiteY5" fmla="*/ 0 h 45719"/>
                    <a:gd name="connsiteX6" fmla="*/ 164592 w 164592"/>
                    <a:gd name="connsiteY6" fmla="*/ 18287 h 45719"/>
                    <a:gd name="connsiteX7" fmla="*/ 0 w 164592"/>
                    <a:gd name="connsiteY7" fmla="*/ 1828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92" h="45719">
                      <a:moveTo>
                        <a:pt x="0" y="27431"/>
                      </a:moveTo>
                      <a:lnTo>
                        <a:pt x="164592" y="27431"/>
                      </a:lnTo>
                      <a:lnTo>
                        <a:pt x="164592" y="45719"/>
                      </a:lnTo>
                      <a:lnTo>
                        <a:pt x="0" y="45719"/>
                      </a:lnTo>
                      <a:close/>
                      <a:moveTo>
                        <a:pt x="0" y="0"/>
                      </a:moveTo>
                      <a:lnTo>
                        <a:pt x="164592" y="0"/>
                      </a:lnTo>
                      <a:lnTo>
                        <a:pt x="164592" y="18287"/>
                      </a:lnTo>
                      <a:lnTo>
                        <a:pt x="0" y="18287"/>
                      </a:ln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4" name="Oval 63">
              <a:extLst>
                <a:ext uri="{FF2B5EF4-FFF2-40B4-BE49-F238E27FC236}">
                  <a16:creationId xmlns:a16="http://schemas.microsoft.com/office/drawing/2014/main" id="{91CCA2FB-A8CA-4F37-ADAE-52F0899AF9E6}"/>
                </a:ext>
              </a:extLst>
            </p:cNvPr>
            <p:cNvSpPr/>
            <p:nvPr/>
          </p:nvSpPr>
          <p:spPr bwMode="auto">
            <a:xfrm>
              <a:off x="5746508" y="3090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65" name="Oval 64">
              <a:extLst>
                <a:ext uri="{FF2B5EF4-FFF2-40B4-BE49-F238E27FC236}">
                  <a16:creationId xmlns:a16="http://schemas.microsoft.com/office/drawing/2014/main" id="{62F80D90-493D-4F7F-859C-B836DC4EF8AF}"/>
                </a:ext>
              </a:extLst>
            </p:cNvPr>
            <p:cNvSpPr/>
            <p:nvPr/>
          </p:nvSpPr>
          <p:spPr bwMode="auto">
            <a:xfrm>
              <a:off x="10519281" y="193843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15" name="Group 14">
              <a:extLst>
                <a:ext uri="{FF2B5EF4-FFF2-40B4-BE49-F238E27FC236}">
                  <a16:creationId xmlns:a16="http://schemas.microsoft.com/office/drawing/2014/main" id="{F1508F41-40B1-438F-843A-72BE5F7D319E}"/>
                </a:ext>
              </a:extLst>
            </p:cNvPr>
            <p:cNvGrpSpPr/>
            <p:nvPr/>
          </p:nvGrpSpPr>
          <p:grpSpPr>
            <a:xfrm>
              <a:off x="11093614" y="2612906"/>
              <a:ext cx="376658" cy="376658"/>
              <a:chOff x="11093614" y="2612906"/>
              <a:chExt cx="376658" cy="376658"/>
            </a:xfrm>
          </p:grpSpPr>
          <p:sp>
            <p:nvSpPr>
              <p:cNvPr id="2" name="Oval 1">
                <a:extLst>
                  <a:ext uri="{FF2B5EF4-FFF2-40B4-BE49-F238E27FC236}">
                    <a16:creationId xmlns:a16="http://schemas.microsoft.com/office/drawing/2014/main" id="{C7E2A605-6EEE-40B3-BD83-0B90F21868D1}"/>
                  </a:ext>
                </a:extLst>
              </p:cNvPr>
              <p:cNvSpPr/>
              <p:nvPr/>
            </p:nvSpPr>
            <p:spPr bwMode="auto">
              <a:xfrm>
                <a:off x="11093614" y="2612906"/>
                <a:ext cx="376658" cy="376658"/>
              </a:xfrm>
              <a:prstGeom prst="ellipse">
                <a:avLst/>
              </a:prstGeom>
              <a:solidFill>
                <a:srgbClr val="FFF7F7"/>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2633DE87-8A25-493A-B857-8F9FEA8C40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77473" y="2696765"/>
                <a:ext cx="208940" cy="208940"/>
              </a:xfrm>
              <a:prstGeom prst="rect">
                <a:avLst/>
              </a:prstGeom>
            </p:spPr>
          </p:pic>
        </p:grpSp>
        <p:grpSp>
          <p:nvGrpSpPr>
            <p:cNvPr id="12" name="Group 11">
              <a:extLst>
                <a:ext uri="{FF2B5EF4-FFF2-40B4-BE49-F238E27FC236}">
                  <a16:creationId xmlns:a16="http://schemas.microsoft.com/office/drawing/2014/main" id="{7761999D-1418-40C1-B992-3A171123E65F}"/>
                </a:ext>
              </a:extLst>
            </p:cNvPr>
            <p:cNvGrpSpPr/>
            <p:nvPr/>
          </p:nvGrpSpPr>
          <p:grpSpPr>
            <a:xfrm>
              <a:off x="11093614" y="3040100"/>
              <a:ext cx="376658" cy="376658"/>
              <a:chOff x="11093614" y="3040100"/>
              <a:chExt cx="376658" cy="376658"/>
            </a:xfrm>
          </p:grpSpPr>
          <p:sp>
            <p:nvSpPr>
              <p:cNvPr id="86" name="Oval 85">
                <a:extLst>
                  <a:ext uri="{FF2B5EF4-FFF2-40B4-BE49-F238E27FC236}">
                    <a16:creationId xmlns:a16="http://schemas.microsoft.com/office/drawing/2014/main" id="{D71B25A6-85B7-4897-A496-673D21E48CCD}"/>
                  </a:ext>
                </a:extLst>
              </p:cNvPr>
              <p:cNvSpPr/>
              <p:nvPr/>
            </p:nvSpPr>
            <p:spPr bwMode="auto">
              <a:xfrm>
                <a:off x="11093614" y="3040100"/>
                <a:ext cx="376658" cy="376658"/>
              </a:xfrm>
              <a:prstGeom prst="ellipse">
                <a:avLst/>
              </a:prstGeom>
              <a:solidFill>
                <a:srgbClr val="FFF7F7"/>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1" name="Graphic 90">
                <a:extLst>
                  <a:ext uri="{FF2B5EF4-FFF2-40B4-BE49-F238E27FC236}">
                    <a16:creationId xmlns:a16="http://schemas.microsoft.com/office/drawing/2014/main" id="{29710510-6C27-4E34-AA7D-2EB16827600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77473" y="3123959"/>
                <a:ext cx="208940" cy="208940"/>
              </a:xfrm>
              <a:prstGeom prst="rect">
                <a:avLst/>
              </a:prstGeom>
            </p:spPr>
          </p:pic>
        </p:grpSp>
        <p:grpSp>
          <p:nvGrpSpPr>
            <p:cNvPr id="10" name="Group 9">
              <a:extLst>
                <a:ext uri="{FF2B5EF4-FFF2-40B4-BE49-F238E27FC236}">
                  <a16:creationId xmlns:a16="http://schemas.microsoft.com/office/drawing/2014/main" id="{175EE2E7-B644-4A59-9A67-6047C0F8B951}"/>
                </a:ext>
              </a:extLst>
            </p:cNvPr>
            <p:cNvGrpSpPr/>
            <p:nvPr/>
          </p:nvGrpSpPr>
          <p:grpSpPr>
            <a:xfrm>
              <a:off x="11093614" y="3467294"/>
              <a:ext cx="376658" cy="376658"/>
              <a:chOff x="11093614" y="3467294"/>
              <a:chExt cx="376658" cy="376658"/>
            </a:xfrm>
          </p:grpSpPr>
          <p:sp>
            <p:nvSpPr>
              <p:cNvPr id="87" name="Oval 86">
                <a:extLst>
                  <a:ext uri="{FF2B5EF4-FFF2-40B4-BE49-F238E27FC236}">
                    <a16:creationId xmlns:a16="http://schemas.microsoft.com/office/drawing/2014/main" id="{79CDE881-DAC3-4493-8411-1329074BB1A0}"/>
                  </a:ext>
                </a:extLst>
              </p:cNvPr>
              <p:cNvSpPr/>
              <p:nvPr/>
            </p:nvSpPr>
            <p:spPr bwMode="auto">
              <a:xfrm>
                <a:off x="11093614" y="3467294"/>
                <a:ext cx="376658" cy="376658"/>
              </a:xfrm>
              <a:prstGeom prst="ellipse">
                <a:avLst/>
              </a:prstGeom>
              <a:solidFill>
                <a:srgbClr val="FFF7F7"/>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2" name="Graphic 91">
                <a:extLst>
                  <a:ext uri="{FF2B5EF4-FFF2-40B4-BE49-F238E27FC236}">
                    <a16:creationId xmlns:a16="http://schemas.microsoft.com/office/drawing/2014/main" id="{CB48E556-C3CE-45B3-9009-4BEC98EC19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77473" y="3551153"/>
                <a:ext cx="208940" cy="208940"/>
              </a:xfrm>
              <a:prstGeom prst="rect">
                <a:avLst/>
              </a:prstGeom>
            </p:spPr>
          </p:pic>
        </p:grpSp>
        <p:grpSp>
          <p:nvGrpSpPr>
            <p:cNvPr id="18" name="Group 17">
              <a:extLst>
                <a:ext uri="{FF2B5EF4-FFF2-40B4-BE49-F238E27FC236}">
                  <a16:creationId xmlns:a16="http://schemas.microsoft.com/office/drawing/2014/main" id="{600E62CD-E1B6-4F11-866C-A3E37C1AB33D}"/>
                </a:ext>
              </a:extLst>
            </p:cNvPr>
            <p:cNvGrpSpPr/>
            <p:nvPr/>
          </p:nvGrpSpPr>
          <p:grpSpPr>
            <a:xfrm>
              <a:off x="11093614" y="2612906"/>
              <a:ext cx="376658" cy="376658"/>
              <a:chOff x="11376304" y="1955138"/>
              <a:chExt cx="376658" cy="376658"/>
            </a:xfrm>
          </p:grpSpPr>
          <p:sp>
            <p:nvSpPr>
              <p:cNvPr id="97" name="Oval 96">
                <a:extLst>
                  <a:ext uri="{FF2B5EF4-FFF2-40B4-BE49-F238E27FC236}">
                    <a16:creationId xmlns:a16="http://schemas.microsoft.com/office/drawing/2014/main" id="{E206B451-112B-4197-AF22-022CF5D57729}"/>
                  </a:ext>
                </a:extLst>
              </p:cNvPr>
              <p:cNvSpPr/>
              <p:nvPr/>
            </p:nvSpPr>
            <p:spPr bwMode="auto">
              <a:xfrm>
                <a:off x="11376304" y="1955138"/>
                <a:ext cx="376658" cy="376658"/>
              </a:xfrm>
              <a:prstGeom prst="ellipse">
                <a:avLst/>
              </a:prstGeom>
              <a:solidFill>
                <a:srgbClr val="F7FDFA"/>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D887100C-0136-46B7-A21B-D06F77210E65}"/>
                  </a:ext>
                </a:extLst>
              </p:cNvPr>
              <p:cNvPicPr>
                <a:picLocks noChangeAspect="1"/>
              </p:cNvPicPr>
              <p:nvPr/>
            </p:nvPicPr>
            <p:blipFill rotWithShape="1">
              <a:blip r:embed="rId7"/>
              <a:srcRect l="28266" t="21824" r="27048" b="41478"/>
              <a:stretch/>
            </p:blipFill>
            <p:spPr>
              <a:xfrm>
                <a:off x="11428421" y="2022653"/>
                <a:ext cx="272425" cy="241629"/>
              </a:xfrm>
              <a:prstGeom prst="rect">
                <a:avLst/>
              </a:prstGeom>
            </p:spPr>
          </p:pic>
        </p:grpSp>
        <p:grpSp>
          <p:nvGrpSpPr>
            <p:cNvPr id="102" name="Group 101">
              <a:extLst>
                <a:ext uri="{FF2B5EF4-FFF2-40B4-BE49-F238E27FC236}">
                  <a16:creationId xmlns:a16="http://schemas.microsoft.com/office/drawing/2014/main" id="{95330E30-F20A-42DB-9125-82F2C2635E82}"/>
                </a:ext>
              </a:extLst>
            </p:cNvPr>
            <p:cNvGrpSpPr/>
            <p:nvPr/>
          </p:nvGrpSpPr>
          <p:grpSpPr>
            <a:xfrm>
              <a:off x="11093614" y="3040100"/>
              <a:ext cx="376658" cy="376658"/>
              <a:chOff x="11376304" y="1955138"/>
              <a:chExt cx="376658" cy="376658"/>
            </a:xfrm>
          </p:grpSpPr>
          <p:sp>
            <p:nvSpPr>
              <p:cNvPr id="103" name="Oval 102">
                <a:extLst>
                  <a:ext uri="{FF2B5EF4-FFF2-40B4-BE49-F238E27FC236}">
                    <a16:creationId xmlns:a16="http://schemas.microsoft.com/office/drawing/2014/main" id="{5F7E0800-C0B8-4234-B28A-CE06FCDDDA7E}"/>
                  </a:ext>
                </a:extLst>
              </p:cNvPr>
              <p:cNvSpPr/>
              <p:nvPr/>
            </p:nvSpPr>
            <p:spPr bwMode="auto">
              <a:xfrm>
                <a:off x="11376304" y="1955138"/>
                <a:ext cx="376658" cy="376658"/>
              </a:xfrm>
              <a:prstGeom prst="ellipse">
                <a:avLst/>
              </a:prstGeom>
              <a:solidFill>
                <a:srgbClr val="F7FDFA"/>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a:extLst>
                  <a:ext uri="{FF2B5EF4-FFF2-40B4-BE49-F238E27FC236}">
                    <a16:creationId xmlns:a16="http://schemas.microsoft.com/office/drawing/2014/main" id="{5BAFA251-3549-4103-A6C3-4CC3F9B393BE}"/>
                  </a:ext>
                </a:extLst>
              </p:cNvPr>
              <p:cNvPicPr>
                <a:picLocks noChangeAspect="1"/>
              </p:cNvPicPr>
              <p:nvPr/>
            </p:nvPicPr>
            <p:blipFill rotWithShape="1">
              <a:blip r:embed="rId7"/>
              <a:srcRect l="28266" t="21824" r="27048" b="41478"/>
              <a:stretch/>
            </p:blipFill>
            <p:spPr>
              <a:xfrm>
                <a:off x="11428421" y="2022653"/>
                <a:ext cx="272425" cy="241629"/>
              </a:xfrm>
              <a:prstGeom prst="rect">
                <a:avLst/>
              </a:prstGeom>
            </p:spPr>
          </p:pic>
        </p:grpSp>
        <p:grpSp>
          <p:nvGrpSpPr>
            <p:cNvPr id="105" name="Group 104">
              <a:extLst>
                <a:ext uri="{FF2B5EF4-FFF2-40B4-BE49-F238E27FC236}">
                  <a16:creationId xmlns:a16="http://schemas.microsoft.com/office/drawing/2014/main" id="{78E9B5E3-CA07-4DA4-8E9B-20DD27B45285}"/>
                </a:ext>
              </a:extLst>
            </p:cNvPr>
            <p:cNvGrpSpPr/>
            <p:nvPr/>
          </p:nvGrpSpPr>
          <p:grpSpPr>
            <a:xfrm>
              <a:off x="11093614" y="3467294"/>
              <a:ext cx="376658" cy="376658"/>
              <a:chOff x="11376304" y="1955138"/>
              <a:chExt cx="376658" cy="376658"/>
            </a:xfrm>
          </p:grpSpPr>
          <p:sp>
            <p:nvSpPr>
              <p:cNvPr id="106" name="Oval 105">
                <a:extLst>
                  <a:ext uri="{FF2B5EF4-FFF2-40B4-BE49-F238E27FC236}">
                    <a16:creationId xmlns:a16="http://schemas.microsoft.com/office/drawing/2014/main" id="{4CF122A5-6E0D-46C9-A23F-C7A5A90999FD}"/>
                  </a:ext>
                </a:extLst>
              </p:cNvPr>
              <p:cNvSpPr/>
              <p:nvPr/>
            </p:nvSpPr>
            <p:spPr bwMode="auto">
              <a:xfrm>
                <a:off x="11376304" y="1955138"/>
                <a:ext cx="376658" cy="376658"/>
              </a:xfrm>
              <a:prstGeom prst="ellipse">
                <a:avLst/>
              </a:prstGeom>
              <a:solidFill>
                <a:srgbClr val="F7FDFA"/>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7" name="Picture 106">
                <a:extLst>
                  <a:ext uri="{FF2B5EF4-FFF2-40B4-BE49-F238E27FC236}">
                    <a16:creationId xmlns:a16="http://schemas.microsoft.com/office/drawing/2014/main" id="{E671E137-373C-4046-A0F6-F593EE4C37C6}"/>
                  </a:ext>
                </a:extLst>
              </p:cNvPr>
              <p:cNvPicPr>
                <a:picLocks noChangeAspect="1"/>
              </p:cNvPicPr>
              <p:nvPr/>
            </p:nvPicPr>
            <p:blipFill rotWithShape="1">
              <a:blip r:embed="rId7"/>
              <a:srcRect l="28266" t="21824" r="27048" b="41478"/>
              <a:stretch/>
            </p:blipFill>
            <p:spPr>
              <a:xfrm>
                <a:off x="11428421" y="2022653"/>
                <a:ext cx="272425" cy="241629"/>
              </a:xfrm>
              <a:prstGeom prst="rect">
                <a:avLst/>
              </a:prstGeom>
            </p:spPr>
          </p:pic>
        </p:grpSp>
        <p:sp>
          <p:nvSpPr>
            <p:cNvPr id="108" name="Oval 107">
              <a:extLst>
                <a:ext uri="{FF2B5EF4-FFF2-40B4-BE49-F238E27FC236}">
                  <a16:creationId xmlns:a16="http://schemas.microsoft.com/office/drawing/2014/main" id="{3E950FC5-B563-49B5-B1EE-BC58878C80B6}"/>
                </a:ext>
              </a:extLst>
            </p:cNvPr>
            <p:cNvSpPr/>
            <p:nvPr/>
          </p:nvSpPr>
          <p:spPr bwMode="auto">
            <a:xfrm>
              <a:off x="11597923" y="309126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9" name="Oval 108">
              <a:extLst>
                <a:ext uri="{FF2B5EF4-FFF2-40B4-BE49-F238E27FC236}">
                  <a16:creationId xmlns:a16="http://schemas.microsoft.com/office/drawing/2014/main" id="{E38F3EEF-BDB8-408D-A070-9F65B5E6C66C}"/>
                </a:ext>
              </a:extLst>
            </p:cNvPr>
            <p:cNvSpPr/>
            <p:nvPr/>
          </p:nvSpPr>
          <p:spPr bwMode="auto">
            <a:xfrm>
              <a:off x="10807168" y="554979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0" name="Oval 109">
              <a:extLst>
                <a:ext uri="{FF2B5EF4-FFF2-40B4-BE49-F238E27FC236}">
                  <a16:creationId xmlns:a16="http://schemas.microsoft.com/office/drawing/2014/main" id="{83E865B4-FBA7-48E9-AACE-477EA55B501B}"/>
                </a:ext>
              </a:extLst>
            </p:cNvPr>
            <p:cNvSpPr/>
            <p:nvPr/>
          </p:nvSpPr>
          <p:spPr bwMode="auto">
            <a:xfrm>
              <a:off x="5760691" y="485001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3" name="Title 1">
              <a:extLst>
                <a:ext uri="{FF2B5EF4-FFF2-40B4-BE49-F238E27FC236}">
                  <a16:creationId xmlns:a16="http://schemas.microsoft.com/office/drawing/2014/main" id="{06DD7CD7-379A-4F38-BB46-D36D41577F40}"/>
                </a:ext>
              </a:extLst>
            </p:cNvPr>
            <p:cNvSpPr txBox="1">
              <a:spLocks/>
            </p:cNvSpPr>
            <p:nvPr/>
          </p:nvSpPr>
          <p:spPr>
            <a:xfrm>
              <a:off x="5394931" y="5338923"/>
              <a:ext cx="1005840"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Monitoring and logging</a:t>
              </a:r>
            </a:p>
          </p:txBody>
        </p:sp>
        <p:grpSp>
          <p:nvGrpSpPr>
            <p:cNvPr id="3" name="Group 2">
              <a:extLst>
                <a:ext uri="{FF2B5EF4-FFF2-40B4-BE49-F238E27FC236}">
                  <a16:creationId xmlns:a16="http://schemas.microsoft.com/office/drawing/2014/main" id="{DDF7FE19-C8C5-43CA-B91D-7B79010A7BB1}"/>
                </a:ext>
              </a:extLst>
            </p:cNvPr>
            <p:cNvGrpSpPr/>
            <p:nvPr/>
          </p:nvGrpSpPr>
          <p:grpSpPr>
            <a:xfrm>
              <a:off x="6439479" y="5142834"/>
              <a:ext cx="546040" cy="546040"/>
              <a:chOff x="5231362" y="4723911"/>
              <a:chExt cx="546040" cy="546040"/>
            </a:xfrm>
          </p:grpSpPr>
          <p:sp>
            <p:nvSpPr>
              <p:cNvPr id="82" name="Oval 81">
                <a:extLst>
                  <a:ext uri="{FF2B5EF4-FFF2-40B4-BE49-F238E27FC236}">
                    <a16:creationId xmlns:a16="http://schemas.microsoft.com/office/drawing/2014/main" id="{CF38636E-0DFA-4DF5-9C16-38BF0752D3B1}"/>
                  </a:ext>
                </a:extLst>
              </p:cNvPr>
              <p:cNvSpPr/>
              <p:nvPr/>
            </p:nvSpPr>
            <p:spPr bwMode="auto">
              <a:xfrm>
                <a:off x="5231362" y="4723911"/>
                <a:ext cx="546040" cy="546040"/>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91" name="magnify" title="Icon of a magnifying glass">
                <a:extLst>
                  <a:ext uri="{FF2B5EF4-FFF2-40B4-BE49-F238E27FC236}">
                    <a16:creationId xmlns:a16="http://schemas.microsoft.com/office/drawing/2014/main" id="{3331EA7D-8226-442A-ABD5-F55DFE272428}"/>
                  </a:ext>
                </a:extLst>
              </p:cNvPr>
              <p:cNvSpPr>
                <a:spLocks noChangeAspect="1" noEditPoints="1"/>
              </p:cNvSpPr>
              <p:nvPr/>
            </p:nvSpPr>
            <p:spPr bwMode="auto">
              <a:xfrm flipH="1">
                <a:off x="5356860" y="4852228"/>
                <a:ext cx="295044" cy="28940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072C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6726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fade">
                                      <p:cBhvr>
                                        <p:cTn id="7" dur="500"/>
                                        <p:tgtEl>
                                          <p:spTgt spid="4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500"/>
                                        <p:tgtEl>
                                          <p:spTgt spid="4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0"/>
                                        </p:tgtEl>
                                        <p:attrNameLst>
                                          <p:attrName>style.visibility</p:attrName>
                                        </p:attrNameLst>
                                      </p:cBhvr>
                                      <p:to>
                                        <p:strVal val="visible"/>
                                      </p:to>
                                    </p:set>
                                    <p:animEffect transition="in" filter="fade">
                                      <p:cBhvr>
                                        <p:cTn id="13" dur="500"/>
                                        <p:tgtEl>
                                          <p:spTgt spid="4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1"/>
                                        </p:tgtEl>
                                        <p:attrNameLst>
                                          <p:attrName>style.visibility</p:attrName>
                                        </p:attrNameLst>
                                      </p:cBhvr>
                                      <p:to>
                                        <p:strVal val="visible"/>
                                      </p:to>
                                    </p:set>
                                    <p:animEffect transition="in" filter="fade">
                                      <p:cBhvr>
                                        <p:cTn id="16" dur="500"/>
                                        <p:tgtEl>
                                          <p:spTgt spid="4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2"/>
                                        </p:tgtEl>
                                        <p:attrNameLst>
                                          <p:attrName>style.visibility</p:attrName>
                                        </p:attrNameLst>
                                      </p:cBhvr>
                                      <p:to>
                                        <p:strVal val="visible"/>
                                      </p:to>
                                    </p:set>
                                    <p:animEffect transition="in" filter="fade">
                                      <p:cBhvr>
                                        <p:cTn id="19" dur="5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p:bldP spid="479" grpId="0"/>
      <p:bldP spid="480" grpId="0"/>
      <p:bldP spid="481" grpId="0"/>
      <p:bldP spid="48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794442" cy="410369"/>
          </a:xfrm>
        </p:spPr>
        <p:txBody>
          <a:bodyPr/>
          <a:lstStyle/>
          <a:p>
            <a:r>
              <a:rPr lang="en-US"/>
              <a:t>Azure Pipelines for AKS</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dirty="0">
                <a:solidFill>
                  <a:srgbClr val="0078D4"/>
                </a:solidFill>
                <a:latin typeface="Segoe UI" panose="020B0502040204020203" pitchFamily="34" charset="0"/>
              </a:rPr>
              <a:t>͏As part of the CI, developers check in their code to a central repository, like GitHub; Azure Pipelines automatically builds application binaries, runs unit test, and pushes container image into a registry </a:t>
            </a:r>
          </a:p>
        </p:txBody>
      </p:sp>
      <p:sp>
        <p:nvSpPr>
          <p:cNvPr id="75" name="Title 16">
            <a:extLst>
              <a:ext uri="{FF2B5EF4-FFF2-40B4-BE49-F238E27FC236}">
                <a16:creationId xmlns:a16="http://schemas.microsoft.com/office/drawing/2014/main" id="{DA13CAD4-A32C-45D3-9F5D-7481063507F0}"/>
              </a:ext>
            </a:extLst>
          </p:cNvPr>
          <p:cNvSpPr txBox="1">
            <a:spLocks/>
          </p:cNvSpPr>
          <p:nvPr/>
        </p:nvSpPr>
        <p:spPr>
          <a:xfrm>
            <a:off x="465138" y="3053812"/>
            <a:ext cx="4347246"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͏Developers then deploy the application to a testing environment and run integration test as part of the CD workflow </a:t>
            </a:r>
          </a:p>
        </p:txBody>
      </p:sp>
      <p:sp>
        <p:nvSpPr>
          <p:cNvPr id="76" name="Title 16">
            <a:extLst>
              <a:ext uri="{FF2B5EF4-FFF2-40B4-BE49-F238E27FC236}">
                <a16:creationId xmlns:a16="http://schemas.microsoft.com/office/drawing/2014/main" id="{71DF639C-3E58-466C-9ABD-9542986352A6}"/>
              </a:ext>
            </a:extLst>
          </p:cNvPr>
          <p:cNvSpPr txBox="1">
            <a:spLocks/>
          </p:cNvSpPr>
          <p:nvPr/>
        </p:nvSpPr>
        <p:spPr>
          <a:xfrm>
            <a:off x="465138" y="3885972"/>
            <a:ext cx="4347246"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͏Developers can review which pod is running which container image, what source code is built into an image, and what tests are run against each image at any point of time</a:t>
            </a:r>
          </a:p>
        </p:txBody>
      </p:sp>
      <p:sp>
        <p:nvSpPr>
          <p:cNvPr id="79" name="Title 16">
            <a:extLst>
              <a:ext uri="{FF2B5EF4-FFF2-40B4-BE49-F238E27FC236}">
                <a16:creationId xmlns:a16="http://schemas.microsoft.com/office/drawing/2014/main" id="{CF45E3F2-0E8D-4C3E-B3FB-BBD2AFEB82D0}"/>
              </a:ext>
            </a:extLst>
          </p:cNvPr>
          <p:cNvSpPr txBox="1">
            <a:spLocks/>
          </p:cNvSpPr>
          <p:nvPr/>
        </p:nvSpPr>
        <p:spPr>
          <a:xfrm>
            <a:off x="465138" y="4933575"/>
            <a:ext cx="4347246"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͏For production deployment, Azure Pipelines automatically executes pre-defined deployment strategy and progressively rolls out application to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an AKS cluster </a:t>
            </a:r>
          </a:p>
        </p:txBody>
      </p:sp>
      <p:sp>
        <p:nvSpPr>
          <p:cNvPr id="80" name="Title 16">
            <a:extLst>
              <a:ext uri="{FF2B5EF4-FFF2-40B4-BE49-F238E27FC236}">
                <a16:creationId xmlns:a16="http://schemas.microsoft.com/office/drawing/2014/main" id="{188C87F4-8CCB-4637-8910-29F4BD0EA27B}"/>
              </a:ext>
            </a:extLst>
          </p:cNvPr>
          <p:cNvSpPr txBox="1">
            <a:spLocks/>
          </p:cNvSpPr>
          <p:nvPr/>
        </p:nvSpPr>
        <p:spPr>
          <a:xfrm>
            <a:off x="465138" y="5981177"/>
            <a:ext cx="4347246"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dirty="0">
                <a:solidFill>
                  <a:srgbClr val="0078D4"/>
                </a:solidFill>
                <a:latin typeface="Segoe UI" panose="020B0502040204020203" pitchFamily="34" charset="0"/>
              </a:rPr>
              <a:t>͏Enable app telemetry, container health monitoring, and real-time log analytics; insights used to address issues and feed into next sprint plans</a:t>
            </a:r>
          </a:p>
        </p:txBody>
      </p:sp>
      <p:grpSp>
        <p:nvGrpSpPr>
          <p:cNvPr id="11" name="Group 10" descr="conceptual diagram of Azure Pipelines in the context of AKS development">
            <a:extLst>
              <a:ext uri="{FF2B5EF4-FFF2-40B4-BE49-F238E27FC236}">
                <a16:creationId xmlns:a16="http://schemas.microsoft.com/office/drawing/2014/main" id="{5FB3C2D5-BB8A-45DB-999D-3980F633CC59}"/>
              </a:ext>
            </a:extLst>
          </p:cNvPr>
          <p:cNvGrpSpPr/>
          <p:nvPr/>
        </p:nvGrpSpPr>
        <p:grpSpPr>
          <a:xfrm>
            <a:off x="5585141" y="1418431"/>
            <a:ext cx="6344214" cy="5301851"/>
            <a:chOff x="5585141" y="1418431"/>
            <a:chExt cx="6344214" cy="5301851"/>
          </a:xfrm>
        </p:grpSpPr>
        <p:sp>
          <p:nvSpPr>
            <p:cNvPr id="87" name="Rectangle: Rounded Corners 118">
              <a:extLst>
                <a:ext uri="{FF2B5EF4-FFF2-40B4-BE49-F238E27FC236}">
                  <a16:creationId xmlns:a16="http://schemas.microsoft.com/office/drawing/2014/main" id="{B1C3A181-C43C-45E2-AEEB-E005A88089F8}"/>
                </a:ext>
              </a:extLst>
            </p:cNvPr>
            <p:cNvSpPr/>
            <p:nvPr/>
          </p:nvSpPr>
          <p:spPr bwMode="auto">
            <a:xfrm>
              <a:off x="6543452" y="2105580"/>
              <a:ext cx="3788228" cy="3148592"/>
            </a:xfrm>
            <a:prstGeom prst="roundRect">
              <a:avLst>
                <a:gd name="adj" fmla="val 3125"/>
              </a:avLst>
            </a:prstGeom>
            <a:solidFill>
              <a:srgbClr val="FFFFFF"/>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22" name="Straight Arrow Connector 21">
              <a:extLst>
                <a:ext uri="{FF2B5EF4-FFF2-40B4-BE49-F238E27FC236}">
                  <a16:creationId xmlns:a16="http://schemas.microsoft.com/office/drawing/2014/main" id="{35E2FB49-93BF-4621-8C22-9A85F02D120E}"/>
                </a:ext>
              </a:extLst>
            </p:cNvPr>
            <p:cNvCxnSpPr>
              <a:stCxn id="35" idx="3"/>
              <a:endCxn id="32" idx="1"/>
            </p:cNvCxnSpPr>
            <p:nvPr/>
          </p:nvCxnSpPr>
          <p:spPr>
            <a:xfrm>
              <a:off x="6345046" y="4674591"/>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48E1A5-9BED-4BB1-8330-4245A8B3C52A}"/>
                </a:ext>
              </a:extLst>
            </p:cNvPr>
            <p:cNvCxnSpPr>
              <a:cxnSpLocks/>
              <a:stCxn id="32" idx="3"/>
              <a:endCxn id="33" idx="1"/>
            </p:cNvCxnSpPr>
            <p:nvPr/>
          </p:nvCxnSpPr>
          <p:spPr>
            <a:xfrm>
              <a:off x="8206483" y="4674591"/>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11BB679-B689-473B-82C5-9BB8278AC6E4}"/>
                </a:ext>
              </a:extLst>
            </p:cNvPr>
            <p:cNvCxnSpPr>
              <a:cxnSpLocks/>
              <a:stCxn id="33" idx="3"/>
              <a:endCxn id="34" idx="1"/>
            </p:cNvCxnSpPr>
            <p:nvPr/>
          </p:nvCxnSpPr>
          <p:spPr>
            <a:xfrm>
              <a:off x="10067920" y="4674591"/>
              <a:ext cx="110153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775CB1DC-4815-4C15-A985-580C4C1829FF}"/>
                </a:ext>
              </a:extLst>
            </p:cNvPr>
            <p:cNvCxnSpPr>
              <a:cxnSpLocks/>
            </p:cNvCxnSpPr>
            <p:nvPr/>
          </p:nvCxnSpPr>
          <p:spPr>
            <a:xfrm flipH="1">
              <a:off x="5585141" y="4674591"/>
              <a:ext cx="6344214" cy="12700"/>
            </a:xfrm>
            <a:prstGeom prst="bentConnector5">
              <a:avLst>
                <a:gd name="adj1" fmla="val -3603"/>
                <a:gd name="adj2" fmla="val 12835638"/>
                <a:gd name="adj3" fmla="val 10360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AFCC403-C62B-48AE-9F97-80086F604A2D}"/>
                </a:ext>
              </a:extLst>
            </p:cNvPr>
            <p:cNvGrpSpPr/>
            <p:nvPr/>
          </p:nvGrpSpPr>
          <p:grpSpPr>
            <a:xfrm>
              <a:off x="7282764" y="4006898"/>
              <a:ext cx="1091590" cy="1073271"/>
              <a:chOff x="7125597" y="4006898"/>
              <a:chExt cx="1091590" cy="1073271"/>
            </a:xfrm>
          </p:grpSpPr>
          <p:grpSp>
            <p:nvGrpSpPr>
              <p:cNvPr id="2" name="Group 1">
                <a:extLst>
                  <a:ext uri="{FF2B5EF4-FFF2-40B4-BE49-F238E27FC236}">
                    <a16:creationId xmlns:a16="http://schemas.microsoft.com/office/drawing/2014/main" id="{E953AA51-4813-41A5-8685-CC831DD66344}"/>
                  </a:ext>
                </a:extLst>
              </p:cNvPr>
              <p:cNvGrpSpPr/>
              <p:nvPr/>
            </p:nvGrpSpPr>
            <p:grpSpPr>
              <a:xfrm>
                <a:off x="7289411" y="4269012"/>
                <a:ext cx="759905" cy="811157"/>
                <a:chOff x="7043210" y="2401333"/>
                <a:chExt cx="759905" cy="811157"/>
              </a:xfrm>
            </p:grpSpPr>
            <p:sp>
              <p:nvSpPr>
                <p:cNvPr id="32" name="Rectangle: Rounded Corners 118">
                  <a:extLst>
                    <a:ext uri="{FF2B5EF4-FFF2-40B4-BE49-F238E27FC236}">
                      <a16:creationId xmlns:a16="http://schemas.microsoft.com/office/drawing/2014/main" id="{B07FE973-31DB-41C2-81C8-EE927E288AA0}"/>
                    </a:ext>
                  </a:extLst>
                </p:cNvPr>
                <p:cNvSpPr/>
                <p:nvPr/>
              </p:nvSpPr>
              <p:spPr bwMode="auto">
                <a:xfrm>
                  <a:off x="7043210"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1" name="Freeform: Shape 30">
                  <a:extLst>
                    <a:ext uri="{FF2B5EF4-FFF2-40B4-BE49-F238E27FC236}">
                      <a16:creationId xmlns:a16="http://schemas.microsoft.com/office/drawing/2014/main" id="{4CD741C1-3CC1-41BF-B3BB-630EFD4B2894}"/>
                    </a:ext>
                  </a:extLst>
                </p:cNvPr>
                <p:cNvSpPr>
                  <a:spLocks noChangeAspect="1"/>
                </p:cNvSpPr>
                <p:nvPr/>
              </p:nvSpPr>
              <p:spPr bwMode="auto">
                <a:xfrm>
                  <a:off x="7187734"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sz="1200"/>
                </a:p>
              </p:txBody>
            </p:sp>
          </p:grpSp>
          <p:sp>
            <p:nvSpPr>
              <p:cNvPr id="70" name="Title 1">
                <a:extLst>
                  <a:ext uri="{FF2B5EF4-FFF2-40B4-BE49-F238E27FC236}">
                    <a16:creationId xmlns:a16="http://schemas.microsoft.com/office/drawing/2014/main" id="{15918115-AEBC-48D7-A524-3557F9033CBD}"/>
                  </a:ext>
                </a:extLst>
              </p:cNvPr>
              <p:cNvSpPr txBox="1">
                <a:spLocks/>
              </p:cNvSpPr>
              <p:nvPr/>
            </p:nvSpPr>
            <p:spPr>
              <a:xfrm>
                <a:off x="7125597" y="4006898"/>
                <a:ext cx="109159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Build Pipelines </a:t>
                </a:r>
                <a:endParaRPr lang="en-US" sz="1200" i="1" spc="0" dirty="0">
                  <a:solidFill>
                    <a:srgbClr val="000000"/>
                  </a:solidFill>
                  <a:latin typeface="Segoe UI Semibold" panose="020B0702040204020203" pitchFamily="34" charset="0"/>
                  <a:cs typeface="Segoe UI Semibold" panose="020B0702040204020203" pitchFamily="34" charset="0"/>
                </a:endParaRPr>
              </a:p>
            </p:txBody>
          </p:sp>
        </p:grpSp>
        <p:grpSp>
          <p:nvGrpSpPr>
            <p:cNvPr id="5" name="Group 4">
              <a:extLst>
                <a:ext uri="{FF2B5EF4-FFF2-40B4-BE49-F238E27FC236}">
                  <a16:creationId xmlns:a16="http://schemas.microsoft.com/office/drawing/2014/main" id="{A33057BC-BC05-47EB-8D44-5CE0377362A9}"/>
                </a:ext>
              </a:extLst>
            </p:cNvPr>
            <p:cNvGrpSpPr/>
            <p:nvPr/>
          </p:nvGrpSpPr>
          <p:grpSpPr>
            <a:xfrm>
              <a:off x="9114130" y="3822232"/>
              <a:ext cx="1091590" cy="1257937"/>
              <a:chOff x="8956963" y="3822232"/>
              <a:chExt cx="1091590" cy="1257937"/>
            </a:xfrm>
          </p:grpSpPr>
          <p:grpSp>
            <p:nvGrpSpPr>
              <p:cNvPr id="17" name="Group 16">
                <a:extLst>
                  <a:ext uri="{FF2B5EF4-FFF2-40B4-BE49-F238E27FC236}">
                    <a16:creationId xmlns:a16="http://schemas.microsoft.com/office/drawing/2014/main" id="{0BF414AA-C887-49B5-9999-1A35AB489AA2}"/>
                  </a:ext>
                </a:extLst>
              </p:cNvPr>
              <p:cNvGrpSpPr/>
              <p:nvPr/>
            </p:nvGrpSpPr>
            <p:grpSpPr>
              <a:xfrm>
                <a:off x="9150848" y="4269012"/>
                <a:ext cx="759905" cy="811157"/>
                <a:chOff x="8860196" y="2401333"/>
                <a:chExt cx="759905" cy="811157"/>
              </a:xfrm>
            </p:grpSpPr>
            <p:sp>
              <p:nvSpPr>
                <p:cNvPr id="33" name="Rectangle: Rounded Corners 118">
                  <a:extLst>
                    <a:ext uri="{FF2B5EF4-FFF2-40B4-BE49-F238E27FC236}">
                      <a16:creationId xmlns:a16="http://schemas.microsoft.com/office/drawing/2014/main" id="{4870E2C7-DE52-4B0C-BD25-B4183DF213DA}"/>
                    </a:ext>
                  </a:extLst>
                </p:cNvPr>
                <p:cNvSpPr/>
                <p:nvPr/>
              </p:nvSpPr>
              <p:spPr bwMode="auto">
                <a:xfrm>
                  <a:off x="8860196"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6" name="Freeform: Shape 35">
                  <a:extLst>
                    <a:ext uri="{FF2B5EF4-FFF2-40B4-BE49-F238E27FC236}">
                      <a16:creationId xmlns:a16="http://schemas.microsoft.com/office/drawing/2014/main" id="{A390DCE9-B7F3-49C8-8CF8-B8AC82120AFD}"/>
                    </a:ext>
                  </a:extLst>
                </p:cNvPr>
                <p:cNvSpPr>
                  <a:spLocks noChangeAspect="1"/>
                </p:cNvSpPr>
                <p:nvPr/>
              </p:nvSpPr>
              <p:spPr bwMode="auto">
                <a:xfrm>
                  <a:off x="9004720"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sz="1200"/>
                </a:p>
              </p:txBody>
            </p:sp>
          </p:grpSp>
          <p:sp>
            <p:nvSpPr>
              <p:cNvPr id="73" name="Title 1">
                <a:extLst>
                  <a:ext uri="{FF2B5EF4-FFF2-40B4-BE49-F238E27FC236}">
                    <a16:creationId xmlns:a16="http://schemas.microsoft.com/office/drawing/2014/main" id="{9637C270-A1CE-4D4A-81A9-3E6539BF86AB}"/>
                  </a:ext>
                </a:extLst>
              </p:cNvPr>
              <p:cNvSpPr txBox="1">
                <a:spLocks/>
              </p:cNvSpPr>
              <p:nvPr/>
            </p:nvSpPr>
            <p:spPr>
              <a:xfrm>
                <a:off x="8956963" y="3822232"/>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Release Pipelines</a:t>
                </a:r>
                <a:endParaRPr lang="en-US" sz="1200" i="1" spc="0" dirty="0">
                  <a:solidFill>
                    <a:srgbClr val="000000"/>
                  </a:solidFill>
                  <a:latin typeface="Segoe UI Semibold" panose="020B0702040204020203" pitchFamily="34" charset="0"/>
                  <a:cs typeface="Segoe UI Semibold" panose="020B0702040204020203" pitchFamily="34" charset="0"/>
                </a:endParaRPr>
              </a:p>
            </p:txBody>
          </p:sp>
        </p:grpSp>
        <p:grpSp>
          <p:nvGrpSpPr>
            <p:cNvPr id="6" name="Group 5">
              <a:extLst>
                <a:ext uri="{FF2B5EF4-FFF2-40B4-BE49-F238E27FC236}">
                  <a16:creationId xmlns:a16="http://schemas.microsoft.com/office/drawing/2014/main" id="{3E21A8CB-346D-4643-B6A4-AB320505D43C}"/>
                </a:ext>
              </a:extLst>
            </p:cNvPr>
            <p:cNvGrpSpPr/>
            <p:nvPr/>
          </p:nvGrpSpPr>
          <p:grpSpPr>
            <a:xfrm>
              <a:off x="11165841" y="3836115"/>
              <a:ext cx="763514" cy="1244054"/>
              <a:chOff x="11008674" y="3836115"/>
              <a:chExt cx="763514" cy="1244054"/>
            </a:xfrm>
          </p:grpSpPr>
          <p:grpSp>
            <p:nvGrpSpPr>
              <p:cNvPr id="48" name="Group 47">
                <a:extLst>
                  <a:ext uri="{FF2B5EF4-FFF2-40B4-BE49-F238E27FC236}">
                    <a16:creationId xmlns:a16="http://schemas.microsoft.com/office/drawing/2014/main" id="{862A5485-3646-4B50-9C0D-AC51DC34D281}"/>
                  </a:ext>
                </a:extLst>
              </p:cNvPr>
              <p:cNvGrpSpPr/>
              <p:nvPr/>
            </p:nvGrpSpPr>
            <p:grpSpPr>
              <a:xfrm>
                <a:off x="11012283" y="4269012"/>
                <a:ext cx="759905" cy="811157"/>
                <a:chOff x="10677183" y="2401333"/>
                <a:chExt cx="759905" cy="811157"/>
              </a:xfrm>
            </p:grpSpPr>
            <p:sp>
              <p:nvSpPr>
                <p:cNvPr id="34" name="Rectangle: Rounded Corners 118">
                  <a:extLst>
                    <a:ext uri="{FF2B5EF4-FFF2-40B4-BE49-F238E27FC236}">
                      <a16:creationId xmlns:a16="http://schemas.microsoft.com/office/drawing/2014/main" id="{0F19CDF7-B2CB-4079-BCB4-FD18F49388C3}"/>
                    </a:ext>
                  </a:extLst>
                </p:cNvPr>
                <p:cNvSpPr/>
                <p:nvPr/>
              </p:nvSpPr>
              <p:spPr bwMode="auto">
                <a:xfrm>
                  <a:off x="10677183"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8" name="Group 17">
                  <a:extLst>
                    <a:ext uri="{FF2B5EF4-FFF2-40B4-BE49-F238E27FC236}">
                      <a16:creationId xmlns:a16="http://schemas.microsoft.com/office/drawing/2014/main" id="{EB56F8FD-2D07-455B-A2F0-9263CB1E5657}"/>
                    </a:ext>
                  </a:extLst>
                </p:cNvPr>
                <p:cNvGrpSpPr/>
                <p:nvPr/>
              </p:nvGrpSpPr>
              <p:grpSpPr>
                <a:xfrm>
                  <a:off x="10769026" y="2523235"/>
                  <a:ext cx="576218" cy="567352"/>
                  <a:chOff x="3199601" y="578763"/>
                  <a:chExt cx="5778767" cy="5689854"/>
                </a:xfrm>
              </p:grpSpPr>
              <p:sp>
                <p:nvSpPr>
                  <p:cNvPr id="41" name="Freeform: Shape 40">
                    <a:extLst>
                      <a:ext uri="{FF2B5EF4-FFF2-40B4-BE49-F238E27FC236}">
                        <a16:creationId xmlns:a16="http://schemas.microsoft.com/office/drawing/2014/main" id="{E4C9E325-4511-4AB6-B115-BD213F331397}"/>
                      </a:ext>
                    </a:extLst>
                  </p:cNvPr>
                  <p:cNvSpPr/>
                  <p:nvPr/>
                </p:nvSpPr>
                <p:spPr>
                  <a:xfrm>
                    <a:off x="3199601" y="578763"/>
                    <a:ext cx="5778767" cy="568985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2" name="Freeform: Shape 41">
                    <a:extLst>
                      <a:ext uri="{FF2B5EF4-FFF2-40B4-BE49-F238E27FC236}">
                        <a16:creationId xmlns:a16="http://schemas.microsoft.com/office/drawing/2014/main" id="{E15EBFA7-5E2B-4FF2-B942-A3D324F32837}"/>
                      </a:ext>
                    </a:extLst>
                  </p:cNvPr>
                  <p:cNvSpPr/>
                  <p:nvPr/>
                </p:nvSpPr>
                <p:spPr>
                  <a:xfrm>
                    <a:off x="4861345" y="2272137"/>
                    <a:ext cx="2489315" cy="2444859"/>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3" name="Freeform: Shape 42">
                    <a:extLst>
                      <a:ext uri="{FF2B5EF4-FFF2-40B4-BE49-F238E27FC236}">
                        <a16:creationId xmlns:a16="http://schemas.microsoft.com/office/drawing/2014/main" id="{B983BFCC-B160-46B4-951F-7356B26C783E}"/>
                      </a:ext>
                    </a:extLst>
                  </p:cNvPr>
                  <p:cNvSpPr/>
                  <p:nvPr/>
                </p:nvSpPr>
                <p:spPr>
                  <a:xfrm>
                    <a:off x="4603523" y="3956867"/>
                    <a:ext cx="22226" cy="2222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4" name="Freeform: Shape 43">
                    <a:extLst>
                      <a:ext uri="{FF2B5EF4-FFF2-40B4-BE49-F238E27FC236}">
                        <a16:creationId xmlns:a16="http://schemas.microsoft.com/office/drawing/2014/main" id="{ED19C8E7-820B-4147-A3BC-80DC9DEB971F}"/>
                      </a:ext>
                    </a:extLst>
                  </p:cNvPr>
                  <p:cNvSpPr/>
                  <p:nvPr/>
                </p:nvSpPr>
                <p:spPr>
                  <a:xfrm>
                    <a:off x="3972955" y="1320864"/>
                    <a:ext cx="4267397" cy="4178487"/>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sp>
            <p:nvSpPr>
              <p:cNvPr id="74" name="Title 1">
                <a:extLst>
                  <a:ext uri="{FF2B5EF4-FFF2-40B4-BE49-F238E27FC236}">
                    <a16:creationId xmlns:a16="http://schemas.microsoft.com/office/drawing/2014/main" id="{9F4B55C9-52E1-4574-A03F-3B5F12B475DC}"/>
                  </a:ext>
                </a:extLst>
              </p:cNvPr>
              <p:cNvSpPr txBox="1">
                <a:spLocks/>
              </p:cNvSpPr>
              <p:nvPr/>
            </p:nvSpPr>
            <p:spPr>
              <a:xfrm>
                <a:off x="11008674" y="3836115"/>
                <a:ext cx="73496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AKS cluster</a:t>
                </a:r>
              </a:p>
            </p:txBody>
          </p:sp>
        </p:grpSp>
        <p:sp>
          <p:nvSpPr>
            <p:cNvPr id="47" name="TextBox 46">
              <a:extLst>
                <a:ext uri="{FF2B5EF4-FFF2-40B4-BE49-F238E27FC236}">
                  <a16:creationId xmlns:a16="http://schemas.microsoft.com/office/drawing/2014/main" id="{AC7EEFC9-5B2B-4558-B327-0F2B95C36CE1}"/>
                </a:ext>
              </a:extLst>
            </p:cNvPr>
            <p:cNvSpPr txBox="1"/>
            <p:nvPr/>
          </p:nvSpPr>
          <p:spPr>
            <a:xfrm>
              <a:off x="6558498" y="4243733"/>
              <a:ext cx="877824" cy="461665"/>
            </a:xfrm>
            <a:prstGeom prst="rect">
              <a:avLst/>
            </a:prstGeom>
            <a:noFill/>
          </p:spPr>
          <p:txBody>
            <a:bodyPr wrap="square" lIns="91440" tIns="91440" rIns="91440" bIns="91440" rtlCol="0">
              <a:spAutoFit/>
            </a:bodyPr>
            <a:lstStyle/>
            <a:p>
              <a:pPr algn="ctr">
                <a:lnSpc>
                  <a:spcPct val="90000"/>
                </a:lnSpc>
                <a:spcAft>
                  <a:spcPts val="600"/>
                </a:spcAft>
              </a:pPr>
              <a:r>
                <a:rPr lang="en-US" sz="1000">
                  <a:solidFill>
                    <a:srgbClr val="000000"/>
                  </a:solidFill>
                </a:rPr>
                <a:t>Continuous Integration</a:t>
              </a:r>
            </a:p>
          </p:txBody>
        </p:sp>
        <p:sp>
          <p:nvSpPr>
            <p:cNvPr id="77" name="TextBox 76">
              <a:extLst>
                <a:ext uri="{FF2B5EF4-FFF2-40B4-BE49-F238E27FC236}">
                  <a16:creationId xmlns:a16="http://schemas.microsoft.com/office/drawing/2014/main" id="{DFBED9A5-FDA7-478B-A992-8851B4F97132}"/>
                </a:ext>
              </a:extLst>
            </p:cNvPr>
            <p:cNvSpPr txBox="1"/>
            <p:nvPr/>
          </p:nvSpPr>
          <p:spPr>
            <a:xfrm>
              <a:off x="8318337" y="4243733"/>
              <a:ext cx="877824" cy="461665"/>
            </a:xfrm>
            <a:prstGeom prst="rect">
              <a:avLst/>
            </a:prstGeom>
            <a:noFill/>
          </p:spPr>
          <p:txBody>
            <a:bodyPr wrap="square" lIns="91440" tIns="91440" rIns="91440" bIns="91440" rtlCol="0">
              <a:spAutoFit/>
            </a:bodyPr>
            <a:lstStyle/>
            <a:p>
              <a:pPr algn="ctr">
                <a:lnSpc>
                  <a:spcPct val="90000"/>
                </a:lnSpc>
                <a:spcAft>
                  <a:spcPts val="600"/>
                </a:spcAft>
              </a:pPr>
              <a:r>
                <a:rPr lang="en-US" sz="1000">
                  <a:solidFill>
                    <a:srgbClr val="000000"/>
                  </a:solidFill>
                </a:rPr>
                <a:t>Continuous Delivery</a:t>
              </a:r>
            </a:p>
          </p:txBody>
        </p:sp>
        <p:sp>
          <p:nvSpPr>
            <p:cNvPr id="78" name="TextBox 77">
              <a:extLst>
                <a:ext uri="{FF2B5EF4-FFF2-40B4-BE49-F238E27FC236}">
                  <a16:creationId xmlns:a16="http://schemas.microsoft.com/office/drawing/2014/main" id="{7D6F65C6-DA07-452B-9190-C575EF0AEF09}"/>
                </a:ext>
              </a:extLst>
            </p:cNvPr>
            <p:cNvSpPr txBox="1"/>
            <p:nvPr/>
          </p:nvSpPr>
          <p:spPr>
            <a:xfrm>
              <a:off x="10295886" y="4243733"/>
              <a:ext cx="877824" cy="461665"/>
            </a:xfrm>
            <a:prstGeom prst="rect">
              <a:avLst/>
            </a:prstGeom>
            <a:noFill/>
          </p:spPr>
          <p:txBody>
            <a:bodyPr wrap="square" lIns="91440" tIns="91440" rIns="91440" bIns="91440" rtlCol="0">
              <a:spAutoFit/>
            </a:bodyPr>
            <a:lstStyle/>
            <a:p>
              <a:pPr algn="ctr">
                <a:lnSpc>
                  <a:spcPct val="90000"/>
                </a:lnSpc>
                <a:spcAft>
                  <a:spcPts val="600"/>
                </a:spcAft>
              </a:pPr>
              <a:r>
                <a:rPr lang="en-US" sz="1000">
                  <a:solidFill>
                    <a:srgbClr val="000000"/>
                  </a:solidFill>
                </a:rPr>
                <a:t>Deploy strategies</a:t>
              </a:r>
            </a:p>
          </p:txBody>
        </p:sp>
        <p:grpSp>
          <p:nvGrpSpPr>
            <p:cNvPr id="55" name="Group 54">
              <a:extLst>
                <a:ext uri="{FF2B5EF4-FFF2-40B4-BE49-F238E27FC236}">
                  <a16:creationId xmlns:a16="http://schemas.microsoft.com/office/drawing/2014/main" id="{275FF221-3289-4088-9926-73989110E54A}"/>
                </a:ext>
              </a:extLst>
            </p:cNvPr>
            <p:cNvGrpSpPr/>
            <p:nvPr/>
          </p:nvGrpSpPr>
          <p:grpSpPr>
            <a:xfrm>
              <a:off x="8211453" y="5463766"/>
              <a:ext cx="1091590" cy="1256516"/>
              <a:chOff x="7785861" y="3175174"/>
              <a:chExt cx="1091590" cy="1256516"/>
            </a:xfrm>
          </p:grpSpPr>
          <p:grpSp>
            <p:nvGrpSpPr>
              <p:cNvPr id="46" name="Group 45">
                <a:extLst>
                  <a:ext uri="{FF2B5EF4-FFF2-40B4-BE49-F238E27FC236}">
                    <a16:creationId xmlns:a16="http://schemas.microsoft.com/office/drawing/2014/main" id="{C83703CD-D1DC-4499-AEFF-A0B4AFB0F0A3}"/>
                  </a:ext>
                </a:extLst>
              </p:cNvPr>
              <p:cNvGrpSpPr/>
              <p:nvPr/>
            </p:nvGrpSpPr>
            <p:grpSpPr>
              <a:xfrm>
                <a:off x="7951704" y="3620533"/>
                <a:ext cx="759905" cy="811157"/>
                <a:chOff x="7951704" y="3620533"/>
                <a:chExt cx="759905" cy="811157"/>
              </a:xfrm>
            </p:grpSpPr>
            <p:sp>
              <p:nvSpPr>
                <p:cNvPr id="60" name="Rectangle: Rounded Corners 118">
                  <a:extLst>
                    <a:ext uri="{FF2B5EF4-FFF2-40B4-BE49-F238E27FC236}">
                      <a16:creationId xmlns:a16="http://schemas.microsoft.com/office/drawing/2014/main" id="{460ACF0C-F280-4688-972C-D6328C4C1EB5}"/>
                    </a:ext>
                  </a:extLst>
                </p:cNvPr>
                <p:cNvSpPr/>
                <p:nvPr/>
              </p:nvSpPr>
              <p:spPr bwMode="auto">
                <a:xfrm>
                  <a:off x="7951704" y="36205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5" name="Graphic 44">
                  <a:extLst>
                    <a:ext uri="{FF2B5EF4-FFF2-40B4-BE49-F238E27FC236}">
                      <a16:creationId xmlns:a16="http://schemas.microsoft.com/office/drawing/2014/main" id="{B5136883-15DB-43A0-9C7E-7137BBFDC0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5750" y="3760205"/>
                  <a:ext cx="531813" cy="531813"/>
                </a:xfrm>
                <a:prstGeom prst="rect">
                  <a:avLst/>
                </a:prstGeom>
              </p:spPr>
            </p:pic>
          </p:grpSp>
          <p:sp>
            <p:nvSpPr>
              <p:cNvPr id="81" name="Title 1">
                <a:extLst>
                  <a:ext uri="{FF2B5EF4-FFF2-40B4-BE49-F238E27FC236}">
                    <a16:creationId xmlns:a16="http://schemas.microsoft.com/office/drawing/2014/main" id="{8BF8A06C-40DD-4C96-9E6D-7DEB1ECBF33C}"/>
                  </a:ext>
                </a:extLst>
              </p:cNvPr>
              <p:cNvSpPr txBox="1">
                <a:spLocks/>
              </p:cNvSpPr>
              <p:nvPr/>
            </p:nvSpPr>
            <p:spPr>
              <a:xfrm>
                <a:off x="7785861" y="3175174"/>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Azure </a:t>
                </a:r>
                <a:br>
                  <a:rPr lang="en-US" sz="1200" spc="0" dirty="0">
                    <a:solidFill>
                      <a:srgbClr val="000000"/>
                    </a:solidFill>
                    <a:latin typeface="Segoe UI Semibold" panose="020B0702040204020203" pitchFamily="34" charset="0"/>
                    <a:cs typeface="Segoe UI Semibold" panose="020B0702040204020203" pitchFamily="34" charset="0"/>
                  </a:rPr>
                </a:br>
                <a:r>
                  <a:rPr lang="en-US" sz="1200" spc="0" dirty="0">
                    <a:solidFill>
                      <a:srgbClr val="000000"/>
                    </a:solidFill>
                    <a:latin typeface="Segoe UI Semibold" panose="020B0702040204020203" pitchFamily="34" charset="0"/>
                    <a:cs typeface="Segoe UI Semibold" panose="020B0702040204020203" pitchFamily="34" charset="0"/>
                  </a:rPr>
                  <a:t>Monitor</a:t>
                </a:r>
                <a:endParaRPr lang="en-US" sz="1200" i="1" spc="0" dirty="0">
                  <a:solidFill>
                    <a:srgbClr val="000000"/>
                  </a:solidFill>
                  <a:latin typeface="Segoe UI Semibold" panose="020B0702040204020203" pitchFamily="34" charset="0"/>
                  <a:cs typeface="Segoe UI Semibold" panose="020B0702040204020203" pitchFamily="34" charset="0"/>
                </a:endParaRPr>
              </a:p>
            </p:txBody>
          </p:sp>
        </p:grpSp>
        <p:sp>
          <p:nvSpPr>
            <p:cNvPr id="84" name="TextBox 83">
              <a:extLst>
                <a:ext uri="{FF2B5EF4-FFF2-40B4-BE49-F238E27FC236}">
                  <a16:creationId xmlns:a16="http://schemas.microsoft.com/office/drawing/2014/main" id="{B603B46F-2999-4307-A36B-423FB51F2A8B}"/>
                </a:ext>
              </a:extLst>
            </p:cNvPr>
            <p:cNvSpPr txBox="1"/>
            <p:nvPr/>
          </p:nvSpPr>
          <p:spPr>
            <a:xfrm>
              <a:off x="10182368" y="6148976"/>
              <a:ext cx="877824" cy="323165"/>
            </a:xfrm>
            <a:prstGeom prst="rect">
              <a:avLst/>
            </a:prstGeom>
            <a:solidFill>
              <a:schemeClr val="bg1"/>
            </a:solidFill>
          </p:spPr>
          <p:txBody>
            <a:bodyPr wrap="square" lIns="91440" tIns="91440" rIns="91440" bIns="91440" rtlCol="0">
              <a:spAutoFit/>
            </a:bodyPr>
            <a:lstStyle/>
            <a:p>
              <a:pPr algn="ctr">
                <a:lnSpc>
                  <a:spcPct val="90000"/>
                </a:lnSpc>
                <a:spcAft>
                  <a:spcPts val="600"/>
                </a:spcAft>
              </a:pPr>
              <a:r>
                <a:rPr lang="en-US" sz="1000" dirty="0">
                  <a:solidFill>
                    <a:srgbClr val="000000"/>
                  </a:solidFill>
                </a:rPr>
                <a:t>Monitor</a:t>
              </a:r>
            </a:p>
          </p:txBody>
        </p:sp>
        <p:sp>
          <p:nvSpPr>
            <p:cNvPr id="85" name="TextBox 84">
              <a:extLst>
                <a:ext uri="{FF2B5EF4-FFF2-40B4-BE49-F238E27FC236}">
                  <a16:creationId xmlns:a16="http://schemas.microsoft.com/office/drawing/2014/main" id="{AC449ECA-2679-4A55-AB56-196D8353B50A}"/>
                </a:ext>
              </a:extLst>
            </p:cNvPr>
            <p:cNvSpPr txBox="1"/>
            <p:nvPr/>
          </p:nvSpPr>
          <p:spPr>
            <a:xfrm>
              <a:off x="6409950" y="6148976"/>
              <a:ext cx="877824" cy="323165"/>
            </a:xfrm>
            <a:prstGeom prst="rect">
              <a:avLst/>
            </a:prstGeom>
            <a:solidFill>
              <a:schemeClr val="bg1"/>
            </a:solidFill>
          </p:spPr>
          <p:txBody>
            <a:bodyPr wrap="square" lIns="91440" tIns="91440" rIns="91440" bIns="91440" rtlCol="0">
              <a:spAutoFit/>
            </a:bodyPr>
            <a:lstStyle/>
            <a:p>
              <a:pPr algn="ctr">
                <a:lnSpc>
                  <a:spcPct val="90000"/>
                </a:lnSpc>
                <a:spcAft>
                  <a:spcPts val="600"/>
                </a:spcAft>
              </a:pPr>
              <a:r>
                <a:rPr lang="en-US" sz="1000">
                  <a:solidFill>
                    <a:srgbClr val="000000"/>
                  </a:solidFill>
                </a:rPr>
                <a:t>Iterate</a:t>
              </a:r>
            </a:p>
          </p:txBody>
        </p:sp>
        <p:sp>
          <p:nvSpPr>
            <p:cNvPr id="92" name="Title 1">
              <a:extLst>
                <a:ext uri="{FF2B5EF4-FFF2-40B4-BE49-F238E27FC236}">
                  <a16:creationId xmlns:a16="http://schemas.microsoft.com/office/drawing/2014/main" id="{D602AC6C-9B46-435B-A779-C4AB987C6F02}"/>
                </a:ext>
              </a:extLst>
            </p:cNvPr>
            <p:cNvSpPr txBox="1">
              <a:spLocks/>
            </p:cNvSpPr>
            <p:nvPr/>
          </p:nvSpPr>
          <p:spPr>
            <a:xfrm>
              <a:off x="6543452" y="1850772"/>
              <a:ext cx="13358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rgbClr val="000000"/>
                  </a:solidFill>
                  <a:latin typeface="Segoe UI Semibold" panose="020B0702040204020203" pitchFamily="34" charset="0"/>
                  <a:cs typeface="Segoe UI Semibold" panose="020B0702040204020203" pitchFamily="34" charset="0"/>
                </a:rPr>
                <a:t>Deep traceability</a:t>
              </a:r>
            </a:p>
          </p:txBody>
        </p:sp>
        <p:grpSp>
          <p:nvGrpSpPr>
            <p:cNvPr id="3" name="Group 2">
              <a:extLst>
                <a:ext uri="{FF2B5EF4-FFF2-40B4-BE49-F238E27FC236}">
                  <a16:creationId xmlns:a16="http://schemas.microsoft.com/office/drawing/2014/main" id="{0366AF80-BED7-445D-8C0D-2D6930339956}"/>
                </a:ext>
              </a:extLst>
            </p:cNvPr>
            <p:cNvGrpSpPr/>
            <p:nvPr/>
          </p:nvGrpSpPr>
          <p:grpSpPr>
            <a:xfrm>
              <a:off x="5585141" y="3822232"/>
              <a:ext cx="759905" cy="1257937"/>
              <a:chOff x="5427974" y="3822232"/>
              <a:chExt cx="759905" cy="1257937"/>
            </a:xfrm>
          </p:grpSpPr>
          <p:sp>
            <p:nvSpPr>
              <p:cNvPr id="68" name="Title 1">
                <a:extLst>
                  <a:ext uri="{FF2B5EF4-FFF2-40B4-BE49-F238E27FC236}">
                    <a16:creationId xmlns:a16="http://schemas.microsoft.com/office/drawing/2014/main" id="{1F1035D3-A292-4EA8-80DB-8FA2A643ACCB}"/>
                  </a:ext>
                </a:extLst>
              </p:cNvPr>
              <p:cNvSpPr txBox="1">
                <a:spLocks/>
              </p:cNvSpPr>
              <p:nvPr/>
            </p:nvSpPr>
            <p:spPr>
              <a:xfrm>
                <a:off x="5482385" y="3822232"/>
                <a:ext cx="65108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Source code</a:t>
                </a:r>
              </a:p>
            </p:txBody>
          </p:sp>
          <p:grpSp>
            <p:nvGrpSpPr>
              <p:cNvPr id="24" name="Group 23">
                <a:extLst>
                  <a:ext uri="{FF2B5EF4-FFF2-40B4-BE49-F238E27FC236}">
                    <a16:creationId xmlns:a16="http://schemas.microsoft.com/office/drawing/2014/main" id="{7C8E022C-D006-462E-85FA-F9909A0A5577}"/>
                  </a:ext>
                </a:extLst>
              </p:cNvPr>
              <p:cNvGrpSpPr/>
              <p:nvPr/>
            </p:nvGrpSpPr>
            <p:grpSpPr>
              <a:xfrm>
                <a:off x="5427974" y="4269012"/>
                <a:ext cx="759905" cy="811157"/>
                <a:chOff x="5355404" y="3920670"/>
                <a:chExt cx="759905" cy="811157"/>
              </a:xfrm>
            </p:grpSpPr>
            <p:sp>
              <p:nvSpPr>
                <p:cNvPr id="35" name="Rectangle: Rounded Corners 118">
                  <a:extLst>
                    <a:ext uri="{FF2B5EF4-FFF2-40B4-BE49-F238E27FC236}">
                      <a16:creationId xmlns:a16="http://schemas.microsoft.com/office/drawing/2014/main" id="{66EC207B-B0CF-44CF-A5E8-51B471DD55FF}"/>
                    </a:ext>
                  </a:extLst>
                </p:cNvPr>
                <p:cNvSpPr/>
                <p:nvPr/>
              </p:nvSpPr>
              <p:spPr bwMode="auto">
                <a:xfrm>
                  <a:off x="5355404" y="3920670"/>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23" name="Picture 22">
                  <a:extLst>
                    <a:ext uri="{FF2B5EF4-FFF2-40B4-BE49-F238E27FC236}">
                      <a16:creationId xmlns:a16="http://schemas.microsoft.com/office/drawing/2014/main" id="{31CD4B6A-CFDA-4A28-A93F-012AB825D8D6}"/>
                    </a:ext>
                  </a:extLst>
                </p:cNvPr>
                <p:cNvPicPr>
                  <a:picLocks noChangeAspect="1"/>
                </p:cNvPicPr>
                <p:nvPr/>
              </p:nvPicPr>
              <p:blipFill rotWithShape="1">
                <a:blip r:embed="rId5"/>
                <a:srcRect l="22924" r="23637"/>
                <a:stretch/>
              </p:blipFill>
              <p:spPr>
                <a:xfrm>
                  <a:off x="5413329" y="4008154"/>
                  <a:ext cx="644055" cy="636188"/>
                </a:xfrm>
                <a:prstGeom prst="rect">
                  <a:avLst/>
                </a:prstGeom>
              </p:spPr>
            </p:pic>
          </p:grpSp>
        </p:grpSp>
        <p:cxnSp>
          <p:nvCxnSpPr>
            <p:cNvPr id="29" name="Straight Connector 28">
              <a:extLst>
                <a:ext uri="{FF2B5EF4-FFF2-40B4-BE49-F238E27FC236}">
                  <a16:creationId xmlns:a16="http://schemas.microsoft.com/office/drawing/2014/main" id="{9E4E1E92-3CBC-48A1-A501-0E934FB23CC1}"/>
                </a:ext>
              </a:extLst>
            </p:cNvPr>
            <p:cNvCxnSpPr/>
            <p:nvPr/>
          </p:nvCxnSpPr>
          <p:spPr>
            <a:xfrm>
              <a:off x="6779719" y="3665339"/>
              <a:ext cx="331569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F8FEC9C-FA9F-4964-BFB1-E1354FEF3104}"/>
                </a:ext>
              </a:extLst>
            </p:cNvPr>
            <p:cNvGrpSpPr/>
            <p:nvPr/>
          </p:nvGrpSpPr>
          <p:grpSpPr>
            <a:xfrm>
              <a:off x="9116279" y="2564607"/>
              <a:ext cx="651082" cy="821799"/>
              <a:chOff x="8935913" y="2599299"/>
              <a:chExt cx="651082" cy="821799"/>
            </a:xfrm>
          </p:grpSpPr>
          <p:sp>
            <p:nvSpPr>
              <p:cNvPr id="126" name="Rectangle: Rounded Corners 118">
                <a:extLst>
                  <a:ext uri="{FF2B5EF4-FFF2-40B4-BE49-F238E27FC236}">
                    <a16:creationId xmlns:a16="http://schemas.microsoft.com/office/drawing/2014/main" id="{9319BCEC-1184-463B-93EA-E393C5CB65BA}"/>
                  </a:ext>
                </a:extLst>
              </p:cNvPr>
              <p:cNvSpPr/>
              <p:nvPr/>
            </p:nvSpPr>
            <p:spPr bwMode="auto">
              <a:xfrm>
                <a:off x="8985909" y="2832840"/>
                <a:ext cx="551090" cy="58825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5" name="Title 1">
                <a:extLst>
                  <a:ext uri="{FF2B5EF4-FFF2-40B4-BE49-F238E27FC236}">
                    <a16:creationId xmlns:a16="http://schemas.microsoft.com/office/drawing/2014/main" id="{D8B10E3C-1117-48EF-BA54-C23ABD5B84E6}"/>
                  </a:ext>
                </a:extLst>
              </p:cNvPr>
              <p:cNvSpPr txBox="1">
                <a:spLocks/>
              </p:cNvSpPr>
              <p:nvPr/>
            </p:nvSpPr>
            <p:spPr>
              <a:xfrm>
                <a:off x="8935913" y="2599299"/>
                <a:ext cx="65108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Pod</a:t>
                </a:r>
              </a:p>
            </p:txBody>
          </p:sp>
          <p:sp>
            <p:nvSpPr>
              <p:cNvPr id="134" name="Freeform: Shape 133">
                <a:extLst>
                  <a:ext uri="{FF2B5EF4-FFF2-40B4-BE49-F238E27FC236}">
                    <a16:creationId xmlns:a16="http://schemas.microsoft.com/office/drawing/2014/main" id="{A0CEF40C-A4BC-4B3C-A2EA-4085DB2A6211}"/>
                  </a:ext>
                </a:extLst>
              </p:cNvPr>
              <p:cNvSpPr/>
              <p:nvPr/>
            </p:nvSpPr>
            <p:spPr>
              <a:xfrm>
                <a:off x="9104009" y="2954422"/>
                <a:ext cx="314891" cy="34509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F0D87938-F2BB-4578-9DD6-218D8D0E6AD1}"/>
                </a:ext>
              </a:extLst>
            </p:cNvPr>
            <p:cNvGrpSpPr/>
            <p:nvPr/>
          </p:nvGrpSpPr>
          <p:grpSpPr>
            <a:xfrm>
              <a:off x="8169197" y="2410718"/>
              <a:ext cx="651082" cy="982324"/>
              <a:chOff x="7985078" y="2445410"/>
              <a:chExt cx="651082" cy="982324"/>
            </a:xfrm>
          </p:grpSpPr>
          <p:sp>
            <p:nvSpPr>
              <p:cNvPr id="121" name="Rectangle: Rounded Corners 118">
                <a:extLst>
                  <a:ext uri="{FF2B5EF4-FFF2-40B4-BE49-F238E27FC236}">
                    <a16:creationId xmlns:a16="http://schemas.microsoft.com/office/drawing/2014/main" id="{7E5A04E9-48C2-444D-A98D-F6639604893E}"/>
                  </a:ext>
                </a:extLst>
              </p:cNvPr>
              <p:cNvSpPr/>
              <p:nvPr/>
            </p:nvSpPr>
            <p:spPr bwMode="auto">
              <a:xfrm>
                <a:off x="8035074" y="2839476"/>
                <a:ext cx="551090" cy="58825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0" name="Title 1">
                <a:extLst>
                  <a:ext uri="{FF2B5EF4-FFF2-40B4-BE49-F238E27FC236}">
                    <a16:creationId xmlns:a16="http://schemas.microsoft.com/office/drawing/2014/main" id="{4D3C5373-9B5C-4D4D-A7C2-D3165BFB6987}"/>
                  </a:ext>
                </a:extLst>
              </p:cNvPr>
              <p:cNvSpPr txBox="1">
                <a:spLocks/>
              </p:cNvSpPr>
              <p:nvPr/>
            </p:nvSpPr>
            <p:spPr>
              <a:xfrm>
                <a:off x="7985078" y="2445410"/>
                <a:ext cx="6510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Container image</a:t>
                </a:r>
              </a:p>
            </p:txBody>
          </p:sp>
          <p:pic>
            <p:nvPicPr>
              <p:cNvPr id="133" name="Graphic 132">
                <a:extLst>
                  <a:ext uri="{FF2B5EF4-FFF2-40B4-BE49-F238E27FC236}">
                    <a16:creationId xmlns:a16="http://schemas.microsoft.com/office/drawing/2014/main" id="{6221C9D4-E88A-47E5-9794-A6A410184F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6056" y="2959042"/>
                <a:ext cx="349126" cy="349126"/>
              </a:xfrm>
              <a:prstGeom prst="rect">
                <a:avLst/>
              </a:prstGeom>
            </p:spPr>
          </p:pic>
        </p:grpSp>
        <p:grpSp>
          <p:nvGrpSpPr>
            <p:cNvPr id="10" name="Group 9">
              <a:extLst>
                <a:ext uri="{FF2B5EF4-FFF2-40B4-BE49-F238E27FC236}">
                  <a16:creationId xmlns:a16="http://schemas.microsoft.com/office/drawing/2014/main" id="{E3D4D5A6-F028-494E-A6ED-9F3EDB972DE1}"/>
                </a:ext>
              </a:extLst>
            </p:cNvPr>
            <p:cNvGrpSpPr/>
            <p:nvPr/>
          </p:nvGrpSpPr>
          <p:grpSpPr>
            <a:xfrm>
              <a:off x="7107771" y="2410718"/>
              <a:ext cx="765425" cy="1142454"/>
              <a:chOff x="6927405" y="2445410"/>
              <a:chExt cx="765425" cy="1142454"/>
            </a:xfrm>
          </p:grpSpPr>
          <p:sp>
            <p:nvSpPr>
              <p:cNvPr id="131" name="Rectangle: Rounded Corners 118">
                <a:extLst>
                  <a:ext uri="{FF2B5EF4-FFF2-40B4-BE49-F238E27FC236}">
                    <a16:creationId xmlns:a16="http://schemas.microsoft.com/office/drawing/2014/main" id="{F939A7C1-7274-47EE-BB7F-2FF0E33907FC}"/>
                  </a:ext>
                </a:extLst>
              </p:cNvPr>
              <p:cNvSpPr/>
              <p:nvPr/>
            </p:nvSpPr>
            <p:spPr bwMode="auto">
              <a:xfrm>
                <a:off x="7091744" y="2839476"/>
                <a:ext cx="551090" cy="588258"/>
              </a:xfrm>
              <a:prstGeom prst="roundRect">
                <a:avLst>
                  <a:gd name="adj" fmla="val 3125"/>
                </a:avLst>
              </a:prstGeom>
              <a:solidFill>
                <a:schemeClr val="bg1"/>
              </a:solidFill>
              <a:ln w="127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46" name="Group 145">
                <a:extLst>
                  <a:ext uri="{FF2B5EF4-FFF2-40B4-BE49-F238E27FC236}">
                    <a16:creationId xmlns:a16="http://schemas.microsoft.com/office/drawing/2014/main" id="{1878C1D7-EEE9-4F80-8192-774D31DD25E0}"/>
                  </a:ext>
                </a:extLst>
              </p:cNvPr>
              <p:cNvGrpSpPr/>
              <p:nvPr/>
            </p:nvGrpSpPr>
            <p:grpSpPr>
              <a:xfrm>
                <a:off x="7164643" y="2930959"/>
                <a:ext cx="405292" cy="405292"/>
                <a:chOff x="10313066" y="2201487"/>
                <a:chExt cx="930078" cy="930078"/>
              </a:xfrm>
            </p:grpSpPr>
            <p:sp>
              <p:nvSpPr>
                <p:cNvPr id="51" name="Freeform: Shape 50">
                  <a:extLst>
                    <a:ext uri="{FF2B5EF4-FFF2-40B4-BE49-F238E27FC236}">
                      <a16:creationId xmlns:a16="http://schemas.microsoft.com/office/drawing/2014/main" id="{6A865462-A614-4117-BC1A-ACDA2465AF00}"/>
                    </a:ext>
                  </a:extLst>
                </p:cNvPr>
                <p:cNvSpPr/>
                <p:nvPr/>
              </p:nvSpPr>
              <p:spPr>
                <a:xfrm>
                  <a:off x="10313066" y="2201487"/>
                  <a:ext cx="930078" cy="930078"/>
                </a:xfrm>
                <a:custGeom>
                  <a:avLst/>
                  <a:gdLst>
                    <a:gd name="connsiteX0" fmla="*/ 467201 w 476250"/>
                    <a:gd name="connsiteY0" fmla="*/ 214789 h 476250"/>
                    <a:gd name="connsiteX1" fmla="*/ 467201 w 476250"/>
                    <a:gd name="connsiteY1" fmla="*/ 262414 h 476250"/>
                    <a:gd name="connsiteX2" fmla="*/ 262414 w 476250"/>
                    <a:gd name="connsiteY2" fmla="*/ 467201 h 476250"/>
                    <a:gd name="connsiteX3" fmla="*/ 214789 w 476250"/>
                    <a:gd name="connsiteY3" fmla="*/ 467201 h 476250"/>
                    <a:gd name="connsiteX4" fmla="*/ 10001 w 476250"/>
                    <a:gd name="connsiteY4" fmla="*/ 262414 h 476250"/>
                    <a:gd name="connsiteX5" fmla="*/ 10001 w 476250"/>
                    <a:gd name="connsiteY5" fmla="*/ 214789 h 476250"/>
                    <a:gd name="connsiteX6" fmla="*/ 214789 w 476250"/>
                    <a:gd name="connsiteY6" fmla="*/ 10001 h 476250"/>
                    <a:gd name="connsiteX7" fmla="*/ 262414 w 476250"/>
                    <a:gd name="connsiteY7" fmla="*/ 10001 h 476250"/>
                    <a:gd name="connsiteX8" fmla="*/ 467201 w 476250"/>
                    <a:gd name="connsiteY8" fmla="*/ 21478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476250">
                      <a:moveTo>
                        <a:pt x="467201" y="214789"/>
                      </a:moveTo>
                      <a:cubicBezTo>
                        <a:pt x="480536" y="228124"/>
                        <a:pt x="480536" y="250031"/>
                        <a:pt x="467201" y="262414"/>
                      </a:cubicBezTo>
                      <a:lnTo>
                        <a:pt x="262414" y="467201"/>
                      </a:lnTo>
                      <a:cubicBezTo>
                        <a:pt x="249079" y="480536"/>
                        <a:pt x="227171" y="480536"/>
                        <a:pt x="214789" y="467201"/>
                      </a:cubicBezTo>
                      <a:lnTo>
                        <a:pt x="10001" y="262414"/>
                      </a:lnTo>
                      <a:cubicBezTo>
                        <a:pt x="-3334" y="249079"/>
                        <a:pt x="-3334" y="227171"/>
                        <a:pt x="10001" y="214789"/>
                      </a:cubicBezTo>
                      <a:lnTo>
                        <a:pt x="214789" y="10001"/>
                      </a:lnTo>
                      <a:cubicBezTo>
                        <a:pt x="228124" y="-3334"/>
                        <a:pt x="250031" y="-3334"/>
                        <a:pt x="262414" y="10001"/>
                      </a:cubicBezTo>
                      <a:lnTo>
                        <a:pt x="467201" y="214789"/>
                      </a:lnTo>
                      <a:close/>
                    </a:path>
                  </a:pathLst>
                </a:custGeom>
                <a:solidFill>
                  <a:srgbClr val="FF000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EAC14BB-EF5C-49FF-BBFA-B383F73E1532}"/>
                    </a:ext>
                  </a:extLst>
                </p:cNvPr>
                <p:cNvSpPr/>
                <p:nvPr/>
              </p:nvSpPr>
              <p:spPr>
                <a:xfrm>
                  <a:off x="10615341" y="2762325"/>
                  <a:ext cx="260422" cy="167414"/>
                </a:xfrm>
                <a:custGeom>
                  <a:avLst/>
                  <a:gdLst>
                    <a:gd name="connsiteX0" fmla="*/ 0 w 133350"/>
                    <a:gd name="connsiteY0" fmla="*/ 0 h 85725"/>
                    <a:gd name="connsiteX1" fmla="*/ 66675 w 133350"/>
                    <a:gd name="connsiteY1" fmla="*/ 93345 h 85725"/>
                    <a:gd name="connsiteX2" fmla="*/ 133350 w 133350"/>
                    <a:gd name="connsiteY2" fmla="*/ 0 h 85725"/>
                  </a:gdLst>
                  <a:ahLst/>
                  <a:cxnLst>
                    <a:cxn ang="0">
                      <a:pos x="connsiteX0" y="connsiteY0"/>
                    </a:cxn>
                    <a:cxn ang="0">
                      <a:pos x="connsiteX1" y="connsiteY1"/>
                    </a:cxn>
                    <a:cxn ang="0">
                      <a:pos x="connsiteX2" y="connsiteY2"/>
                    </a:cxn>
                  </a:cxnLst>
                  <a:rect l="l" t="t" r="r" b="b"/>
                  <a:pathLst>
                    <a:path w="133350" h="85725">
                      <a:moveTo>
                        <a:pt x="0" y="0"/>
                      </a:moveTo>
                      <a:lnTo>
                        <a:pt x="66675" y="93345"/>
                      </a:lnTo>
                      <a:lnTo>
                        <a:pt x="133350" y="0"/>
                      </a:ln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FF7E337-F8BC-4B9B-9931-2BB5726316C8}"/>
                    </a:ext>
                  </a:extLst>
                </p:cNvPr>
                <p:cNvSpPr/>
                <p:nvPr/>
              </p:nvSpPr>
              <p:spPr>
                <a:xfrm>
                  <a:off x="10937149" y="2628391"/>
                  <a:ext cx="111609" cy="130211"/>
                </a:xfrm>
                <a:custGeom>
                  <a:avLst/>
                  <a:gdLst>
                    <a:gd name="connsiteX0" fmla="*/ 0 w 57150"/>
                    <a:gd name="connsiteY0" fmla="*/ 68580 h 66675"/>
                    <a:gd name="connsiteX1" fmla="*/ 60960 w 57150"/>
                    <a:gd name="connsiteY1" fmla="*/ 53340 h 66675"/>
                    <a:gd name="connsiteX2" fmla="*/ 27623 w 57150"/>
                    <a:gd name="connsiteY2" fmla="*/ 0 h 66675"/>
                  </a:gdLst>
                  <a:ahLst/>
                  <a:cxnLst>
                    <a:cxn ang="0">
                      <a:pos x="connsiteX0" y="connsiteY0"/>
                    </a:cxn>
                    <a:cxn ang="0">
                      <a:pos x="connsiteX1" y="connsiteY1"/>
                    </a:cxn>
                    <a:cxn ang="0">
                      <a:pos x="connsiteX2" y="connsiteY2"/>
                    </a:cxn>
                  </a:cxnLst>
                  <a:rect l="l" t="t" r="r" b="b"/>
                  <a:pathLst>
                    <a:path w="57150" h="66675">
                      <a:moveTo>
                        <a:pt x="0" y="68580"/>
                      </a:moveTo>
                      <a:lnTo>
                        <a:pt x="60960" y="53340"/>
                      </a:lnTo>
                      <a:lnTo>
                        <a:pt x="27623" y="0"/>
                      </a:lnTo>
                      <a:close/>
                    </a:path>
                  </a:pathLst>
                </a:custGeom>
                <a:solidFill>
                  <a:srgbClr val="FFFFFF"/>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B599B8D-ECAD-4303-A14D-491D35F60699}"/>
                    </a:ext>
                  </a:extLst>
                </p:cNvPr>
                <p:cNvSpPr/>
                <p:nvPr/>
              </p:nvSpPr>
              <p:spPr>
                <a:xfrm>
                  <a:off x="10704628" y="2408895"/>
                  <a:ext cx="74406" cy="372031"/>
                </a:xfrm>
                <a:custGeom>
                  <a:avLst/>
                  <a:gdLst>
                    <a:gd name="connsiteX0" fmla="*/ 0 w 38100"/>
                    <a:gd name="connsiteY0" fmla="*/ 0 h 190500"/>
                    <a:gd name="connsiteX1" fmla="*/ 42863 w 38100"/>
                    <a:gd name="connsiteY1" fmla="*/ 0 h 190500"/>
                    <a:gd name="connsiteX2" fmla="*/ 42863 w 38100"/>
                    <a:gd name="connsiteY2" fmla="*/ 191453 h 190500"/>
                    <a:gd name="connsiteX3" fmla="*/ 0 w 38100"/>
                    <a:gd name="connsiteY3" fmla="*/ 191453 h 190500"/>
                  </a:gdLst>
                  <a:ahLst/>
                  <a:cxnLst>
                    <a:cxn ang="0">
                      <a:pos x="connsiteX0" y="connsiteY0"/>
                    </a:cxn>
                    <a:cxn ang="0">
                      <a:pos x="connsiteX1" y="connsiteY1"/>
                    </a:cxn>
                    <a:cxn ang="0">
                      <a:pos x="connsiteX2" y="connsiteY2"/>
                    </a:cxn>
                    <a:cxn ang="0">
                      <a:pos x="connsiteX3" y="connsiteY3"/>
                    </a:cxn>
                  </a:cxnLst>
                  <a:rect l="l" t="t" r="r" b="b"/>
                  <a:pathLst>
                    <a:path w="38100" h="190500">
                      <a:moveTo>
                        <a:pt x="0" y="0"/>
                      </a:moveTo>
                      <a:lnTo>
                        <a:pt x="42863" y="0"/>
                      </a:lnTo>
                      <a:lnTo>
                        <a:pt x="42863" y="191453"/>
                      </a:lnTo>
                      <a:lnTo>
                        <a:pt x="0" y="191453"/>
                      </a:ln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16A78F4-4610-4C2A-BB8D-62C9E9B64945}"/>
                    </a:ext>
                  </a:extLst>
                </p:cNvPr>
                <p:cNvSpPr/>
                <p:nvPr/>
              </p:nvSpPr>
              <p:spPr>
                <a:xfrm>
                  <a:off x="10709864" y="2449818"/>
                  <a:ext cx="297625" cy="279023"/>
                </a:xfrm>
                <a:custGeom>
                  <a:avLst/>
                  <a:gdLst>
                    <a:gd name="connsiteX0" fmla="*/ 149719 w 152400"/>
                    <a:gd name="connsiteY0" fmla="*/ 150495 h 142875"/>
                    <a:gd name="connsiteX1" fmla="*/ 177 w 152400"/>
                    <a:gd name="connsiteY1" fmla="*/ 0 h 142875"/>
                    <a:gd name="connsiteX2" fmla="*/ 35419 w 152400"/>
                    <a:gd name="connsiteY2" fmla="*/ 4763 h 142875"/>
                    <a:gd name="connsiteX3" fmla="*/ 17322 w 152400"/>
                    <a:gd name="connsiteY3" fmla="*/ 2858 h 142875"/>
                    <a:gd name="connsiteX4" fmla="*/ 35419 w 152400"/>
                    <a:gd name="connsiteY4" fmla="*/ 4763 h 142875"/>
                    <a:gd name="connsiteX5" fmla="*/ 158292 w 152400"/>
                    <a:gd name="connsiteY5" fmla="*/ 116205 h 142875"/>
                    <a:gd name="connsiteX6" fmla="*/ 149719 w 152400"/>
                    <a:gd name="connsiteY6" fmla="*/ 15049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42875">
                      <a:moveTo>
                        <a:pt x="149719" y="150495"/>
                      </a:moveTo>
                      <a:cubicBezTo>
                        <a:pt x="-11253" y="107633"/>
                        <a:pt x="177" y="4763"/>
                        <a:pt x="177" y="0"/>
                      </a:cubicBezTo>
                      <a:lnTo>
                        <a:pt x="35419" y="4763"/>
                      </a:lnTo>
                      <a:lnTo>
                        <a:pt x="17322" y="2858"/>
                      </a:lnTo>
                      <a:lnTo>
                        <a:pt x="35419" y="4763"/>
                      </a:lnTo>
                      <a:cubicBezTo>
                        <a:pt x="35419" y="7620"/>
                        <a:pt x="28752" y="81915"/>
                        <a:pt x="158292" y="116205"/>
                      </a:cubicBezTo>
                      <a:lnTo>
                        <a:pt x="149719" y="150495"/>
                      </a:lnTo>
                      <a:close/>
                    </a:path>
                  </a:pathLst>
                </a:custGeom>
                <a:solidFill>
                  <a:srgbClr val="FFFFFF"/>
                </a:solidFill>
                <a:ln w="9525" cap="flat">
                  <a:noFill/>
                  <a:prstDash val="solid"/>
                  <a:miter/>
                </a:ln>
              </p:spPr>
              <p:txBody>
                <a:bodyPr rtlCol="0" anchor="ctr"/>
                <a:lstStyle/>
                <a:p>
                  <a:endParaRPr lang="en-US"/>
                </a:p>
              </p:txBody>
            </p:sp>
          </p:grpSp>
          <p:sp>
            <p:nvSpPr>
              <p:cNvPr id="130" name="Title 1">
                <a:extLst>
                  <a:ext uri="{FF2B5EF4-FFF2-40B4-BE49-F238E27FC236}">
                    <a16:creationId xmlns:a16="http://schemas.microsoft.com/office/drawing/2014/main" id="{8295F37E-5B22-431A-A483-A1E4BC8A4B5F}"/>
                  </a:ext>
                </a:extLst>
              </p:cNvPr>
              <p:cNvSpPr txBox="1">
                <a:spLocks/>
              </p:cNvSpPr>
              <p:nvPr/>
            </p:nvSpPr>
            <p:spPr>
              <a:xfrm>
                <a:off x="7041748" y="2445410"/>
                <a:ext cx="6510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FF0000"/>
                    </a:solidFill>
                    <a:latin typeface="Segoe UI Semibold" panose="020B0702040204020203" pitchFamily="34" charset="0"/>
                    <a:cs typeface="Segoe UI Semibold" panose="020B0702040204020203" pitchFamily="34" charset="0"/>
                  </a:rPr>
                  <a:t>Source Repository</a:t>
                </a:r>
              </a:p>
            </p:txBody>
          </p:sp>
          <p:grpSp>
            <p:nvGrpSpPr>
              <p:cNvPr id="7" name="Group 6">
                <a:extLst>
                  <a:ext uri="{FF2B5EF4-FFF2-40B4-BE49-F238E27FC236}">
                    <a16:creationId xmlns:a16="http://schemas.microsoft.com/office/drawing/2014/main" id="{FBC3F25C-FDFB-4301-84DB-ED22D6AE60D8}"/>
                  </a:ext>
                </a:extLst>
              </p:cNvPr>
              <p:cNvGrpSpPr/>
              <p:nvPr/>
            </p:nvGrpSpPr>
            <p:grpSpPr>
              <a:xfrm>
                <a:off x="6927405" y="3261860"/>
                <a:ext cx="326004" cy="326004"/>
                <a:chOff x="7482487" y="2669607"/>
                <a:chExt cx="326004" cy="326004"/>
              </a:xfrm>
            </p:grpSpPr>
            <p:sp>
              <p:nvSpPr>
                <p:cNvPr id="157" name="Oval 156">
                  <a:extLst>
                    <a:ext uri="{FF2B5EF4-FFF2-40B4-BE49-F238E27FC236}">
                      <a16:creationId xmlns:a16="http://schemas.microsoft.com/office/drawing/2014/main" id="{7BC5D906-B8B9-437B-BAB4-9B314E11AA50}"/>
                    </a:ext>
                  </a:extLst>
                </p:cNvPr>
                <p:cNvSpPr/>
                <p:nvPr/>
              </p:nvSpPr>
              <p:spPr bwMode="auto">
                <a:xfrm>
                  <a:off x="7482487" y="2669607"/>
                  <a:ext cx="326004" cy="3260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6" name="Group 155">
                  <a:extLst>
                    <a:ext uri="{FF2B5EF4-FFF2-40B4-BE49-F238E27FC236}">
                      <a16:creationId xmlns:a16="http://schemas.microsoft.com/office/drawing/2014/main" id="{AC0FB69A-8712-4071-B089-E08C0428FDBD}"/>
                    </a:ext>
                  </a:extLst>
                </p:cNvPr>
                <p:cNvGrpSpPr/>
                <p:nvPr/>
              </p:nvGrpSpPr>
              <p:grpSpPr>
                <a:xfrm>
                  <a:off x="7562068" y="2759687"/>
                  <a:ext cx="166909" cy="163919"/>
                  <a:chOff x="10233397" y="2171674"/>
                  <a:chExt cx="476250" cy="467718"/>
                </a:xfrm>
                <a:solidFill>
                  <a:schemeClr val="tx2"/>
                </a:solidFill>
              </p:grpSpPr>
              <p:sp>
                <p:nvSpPr>
                  <p:cNvPr id="152" name="Freeform: Shape 151">
                    <a:extLst>
                      <a:ext uri="{FF2B5EF4-FFF2-40B4-BE49-F238E27FC236}">
                        <a16:creationId xmlns:a16="http://schemas.microsoft.com/office/drawing/2014/main" id="{D6BB715F-921D-4984-B8F6-4D53373838A0}"/>
                      </a:ext>
                    </a:extLst>
                  </p:cNvPr>
                  <p:cNvSpPr/>
                  <p:nvPr/>
                </p:nvSpPr>
                <p:spPr>
                  <a:xfrm>
                    <a:off x="10233397" y="2335544"/>
                    <a:ext cx="476250" cy="295275"/>
                  </a:xfrm>
                  <a:custGeom>
                    <a:avLst/>
                    <a:gdLst>
                      <a:gd name="connsiteX0" fmla="*/ 74295 w 476250"/>
                      <a:gd name="connsiteY0" fmla="*/ 148590 h 295275"/>
                      <a:gd name="connsiteX1" fmla="*/ 75248 w 476250"/>
                      <a:gd name="connsiteY1" fmla="*/ 128588 h 295275"/>
                      <a:gd name="connsiteX2" fmla="*/ 20002 w 476250"/>
                      <a:gd name="connsiteY2" fmla="*/ 128588 h 295275"/>
                      <a:gd name="connsiteX3" fmla="*/ 0 w 476250"/>
                      <a:gd name="connsiteY3" fmla="*/ 148590 h 295275"/>
                      <a:gd name="connsiteX4" fmla="*/ 20002 w 476250"/>
                      <a:gd name="connsiteY4" fmla="*/ 168593 h 295275"/>
                      <a:gd name="connsiteX5" fmla="*/ 75248 w 476250"/>
                      <a:gd name="connsiteY5" fmla="*/ 168593 h 295275"/>
                      <a:gd name="connsiteX6" fmla="*/ 74295 w 476250"/>
                      <a:gd name="connsiteY6" fmla="*/ 148590 h 295275"/>
                      <a:gd name="connsiteX7" fmla="*/ 441960 w 476250"/>
                      <a:gd name="connsiteY7" fmla="*/ 33338 h 295275"/>
                      <a:gd name="connsiteX8" fmla="*/ 441960 w 476250"/>
                      <a:gd name="connsiteY8" fmla="*/ 5715 h 295275"/>
                      <a:gd name="connsiteX9" fmla="*/ 413385 w 476250"/>
                      <a:gd name="connsiteY9" fmla="*/ 5715 h 295275"/>
                      <a:gd name="connsiteX10" fmla="*/ 378143 w 476250"/>
                      <a:gd name="connsiteY10" fmla="*/ 40957 h 295275"/>
                      <a:gd name="connsiteX11" fmla="*/ 395288 w 476250"/>
                      <a:gd name="connsiteY11" fmla="*/ 80010 h 295275"/>
                      <a:gd name="connsiteX12" fmla="*/ 441960 w 476250"/>
                      <a:gd name="connsiteY12" fmla="*/ 33338 h 295275"/>
                      <a:gd name="connsiteX13" fmla="*/ 34290 w 476250"/>
                      <a:gd name="connsiteY13" fmla="*/ 268605 h 295275"/>
                      <a:gd name="connsiteX14" fmla="*/ 34290 w 476250"/>
                      <a:gd name="connsiteY14" fmla="*/ 296228 h 295275"/>
                      <a:gd name="connsiteX15" fmla="*/ 62865 w 476250"/>
                      <a:gd name="connsiteY15" fmla="*/ 296228 h 295275"/>
                      <a:gd name="connsiteX16" fmla="*/ 102870 w 476250"/>
                      <a:gd name="connsiteY16" fmla="*/ 257175 h 295275"/>
                      <a:gd name="connsiteX17" fmla="*/ 85725 w 476250"/>
                      <a:gd name="connsiteY17" fmla="*/ 218123 h 295275"/>
                      <a:gd name="connsiteX18" fmla="*/ 34290 w 476250"/>
                      <a:gd name="connsiteY18" fmla="*/ 268605 h 295275"/>
                      <a:gd name="connsiteX19" fmla="*/ 84773 w 476250"/>
                      <a:gd name="connsiteY19" fmla="*/ 82868 h 295275"/>
                      <a:gd name="connsiteX20" fmla="*/ 100965 w 476250"/>
                      <a:gd name="connsiteY20" fmla="*/ 43815 h 295275"/>
                      <a:gd name="connsiteX21" fmla="*/ 62865 w 476250"/>
                      <a:gd name="connsiteY21" fmla="*/ 5715 h 295275"/>
                      <a:gd name="connsiteX22" fmla="*/ 34290 w 476250"/>
                      <a:gd name="connsiteY22" fmla="*/ 5715 h 295275"/>
                      <a:gd name="connsiteX23" fmla="*/ 34290 w 476250"/>
                      <a:gd name="connsiteY23" fmla="*/ 33338 h 295275"/>
                      <a:gd name="connsiteX24" fmla="*/ 84773 w 476250"/>
                      <a:gd name="connsiteY24" fmla="*/ 82868 h 295275"/>
                      <a:gd name="connsiteX25" fmla="*/ 394335 w 476250"/>
                      <a:gd name="connsiteY25" fmla="*/ 220980 h 295275"/>
                      <a:gd name="connsiteX26" fmla="*/ 377190 w 476250"/>
                      <a:gd name="connsiteY26" fmla="*/ 259080 h 295275"/>
                      <a:gd name="connsiteX27" fmla="*/ 414338 w 476250"/>
                      <a:gd name="connsiteY27" fmla="*/ 295275 h 295275"/>
                      <a:gd name="connsiteX28" fmla="*/ 442913 w 476250"/>
                      <a:gd name="connsiteY28" fmla="*/ 295275 h 295275"/>
                      <a:gd name="connsiteX29" fmla="*/ 442913 w 476250"/>
                      <a:gd name="connsiteY29" fmla="*/ 267653 h 295275"/>
                      <a:gd name="connsiteX30" fmla="*/ 394335 w 476250"/>
                      <a:gd name="connsiteY30" fmla="*/ 220980 h 295275"/>
                      <a:gd name="connsiteX31" fmla="*/ 456248 w 476250"/>
                      <a:gd name="connsiteY31" fmla="*/ 128588 h 295275"/>
                      <a:gd name="connsiteX32" fmla="*/ 404813 w 476250"/>
                      <a:gd name="connsiteY32" fmla="*/ 128588 h 295275"/>
                      <a:gd name="connsiteX33" fmla="*/ 405765 w 476250"/>
                      <a:gd name="connsiteY33" fmla="*/ 148590 h 295275"/>
                      <a:gd name="connsiteX34" fmla="*/ 404813 w 476250"/>
                      <a:gd name="connsiteY34" fmla="*/ 167640 h 295275"/>
                      <a:gd name="connsiteX35" fmla="*/ 456248 w 476250"/>
                      <a:gd name="connsiteY35" fmla="*/ 167640 h 295275"/>
                      <a:gd name="connsiteX36" fmla="*/ 476250 w 476250"/>
                      <a:gd name="connsiteY36" fmla="*/ 147638 h 295275"/>
                      <a:gd name="connsiteX37" fmla="*/ 456248 w 476250"/>
                      <a:gd name="connsiteY37" fmla="*/ 1285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6250" h="295275">
                        <a:moveTo>
                          <a:pt x="74295" y="148590"/>
                        </a:moveTo>
                        <a:cubicBezTo>
                          <a:pt x="74295" y="141923"/>
                          <a:pt x="74295" y="135255"/>
                          <a:pt x="75248" y="128588"/>
                        </a:cubicBezTo>
                        <a:lnTo>
                          <a:pt x="20002" y="128588"/>
                        </a:lnTo>
                        <a:cubicBezTo>
                          <a:pt x="8573" y="128588"/>
                          <a:pt x="0" y="137160"/>
                          <a:pt x="0" y="148590"/>
                        </a:cubicBezTo>
                        <a:cubicBezTo>
                          <a:pt x="0" y="159068"/>
                          <a:pt x="8573" y="168593"/>
                          <a:pt x="20002" y="168593"/>
                        </a:cubicBezTo>
                        <a:lnTo>
                          <a:pt x="75248" y="168593"/>
                        </a:lnTo>
                        <a:cubicBezTo>
                          <a:pt x="75248" y="161925"/>
                          <a:pt x="74295" y="155258"/>
                          <a:pt x="74295" y="148590"/>
                        </a:cubicBezTo>
                        <a:moveTo>
                          <a:pt x="441960" y="33338"/>
                        </a:moveTo>
                        <a:cubicBezTo>
                          <a:pt x="449580" y="25718"/>
                          <a:pt x="449580" y="13335"/>
                          <a:pt x="441960" y="5715"/>
                        </a:cubicBezTo>
                        <a:cubicBezTo>
                          <a:pt x="434340" y="-1905"/>
                          <a:pt x="421005" y="-1905"/>
                          <a:pt x="413385" y="5715"/>
                        </a:cubicBezTo>
                        <a:lnTo>
                          <a:pt x="378143" y="40957"/>
                        </a:lnTo>
                        <a:cubicBezTo>
                          <a:pt x="384810" y="53340"/>
                          <a:pt x="390525" y="65723"/>
                          <a:pt x="395288" y="80010"/>
                        </a:cubicBezTo>
                        <a:lnTo>
                          <a:pt x="441960" y="33338"/>
                        </a:lnTo>
                        <a:close/>
                        <a:moveTo>
                          <a:pt x="34290" y="268605"/>
                        </a:moveTo>
                        <a:cubicBezTo>
                          <a:pt x="26670" y="276225"/>
                          <a:pt x="26670" y="288608"/>
                          <a:pt x="34290" y="296228"/>
                        </a:cubicBezTo>
                        <a:cubicBezTo>
                          <a:pt x="41910" y="303848"/>
                          <a:pt x="55245" y="303848"/>
                          <a:pt x="62865" y="296228"/>
                        </a:cubicBezTo>
                        <a:lnTo>
                          <a:pt x="102870" y="257175"/>
                        </a:lnTo>
                        <a:cubicBezTo>
                          <a:pt x="96202" y="244793"/>
                          <a:pt x="90488" y="232410"/>
                          <a:pt x="85725" y="218123"/>
                        </a:cubicBezTo>
                        <a:lnTo>
                          <a:pt x="34290" y="268605"/>
                        </a:lnTo>
                        <a:close/>
                        <a:moveTo>
                          <a:pt x="84773" y="82868"/>
                        </a:moveTo>
                        <a:cubicBezTo>
                          <a:pt x="88583" y="68580"/>
                          <a:pt x="94298" y="55245"/>
                          <a:pt x="100965" y="43815"/>
                        </a:cubicBezTo>
                        <a:lnTo>
                          <a:pt x="62865" y="5715"/>
                        </a:lnTo>
                        <a:cubicBezTo>
                          <a:pt x="55245" y="-1905"/>
                          <a:pt x="41910" y="-1905"/>
                          <a:pt x="34290" y="5715"/>
                        </a:cubicBezTo>
                        <a:cubicBezTo>
                          <a:pt x="26670" y="13335"/>
                          <a:pt x="26670" y="25718"/>
                          <a:pt x="34290" y="33338"/>
                        </a:cubicBezTo>
                        <a:lnTo>
                          <a:pt x="84773" y="82868"/>
                        </a:lnTo>
                        <a:close/>
                        <a:moveTo>
                          <a:pt x="394335" y="220980"/>
                        </a:moveTo>
                        <a:cubicBezTo>
                          <a:pt x="389573" y="234315"/>
                          <a:pt x="383858" y="247650"/>
                          <a:pt x="377190" y="259080"/>
                        </a:cubicBezTo>
                        <a:lnTo>
                          <a:pt x="414338" y="295275"/>
                        </a:lnTo>
                        <a:cubicBezTo>
                          <a:pt x="421957" y="302895"/>
                          <a:pt x="435293" y="302895"/>
                          <a:pt x="442913" y="295275"/>
                        </a:cubicBezTo>
                        <a:cubicBezTo>
                          <a:pt x="450532" y="287655"/>
                          <a:pt x="450532" y="275273"/>
                          <a:pt x="442913" y="267653"/>
                        </a:cubicBezTo>
                        <a:lnTo>
                          <a:pt x="394335" y="220980"/>
                        </a:lnTo>
                        <a:close/>
                        <a:moveTo>
                          <a:pt x="456248" y="128588"/>
                        </a:moveTo>
                        <a:lnTo>
                          <a:pt x="404813" y="128588"/>
                        </a:lnTo>
                        <a:cubicBezTo>
                          <a:pt x="405765" y="135255"/>
                          <a:pt x="405765" y="141923"/>
                          <a:pt x="405765" y="148590"/>
                        </a:cubicBezTo>
                        <a:cubicBezTo>
                          <a:pt x="405765" y="155258"/>
                          <a:pt x="405765" y="160973"/>
                          <a:pt x="404813" y="167640"/>
                        </a:cubicBezTo>
                        <a:lnTo>
                          <a:pt x="456248" y="167640"/>
                        </a:lnTo>
                        <a:cubicBezTo>
                          <a:pt x="467678" y="167640"/>
                          <a:pt x="476250" y="159068"/>
                          <a:pt x="476250" y="147638"/>
                        </a:cubicBezTo>
                        <a:cubicBezTo>
                          <a:pt x="476250" y="137160"/>
                          <a:pt x="467678" y="128588"/>
                          <a:pt x="456248" y="128588"/>
                        </a:cubicBezTo>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ADFF397D-E021-4A14-8986-C300CA36E242}"/>
                      </a:ext>
                    </a:extLst>
                  </p:cNvPr>
                  <p:cNvSpPr/>
                  <p:nvPr/>
                </p:nvSpPr>
                <p:spPr>
                  <a:xfrm>
                    <a:off x="10339124" y="2334592"/>
                    <a:ext cx="114300" cy="304800"/>
                  </a:xfrm>
                  <a:custGeom>
                    <a:avLst/>
                    <a:gdLst>
                      <a:gd name="connsiteX0" fmla="*/ 120968 w 114300"/>
                      <a:gd name="connsiteY0" fmla="*/ 183832 h 304800"/>
                      <a:gd name="connsiteX1" fmla="*/ 120968 w 114300"/>
                      <a:gd name="connsiteY1" fmla="*/ 183832 h 304800"/>
                      <a:gd name="connsiteX2" fmla="*/ 120968 w 114300"/>
                      <a:gd name="connsiteY2" fmla="*/ 0 h 304800"/>
                      <a:gd name="connsiteX3" fmla="*/ 75248 w 114300"/>
                      <a:gd name="connsiteY3" fmla="*/ 0 h 304800"/>
                      <a:gd name="connsiteX4" fmla="*/ 0 w 114300"/>
                      <a:gd name="connsiteY4" fmla="*/ 147638 h 304800"/>
                      <a:gd name="connsiteX5" fmla="*/ 953 w 114300"/>
                      <a:gd name="connsiteY5" fmla="*/ 162877 h 304800"/>
                      <a:gd name="connsiteX6" fmla="*/ 1905 w 114300"/>
                      <a:gd name="connsiteY6" fmla="*/ 170497 h 304800"/>
                      <a:gd name="connsiteX7" fmla="*/ 2858 w 114300"/>
                      <a:gd name="connsiteY7" fmla="*/ 178117 h 304800"/>
                      <a:gd name="connsiteX8" fmla="*/ 4763 w 114300"/>
                      <a:gd name="connsiteY8" fmla="*/ 188595 h 304800"/>
                      <a:gd name="connsiteX9" fmla="*/ 5715 w 114300"/>
                      <a:gd name="connsiteY9" fmla="*/ 192405 h 304800"/>
                      <a:gd name="connsiteX10" fmla="*/ 9525 w 114300"/>
                      <a:gd name="connsiteY10" fmla="*/ 204788 h 304800"/>
                      <a:gd name="connsiteX11" fmla="*/ 9525 w 114300"/>
                      <a:gd name="connsiteY11" fmla="*/ 206692 h 304800"/>
                      <a:gd name="connsiteX12" fmla="*/ 14288 w 114300"/>
                      <a:gd name="connsiteY12" fmla="*/ 220027 h 304800"/>
                      <a:gd name="connsiteX13" fmla="*/ 14288 w 114300"/>
                      <a:gd name="connsiteY13" fmla="*/ 220027 h 304800"/>
                      <a:gd name="connsiteX14" fmla="*/ 34290 w 114300"/>
                      <a:gd name="connsiteY14" fmla="*/ 256222 h 304800"/>
                      <a:gd name="connsiteX15" fmla="*/ 34290 w 114300"/>
                      <a:gd name="connsiteY15" fmla="*/ 256222 h 304800"/>
                      <a:gd name="connsiteX16" fmla="*/ 34290 w 114300"/>
                      <a:gd name="connsiteY16" fmla="*/ 256222 h 304800"/>
                      <a:gd name="connsiteX17" fmla="*/ 72390 w 114300"/>
                      <a:gd name="connsiteY17" fmla="*/ 293370 h 304800"/>
                      <a:gd name="connsiteX18" fmla="*/ 72390 w 114300"/>
                      <a:gd name="connsiteY18" fmla="*/ 293370 h 304800"/>
                      <a:gd name="connsiteX19" fmla="*/ 82868 w 114300"/>
                      <a:gd name="connsiteY19" fmla="*/ 299085 h 304800"/>
                      <a:gd name="connsiteX20" fmla="*/ 83820 w 114300"/>
                      <a:gd name="connsiteY20" fmla="*/ 300038 h 304800"/>
                      <a:gd name="connsiteX21" fmla="*/ 94298 w 114300"/>
                      <a:gd name="connsiteY21" fmla="*/ 304800 h 304800"/>
                      <a:gd name="connsiteX22" fmla="*/ 96203 w 114300"/>
                      <a:gd name="connsiteY22" fmla="*/ 305752 h 304800"/>
                      <a:gd name="connsiteX23" fmla="*/ 106680 w 114300"/>
                      <a:gd name="connsiteY23" fmla="*/ 308610 h 304800"/>
                      <a:gd name="connsiteX24" fmla="*/ 108585 w 114300"/>
                      <a:gd name="connsiteY24" fmla="*/ 309563 h 304800"/>
                      <a:gd name="connsiteX25" fmla="*/ 120968 w 114300"/>
                      <a:gd name="connsiteY25" fmla="*/ 312420 h 304800"/>
                      <a:gd name="connsiteX26" fmla="*/ 120968 w 114300"/>
                      <a:gd name="connsiteY26" fmla="*/ 312420 h 304800"/>
                      <a:gd name="connsiteX27" fmla="*/ 120968 w 114300"/>
                      <a:gd name="connsiteY27" fmla="*/ 312420 h 304800"/>
                      <a:gd name="connsiteX28" fmla="*/ 120968 w 114300"/>
                      <a:gd name="connsiteY28" fmla="*/ 18383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300" h="304800">
                        <a:moveTo>
                          <a:pt x="120968" y="183832"/>
                        </a:moveTo>
                        <a:lnTo>
                          <a:pt x="120968" y="183832"/>
                        </a:lnTo>
                        <a:lnTo>
                          <a:pt x="120968" y="0"/>
                        </a:lnTo>
                        <a:lnTo>
                          <a:pt x="75248" y="0"/>
                        </a:lnTo>
                        <a:cubicBezTo>
                          <a:pt x="30480" y="26670"/>
                          <a:pt x="0" y="82867"/>
                          <a:pt x="0" y="147638"/>
                        </a:cubicBezTo>
                        <a:cubicBezTo>
                          <a:pt x="0" y="153352"/>
                          <a:pt x="0" y="158115"/>
                          <a:pt x="953" y="162877"/>
                        </a:cubicBezTo>
                        <a:cubicBezTo>
                          <a:pt x="953" y="165735"/>
                          <a:pt x="1905" y="167640"/>
                          <a:pt x="1905" y="170497"/>
                        </a:cubicBezTo>
                        <a:cubicBezTo>
                          <a:pt x="1905" y="173355"/>
                          <a:pt x="2858" y="175260"/>
                          <a:pt x="2858" y="178117"/>
                        </a:cubicBezTo>
                        <a:cubicBezTo>
                          <a:pt x="3810" y="181927"/>
                          <a:pt x="3810" y="185738"/>
                          <a:pt x="4763" y="188595"/>
                        </a:cubicBezTo>
                        <a:cubicBezTo>
                          <a:pt x="4763" y="189547"/>
                          <a:pt x="4763" y="191452"/>
                          <a:pt x="5715" y="192405"/>
                        </a:cubicBezTo>
                        <a:cubicBezTo>
                          <a:pt x="6668" y="196215"/>
                          <a:pt x="7620" y="200977"/>
                          <a:pt x="9525" y="204788"/>
                        </a:cubicBezTo>
                        <a:cubicBezTo>
                          <a:pt x="9525" y="205740"/>
                          <a:pt x="9525" y="205740"/>
                          <a:pt x="9525" y="206692"/>
                        </a:cubicBezTo>
                        <a:cubicBezTo>
                          <a:pt x="10478" y="211455"/>
                          <a:pt x="12383" y="215265"/>
                          <a:pt x="14288" y="220027"/>
                        </a:cubicBezTo>
                        <a:cubicBezTo>
                          <a:pt x="14288" y="220027"/>
                          <a:pt x="14288" y="220027"/>
                          <a:pt x="14288" y="220027"/>
                        </a:cubicBezTo>
                        <a:cubicBezTo>
                          <a:pt x="19050" y="233363"/>
                          <a:pt x="25718" y="244792"/>
                          <a:pt x="34290" y="256222"/>
                        </a:cubicBezTo>
                        <a:cubicBezTo>
                          <a:pt x="34290" y="256222"/>
                          <a:pt x="34290" y="256222"/>
                          <a:pt x="34290" y="256222"/>
                        </a:cubicBezTo>
                        <a:lnTo>
                          <a:pt x="34290" y="256222"/>
                        </a:lnTo>
                        <a:cubicBezTo>
                          <a:pt x="44768" y="271463"/>
                          <a:pt x="58103" y="283845"/>
                          <a:pt x="72390" y="293370"/>
                        </a:cubicBezTo>
                        <a:cubicBezTo>
                          <a:pt x="72390" y="293370"/>
                          <a:pt x="72390" y="293370"/>
                          <a:pt x="72390" y="293370"/>
                        </a:cubicBezTo>
                        <a:cubicBezTo>
                          <a:pt x="76200" y="295275"/>
                          <a:pt x="79058" y="297180"/>
                          <a:pt x="82868" y="299085"/>
                        </a:cubicBezTo>
                        <a:cubicBezTo>
                          <a:pt x="82868" y="299085"/>
                          <a:pt x="83820" y="299085"/>
                          <a:pt x="83820" y="300038"/>
                        </a:cubicBezTo>
                        <a:cubicBezTo>
                          <a:pt x="86678" y="301942"/>
                          <a:pt x="90488" y="302895"/>
                          <a:pt x="94298" y="304800"/>
                        </a:cubicBezTo>
                        <a:cubicBezTo>
                          <a:pt x="95250" y="304800"/>
                          <a:pt x="95250" y="305752"/>
                          <a:pt x="96203" y="305752"/>
                        </a:cubicBezTo>
                        <a:cubicBezTo>
                          <a:pt x="100013" y="306705"/>
                          <a:pt x="102870" y="307658"/>
                          <a:pt x="106680" y="308610"/>
                        </a:cubicBezTo>
                        <a:cubicBezTo>
                          <a:pt x="107633" y="308610"/>
                          <a:pt x="107633" y="308610"/>
                          <a:pt x="108585" y="309563"/>
                        </a:cubicBezTo>
                        <a:cubicBezTo>
                          <a:pt x="112395" y="310515"/>
                          <a:pt x="117158" y="311467"/>
                          <a:pt x="120968" y="312420"/>
                        </a:cubicBezTo>
                        <a:lnTo>
                          <a:pt x="120968" y="312420"/>
                        </a:lnTo>
                        <a:lnTo>
                          <a:pt x="120968" y="312420"/>
                        </a:lnTo>
                        <a:lnTo>
                          <a:pt x="120968" y="183832"/>
                        </a:ln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9399FDC-271F-494E-85D7-9ADD0640E951}"/>
                      </a:ext>
                    </a:extLst>
                  </p:cNvPr>
                  <p:cNvSpPr/>
                  <p:nvPr/>
                </p:nvSpPr>
                <p:spPr>
                  <a:xfrm>
                    <a:off x="10490572" y="2334592"/>
                    <a:ext cx="114300" cy="304800"/>
                  </a:xfrm>
                  <a:custGeom>
                    <a:avLst/>
                    <a:gdLst>
                      <a:gd name="connsiteX0" fmla="*/ 120015 w 114300"/>
                      <a:gd name="connsiteY0" fmla="*/ 148590 h 304800"/>
                      <a:gd name="connsiteX1" fmla="*/ 120015 w 114300"/>
                      <a:gd name="connsiteY1" fmla="*/ 137160 h 304800"/>
                      <a:gd name="connsiteX2" fmla="*/ 120015 w 114300"/>
                      <a:gd name="connsiteY2" fmla="*/ 131445 h 304800"/>
                      <a:gd name="connsiteX3" fmla="*/ 120015 w 114300"/>
                      <a:gd name="connsiteY3" fmla="*/ 126682 h 304800"/>
                      <a:gd name="connsiteX4" fmla="*/ 64770 w 114300"/>
                      <a:gd name="connsiteY4" fmla="*/ 13335 h 304800"/>
                      <a:gd name="connsiteX5" fmla="*/ 63818 w 114300"/>
                      <a:gd name="connsiteY5" fmla="*/ 12382 h 304800"/>
                      <a:gd name="connsiteX6" fmla="*/ 56198 w 114300"/>
                      <a:gd name="connsiteY6" fmla="*/ 6667 h 304800"/>
                      <a:gd name="connsiteX7" fmla="*/ 54293 w 114300"/>
                      <a:gd name="connsiteY7" fmla="*/ 5715 h 304800"/>
                      <a:gd name="connsiteX8" fmla="*/ 45720 w 114300"/>
                      <a:gd name="connsiteY8" fmla="*/ 0 h 304800"/>
                      <a:gd name="connsiteX9" fmla="*/ 0 w 114300"/>
                      <a:gd name="connsiteY9" fmla="*/ 0 h 304800"/>
                      <a:gd name="connsiteX10" fmla="*/ 0 w 114300"/>
                      <a:gd name="connsiteY10" fmla="*/ 159067 h 304800"/>
                      <a:gd name="connsiteX11" fmla="*/ 0 w 114300"/>
                      <a:gd name="connsiteY11" fmla="*/ 159067 h 304800"/>
                      <a:gd name="connsiteX12" fmla="*/ 0 w 114300"/>
                      <a:gd name="connsiteY12" fmla="*/ 313372 h 304800"/>
                      <a:gd name="connsiteX13" fmla="*/ 0 w 114300"/>
                      <a:gd name="connsiteY13" fmla="*/ 313372 h 304800"/>
                      <a:gd name="connsiteX14" fmla="*/ 92393 w 114300"/>
                      <a:gd name="connsiteY14" fmla="*/ 249555 h 304800"/>
                      <a:gd name="connsiteX15" fmla="*/ 120015 w 114300"/>
                      <a:gd name="connsiteY15" fmla="*/ 14859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304800">
                        <a:moveTo>
                          <a:pt x="120015" y="148590"/>
                        </a:moveTo>
                        <a:cubicBezTo>
                          <a:pt x="120015" y="144780"/>
                          <a:pt x="120015" y="140970"/>
                          <a:pt x="120015" y="137160"/>
                        </a:cubicBezTo>
                        <a:cubicBezTo>
                          <a:pt x="120015" y="135255"/>
                          <a:pt x="120015" y="133350"/>
                          <a:pt x="120015" y="131445"/>
                        </a:cubicBezTo>
                        <a:cubicBezTo>
                          <a:pt x="120015" y="129540"/>
                          <a:pt x="120015" y="128588"/>
                          <a:pt x="120015" y="126682"/>
                        </a:cubicBezTo>
                        <a:cubicBezTo>
                          <a:pt x="115252" y="80010"/>
                          <a:pt x="94298" y="40005"/>
                          <a:pt x="64770" y="13335"/>
                        </a:cubicBezTo>
                        <a:cubicBezTo>
                          <a:pt x="64770" y="13335"/>
                          <a:pt x="63818" y="13335"/>
                          <a:pt x="63818" y="12382"/>
                        </a:cubicBezTo>
                        <a:cubicBezTo>
                          <a:pt x="60960" y="10477"/>
                          <a:pt x="59055" y="8572"/>
                          <a:pt x="56198" y="6667"/>
                        </a:cubicBezTo>
                        <a:cubicBezTo>
                          <a:pt x="55245" y="6667"/>
                          <a:pt x="55245" y="5715"/>
                          <a:pt x="54293" y="5715"/>
                        </a:cubicBezTo>
                        <a:cubicBezTo>
                          <a:pt x="51435" y="3810"/>
                          <a:pt x="48577" y="1905"/>
                          <a:pt x="45720" y="0"/>
                        </a:cubicBezTo>
                        <a:lnTo>
                          <a:pt x="0" y="0"/>
                        </a:lnTo>
                        <a:lnTo>
                          <a:pt x="0" y="159067"/>
                        </a:lnTo>
                        <a:lnTo>
                          <a:pt x="0" y="159067"/>
                        </a:lnTo>
                        <a:lnTo>
                          <a:pt x="0" y="313372"/>
                        </a:lnTo>
                        <a:lnTo>
                          <a:pt x="0" y="313372"/>
                        </a:lnTo>
                        <a:cubicBezTo>
                          <a:pt x="38100" y="308610"/>
                          <a:pt x="70485" y="283845"/>
                          <a:pt x="92393" y="249555"/>
                        </a:cubicBezTo>
                        <a:cubicBezTo>
                          <a:pt x="109538" y="220980"/>
                          <a:pt x="120015" y="186690"/>
                          <a:pt x="120015" y="148590"/>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BC6C68D-EC66-46E1-AF36-D0353FA3D7DF}"/>
                      </a:ext>
                    </a:extLst>
                  </p:cNvPr>
                  <p:cNvSpPr/>
                  <p:nvPr/>
                </p:nvSpPr>
                <p:spPr>
                  <a:xfrm>
                    <a:off x="10351507" y="2171674"/>
                    <a:ext cx="238125" cy="123825"/>
                  </a:xfrm>
                  <a:custGeom>
                    <a:avLst/>
                    <a:gdLst>
                      <a:gd name="connsiteX0" fmla="*/ 9525 w 238125"/>
                      <a:gd name="connsiteY0" fmla="*/ 17185 h 123825"/>
                      <a:gd name="connsiteX1" fmla="*/ 65723 w 238125"/>
                      <a:gd name="connsiteY1" fmla="*/ 42903 h 123825"/>
                      <a:gd name="connsiteX2" fmla="*/ 75248 w 238125"/>
                      <a:gd name="connsiteY2" fmla="*/ 75288 h 123825"/>
                      <a:gd name="connsiteX3" fmla="*/ 40005 w 238125"/>
                      <a:gd name="connsiteY3" fmla="*/ 129580 h 123825"/>
                      <a:gd name="connsiteX4" fmla="*/ 206692 w 238125"/>
                      <a:gd name="connsiteY4" fmla="*/ 129580 h 123825"/>
                      <a:gd name="connsiteX5" fmla="*/ 171450 w 238125"/>
                      <a:gd name="connsiteY5" fmla="*/ 75288 h 123825"/>
                      <a:gd name="connsiteX6" fmla="*/ 180975 w 238125"/>
                      <a:gd name="connsiteY6" fmla="*/ 42903 h 123825"/>
                      <a:gd name="connsiteX7" fmla="*/ 237173 w 238125"/>
                      <a:gd name="connsiteY7" fmla="*/ 17185 h 123825"/>
                      <a:gd name="connsiteX8" fmla="*/ 245745 w 238125"/>
                      <a:gd name="connsiteY8" fmla="*/ 8613 h 123825"/>
                      <a:gd name="connsiteX9" fmla="*/ 237173 w 238125"/>
                      <a:gd name="connsiteY9" fmla="*/ 40 h 123825"/>
                      <a:gd name="connsiteX10" fmla="*/ 165735 w 238125"/>
                      <a:gd name="connsiteY10" fmla="*/ 33378 h 123825"/>
                      <a:gd name="connsiteX11" fmla="*/ 154305 w 238125"/>
                      <a:gd name="connsiteY11" fmla="*/ 65763 h 123825"/>
                      <a:gd name="connsiteX12" fmla="*/ 122873 w 238125"/>
                      <a:gd name="connsiteY12" fmla="*/ 60048 h 123825"/>
                      <a:gd name="connsiteX13" fmla="*/ 91440 w 238125"/>
                      <a:gd name="connsiteY13" fmla="*/ 65763 h 123825"/>
                      <a:gd name="connsiteX14" fmla="*/ 80010 w 238125"/>
                      <a:gd name="connsiteY14" fmla="*/ 33378 h 123825"/>
                      <a:gd name="connsiteX15" fmla="*/ 8573 w 238125"/>
                      <a:gd name="connsiteY15" fmla="*/ 40 h 123825"/>
                      <a:gd name="connsiteX16" fmla="*/ 0 w 238125"/>
                      <a:gd name="connsiteY16" fmla="*/ 8613 h 123825"/>
                      <a:gd name="connsiteX17" fmla="*/ 9525 w 238125"/>
                      <a:gd name="connsiteY17" fmla="*/ 1718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8125" h="123825">
                        <a:moveTo>
                          <a:pt x="9525" y="17185"/>
                        </a:moveTo>
                        <a:cubicBezTo>
                          <a:pt x="41910" y="17185"/>
                          <a:pt x="57150" y="29568"/>
                          <a:pt x="65723" y="42903"/>
                        </a:cubicBezTo>
                        <a:cubicBezTo>
                          <a:pt x="73342" y="54333"/>
                          <a:pt x="75248" y="67668"/>
                          <a:pt x="75248" y="75288"/>
                        </a:cubicBezTo>
                        <a:cubicBezTo>
                          <a:pt x="57150" y="87670"/>
                          <a:pt x="43815" y="106720"/>
                          <a:pt x="40005" y="129580"/>
                        </a:cubicBezTo>
                        <a:lnTo>
                          <a:pt x="206692" y="129580"/>
                        </a:lnTo>
                        <a:cubicBezTo>
                          <a:pt x="202883" y="106720"/>
                          <a:pt x="189548" y="87670"/>
                          <a:pt x="171450" y="75288"/>
                        </a:cubicBezTo>
                        <a:cubicBezTo>
                          <a:pt x="171450" y="67668"/>
                          <a:pt x="174308" y="54333"/>
                          <a:pt x="180975" y="42903"/>
                        </a:cubicBezTo>
                        <a:cubicBezTo>
                          <a:pt x="189548" y="29568"/>
                          <a:pt x="204788" y="17185"/>
                          <a:pt x="237173" y="17185"/>
                        </a:cubicBezTo>
                        <a:cubicBezTo>
                          <a:pt x="241935" y="17185"/>
                          <a:pt x="245745" y="13375"/>
                          <a:pt x="245745" y="8613"/>
                        </a:cubicBezTo>
                        <a:cubicBezTo>
                          <a:pt x="245745" y="3850"/>
                          <a:pt x="241935" y="40"/>
                          <a:pt x="237173" y="40"/>
                        </a:cubicBezTo>
                        <a:cubicBezTo>
                          <a:pt x="200025" y="40"/>
                          <a:pt x="177165" y="15280"/>
                          <a:pt x="165735" y="33378"/>
                        </a:cubicBezTo>
                        <a:cubicBezTo>
                          <a:pt x="159067" y="44808"/>
                          <a:pt x="155258" y="56238"/>
                          <a:pt x="154305" y="65763"/>
                        </a:cubicBezTo>
                        <a:cubicBezTo>
                          <a:pt x="144780" y="61953"/>
                          <a:pt x="134302" y="60048"/>
                          <a:pt x="122873" y="60048"/>
                        </a:cubicBezTo>
                        <a:cubicBezTo>
                          <a:pt x="111442" y="60048"/>
                          <a:pt x="100965" y="61953"/>
                          <a:pt x="91440" y="65763"/>
                        </a:cubicBezTo>
                        <a:cubicBezTo>
                          <a:pt x="90488" y="56238"/>
                          <a:pt x="86677" y="44808"/>
                          <a:pt x="80010" y="33378"/>
                        </a:cubicBezTo>
                        <a:cubicBezTo>
                          <a:pt x="68580" y="15280"/>
                          <a:pt x="46673" y="-912"/>
                          <a:pt x="8573" y="40"/>
                        </a:cubicBezTo>
                        <a:cubicBezTo>
                          <a:pt x="3810" y="40"/>
                          <a:pt x="0" y="3850"/>
                          <a:pt x="0" y="8613"/>
                        </a:cubicBezTo>
                        <a:cubicBezTo>
                          <a:pt x="952" y="13375"/>
                          <a:pt x="4763" y="17185"/>
                          <a:pt x="9525" y="17185"/>
                        </a:cubicBezTo>
                      </a:path>
                    </a:pathLst>
                  </a:custGeom>
                  <a:grpFill/>
                  <a:ln w="9525" cap="flat">
                    <a:noFill/>
                    <a:prstDash val="solid"/>
                    <a:miter/>
                  </a:ln>
                </p:spPr>
                <p:txBody>
                  <a:bodyPr rtlCol="0" anchor="ctr"/>
                  <a:lstStyle/>
                  <a:p>
                    <a:endParaRPr lang="en-US"/>
                  </a:p>
                </p:txBody>
              </p:sp>
            </p:grpSp>
          </p:grpSp>
        </p:grpSp>
        <p:grpSp>
          <p:nvGrpSpPr>
            <p:cNvPr id="12" name="Group 11">
              <a:extLst>
                <a:ext uri="{FF2B5EF4-FFF2-40B4-BE49-F238E27FC236}">
                  <a16:creationId xmlns:a16="http://schemas.microsoft.com/office/drawing/2014/main" id="{275A2BBB-7B74-44FE-ACD4-01E0427ADD36}"/>
                </a:ext>
              </a:extLst>
            </p:cNvPr>
            <p:cNvGrpSpPr/>
            <p:nvPr/>
          </p:nvGrpSpPr>
          <p:grpSpPr>
            <a:xfrm>
              <a:off x="8057614" y="1418431"/>
              <a:ext cx="759905" cy="811157"/>
              <a:chOff x="7900447" y="1418431"/>
              <a:chExt cx="759905" cy="811157"/>
            </a:xfrm>
          </p:grpSpPr>
          <p:sp>
            <p:nvSpPr>
              <p:cNvPr id="89" name="Rectangle: Rounded Corners 118">
                <a:extLst>
                  <a:ext uri="{FF2B5EF4-FFF2-40B4-BE49-F238E27FC236}">
                    <a16:creationId xmlns:a16="http://schemas.microsoft.com/office/drawing/2014/main" id="{180DF20C-EC8E-4868-B637-8B355B8627F4}"/>
                  </a:ext>
                </a:extLst>
              </p:cNvPr>
              <p:cNvSpPr/>
              <p:nvPr/>
            </p:nvSpPr>
            <p:spPr bwMode="auto">
              <a:xfrm>
                <a:off x="7900447" y="1418431"/>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0" name="people_4" title="Icon of a person">
                <a:extLst>
                  <a:ext uri="{FF2B5EF4-FFF2-40B4-BE49-F238E27FC236}">
                    <a16:creationId xmlns:a16="http://schemas.microsoft.com/office/drawing/2014/main" id="{57424828-A5C6-4A38-AD5B-69BFD9B54BAB}"/>
                  </a:ext>
                </a:extLst>
              </p:cNvPr>
              <p:cNvSpPr>
                <a:spLocks noChangeAspect="1" noEditPoints="1"/>
              </p:cNvSpPr>
              <p:nvPr/>
            </p:nvSpPr>
            <p:spPr bwMode="auto">
              <a:xfrm>
                <a:off x="8079407" y="1599303"/>
                <a:ext cx="401985" cy="4494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8" name="Oval 117">
              <a:extLst>
                <a:ext uri="{FF2B5EF4-FFF2-40B4-BE49-F238E27FC236}">
                  <a16:creationId xmlns:a16="http://schemas.microsoft.com/office/drawing/2014/main" id="{31BFD19C-2570-421C-AFB5-0123D093CE85}"/>
                </a:ext>
              </a:extLst>
            </p:cNvPr>
            <p:cNvSpPr/>
            <p:nvPr/>
          </p:nvSpPr>
          <p:spPr bwMode="auto">
            <a:xfrm>
              <a:off x="6860250" y="39753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19" name="Oval 118">
              <a:extLst>
                <a:ext uri="{FF2B5EF4-FFF2-40B4-BE49-F238E27FC236}">
                  <a16:creationId xmlns:a16="http://schemas.microsoft.com/office/drawing/2014/main" id="{12F1CEFC-0895-40E1-A4E1-847653CA6D60}"/>
                </a:ext>
              </a:extLst>
            </p:cNvPr>
            <p:cNvSpPr/>
            <p:nvPr/>
          </p:nvSpPr>
          <p:spPr bwMode="auto">
            <a:xfrm>
              <a:off x="8620089" y="39753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22" name="Oval 121">
              <a:extLst>
                <a:ext uri="{FF2B5EF4-FFF2-40B4-BE49-F238E27FC236}">
                  <a16:creationId xmlns:a16="http://schemas.microsoft.com/office/drawing/2014/main" id="{D742678E-D5ED-442B-BA34-0DFEEC13E496}"/>
                </a:ext>
              </a:extLst>
            </p:cNvPr>
            <p:cNvSpPr/>
            <p:nvPr/>
          </p:nvSpPr>
          <p:spPr bwMode="auto">
            <a:xfrm>
              <a:off x="8950855" y="197258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23" name="Oval 122">
              <a:extLst>
                <a:ext uri="{FF2B5EF4-FFF2-40B4-BE49-F238E27FC236}">
                  <a16:creationId xmlns:a16="http://schemas.microsoft.com/office/drawing/2014/main" id="{5F99490B-4930-4883-9A79-DCFFC220F770}"/>
                </a:ext>
              </a:extLst>
            </p:cNvPr>
            <p:cNvSpPr/>
            <p:nvPr/>
          </p:nvSpPr>
          <p:spPr bwMode="auto">
            <a:xfrm>
              <a:off x="10597638" y="39753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24" name="Oval 123">
              <a:extLst>
                <a:ext uri="{FF2B5EF4-FFF2-40B4-BE49-F238E27FC236}">
                  <a16:creationId xmlns:a16="http://schemas.microsoft.com/office/drawing/2014/main" id="{E2D264AA-31C2-4AA5-9AB9-882C6BCFC879}"/>
                </a:ext>
              </a:extLst>
            </p:cNvPr>
            <p:cNvSpPr/>
            <p:nvPr/>
          </p:nvSpPr>
          <p:spPr bwMode="auto">
            <a:xfrm>
              <a:off x="9425872" y="615992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105590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76" grpId="0"/>
      <p:bldP spid="79" grpId="0"/>
      <p:bldP spid="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794442" cy="410369"/>
          </a:xfrm>
        </p:spPr>
        <p:txBody>
          <a:bodyPr/>
          <a:lstStyle/>
          <a:p>
            <a:r>
              <a:rPr lang="en-US" dirty="0"/>
              <a:t>GitHub Actions for Kubernetes on Azure</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͏Authenticate and login securely to an Azure subscription</a:t>
            </a:r>
          </a:p>
        </p:txBody>
      </p:sp>
      <p:sp>
        <p:nvSpPr>
          <p:cNvPr id="82" name="Title 16">
            <a:extLst>
              <a:ext uri="{FF2B5EF4-FFF2-40B4-BE49-F238E27FC236}">
                <a16:creationId xmlns:a16="http://schemas.microsoft.com/office/drawing/2014/main" id="{6B301FCF-90EC-4C9E-A8EE-7E7E12D5DA15}"/>
              </a:ext>
            </a:extLst>
          </p:cNvPr>
          <p:cNvSpPr txBox="1">
            <a:spLocks/>
          </p:cNvSpPr>
          <p:nvPr/>
        </p:nvSpPr>
        <p:spPr>
          <a:xfrm>
            <a:off x="465138" y="2799999"/>
            <a:ext cx="4347246"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͏Set the target AKS cluster</a:t>
            </a:r>
          </a:p>
        </p:txBody>
      </p:sp>
      <p:sp>
        <p:nvSpPr>
          <p:cNvPr id="83" name="Title 16">
            <a:extLst>
              <a:ext uri="{FF2B5EF4-FFF2-40B4-BE49-F238E27FC236}">
                <a16:creationId xmlns:a16="http://schemas.microsoft.com/office/drawing/2014/main" id="{C2583FA4-14BA-4F3B-9208-34FB6F162033}"/>
              </a:ext>
            </a:extLst>
          </p:cNvPr>
          <p:cNvSpPr txBox="1">
            <a:spLocks/>
          </p:cNvSpPr>
          <p:nvPr/>
        </p:nvSpPr>
        <p:spPr>
          <a:xfrm>
            <a:off x="465138" y="3378346"/>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͏Create Kubernetes secret objects to manage sensitive information</a:t>
            </a:r>
          </a:p>
        </p:txBody>
      </p:sp>
      <p:sp>
        <p:nvSpPr>
          <p:cNvPr id="86" name="Title 16">
            <a:extLst>
              <a:ext uri="{FF2B5EF4-FFF2-40B4-BE49-F238E27FC236}">
                <a16:creationId xmlns:a16="http://schemas.microsoft.com/office/drawing/2014/main" id="{8216FA1B-E973-44C0-B686-D18959F43879}"/>
              </a:ext>
            </a:extLst>
          </p:cNvPr>
          <p:cNvSpPr txBox="1">
            <a:spLocks/>
          </p:cNvSpPr>
          <p:nvPr/>
        </p:nvSpPr>
        <p:spPr>
          <a:xfrm>
            <a:off x="465138" y="4172137"/>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͏Connect to the Kubernetes cluster and deploy manifests, etc.</a:t>
            </a:r>
          </a:p>
        </p:txBody>
      </p:sp>
      <p:grpSp>
        <p:nvGrpSpPr>
          <p:cNvPr id="3" name="Group 2" descr="Github actions flow for Kubernetes on Azure">
            <a:extLst>
              <a:ext uri="{FF2B5EF4-FFF2-40B4-BE49-F238E27FC236}">
                <a16:creationId xmlns:a16="http://schemas.microsoft.com/office/drawing/2014/main" id="{1BD2FE63-B433-4F8B-BD96-989F456838E4}"/>
              </a:ext>
            </a:extLst>
          </p:cNvPr>
          <p:cNvGrpSpPr/>
          <p:nvPr/>
        </p:nvGrpSpPr>
        <p:grpSpPr>
          <a:xfrm>
            <a:off x="5374431" y="1518183"/>
            <a:ext cx="6792513" cy="4843563"/>
            <a:chOff x="5374431" y="1518183"/>
            <a:chExt cx="6792513" cy="4843563"/>
          </a:xfrm>
        </p:grpSpPr>
        <p:grpSp>
          <p:nvGrpSpPr>
            <p:cNvPr id="91" name="Group 90">
              <a:extLst>
                <a:ext uri="{FF2B5EF4-FFF2-40B4-BE49-F238E27FC236}">
                  <a16:creationId xmlns:a16="http://schemas.microsoft.com/office/drawing/2014/main" id="{5FD56AC6-0445-44FA-A327-0B0F8EA28C9C}"/>
                </a:ext>
              </a:extLst>
            </p:cNvPr>
            <p:cNvGrpSpPr/>
            <p:nvPr/>
          </p:nvGrpSpPr>
          <p:grpSpPr>
            <a:xfrm>
              <a:off x="5374431" y="4130060"/>
              <a:ext cx="2249661" cy="839343"/>
              <a:chOff x="5783222" y="4091419"/>
              <a:chExt cx="2249661" cy="839343"/>
            </a:xfrm>
          </p:grpSpPr>
          <p:sp>
            <p:nvSpPr>
              <p:cNvPr id="104" name="Rectangle: Rounded Corners 103">
                <a:extLst>
                  <a:ext uri="{FF2B5EF4-FFF2-40B4-BE49-F238E27FC236}">
                    <a16:creationId xmlns:a16="http://schemas.microsoft.com/office/drawing/2014/main" id="{3E7AE53C-312F-4246-BEB1-8DED9138EB09}"/>
                  </a:ext>
                </a:extLst>
              </p:cNvPr>
              <p:cNvSpPr/>
              <p:nvPr/>
            </p:nvSpPr>
            <p:spPr bwMode="auto">
              <a:xfrm>
                <a:off x="7193540" y="409141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05" name="Title 1">
                <a:extLst>
                  <a:ext uri="{FF2B5EF4-FFF2-40B4-BE49-F238E27FC236}">
                    <a16:creationId xmlns:a16="http://schemas.microsoft.com/office/drawing/2014/main" id="{77160F9D-55AE-44FE-A053-E79FDBFB058A}"/>
                  </a:ext>
                </a:extLst>
              </p:cNvPr>
              <p:cNvSpPr txBox="1">
                <a:spLocks/>
              </p:cNvSpPr>
              <p:nvPr/>
            </p:nvSpPr>
            <p:spPr>
              <a:xfrm>
                <a:off x="5783222" y="4326424"/>
                <a:ext cx="1277814"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panose="020B0502040204020203" pitchFamily="34" charset="0"/>
                  </a:rPr>
                  <a:t>k8s-create-secret</a:t>
                </a:r>
              </a:p>
            </p:txBody>
          </p:sp>
          <p:sp>
            <p:nvSpPr>
              <p:cNvPr id="106" name="Lock" title="Icon of a padlock">
                <a:extLst>
                  <a:ext uri="{FF2B5EF4-FFF2-40B4-BE49-F238E27FC236}">
                    <a16:creationId xmlns:a16="http://schemas.microsoft.com/office/drawing/2014/main" id="{FE975CBF-BFDA-4BFD-9ECF-33677B4EFB5E}"/>
                  </a:ext>
                </a:extLst>
              </p:cNvPr>
              <p:cNvSpPr>
                <a:spLocks noChangeAspect="1" noEditPoints="1"/>
              </p:cNvSpPr>
              <p:nvPr/>
            </p:nvSpPr>
            <p:spPr bwMode="auto">
              <a:xfrm>
                <a:off x="7412519" y="4230593"/>
                <a:ext cx="401384" cy="56099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022E5AAF-F083-45D4-BD12-83AD056E6A5C}"/>
                </a:ext>
              </a:extLst>
            </p:cNvPr>
            <p:cNvGrpSpPr/>
            <p:nvPr/>
          </p:nvGrpSpPr>
          <p:grpSpPr>
            <a:xfrm>
              <a:off x="5508479" y="1518183"/>
              <a:ext cx="6658465" cy="4843563"/>
              <a:chOff x="5508479" y="1518183"/>
              <a:chExt cx="6658465" cy="4843563"/>
            </a:xfrm>
          </p:grpSpPr>
          <p:grpSp>
            <p:nvGrpSpPr>
              <p:cNvPr id="90" name="Group 89">
                <a:extLst>
                  <a:ext uri="{FF2B5EF4-FFF2-40B4-BE49-F238E27FC236}">
                    <a16:creationId xmlns:a16="http://schemas.microsoft.com/office/drawing/2014/main" id="{58D83433-E4BF-4B03-B0AA-11CFCBBAB366}"/>
                  </a:ext>
                </a:extLst>
              </p:cNvPr>
              <p:cNvGrpSpPr/>
              <p:nvPr/>
            </p:nvGrpSpPr>
            <p:grpSpPr>
              <a:xfrm>
                <a:off x="5508479" y="1661340"/>
                <a:ext cx="2115613" cy="839343"/>
                <a:chOff x="5917270" y="1622699"/>
                <a:chExt cx="2115613" cy="839343"/>
              </a:xfrm>
            </p:grpSpPr>
            <p:sp>
              <p:nvSpPr>
                <p:cNvPr id="107" name="Rectangle: Rounded Corners 106">
                  <a:extLst>
                    <a:ext uri="{FF2B5EF4-FFF2-40B4-BE49-F238E27FC236}">
                      <a16:creationId xmlns:a16="http://schemas.microsoft.com/office/drawing/2014/main" id="{0E02551D-6438-4E45-88AE-2CD8295B0750}"/>
                    </a:ext>
                  </a:extLst>
                </p:cNvPr>
                <p:cNvSpPr/>
                <p:nvPr/>
              </p:nvSpPr>
              <p:spPr bwMode="auto">
                <a:xfrm>
                  <a:off x="7193540" y="162269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08" name="Title 1">
                  <a:extLst>
                    <a:ext uri="{FF2B5EF4-FFF2-40B4-BE49-F238E27FC236}">
                      <a16:creationId xmlns:a16="http://schemas.microsoft.com/office/drawing/2014/main" id="{3AB5529E-B32B-46F1-ACF4-66705B5CAD84}"/>
                    </a:ext>
                  </a:extLst>
                </p:cNvPr>
                <p:cNvSpPr txBox="1">
                  <a:spLocks/>
                </p:cNvSpPr>
                <p:nvPr/>
              </p:nvSpPr>
              <p:spPr>
                <a:xfrm>
                  <a:off x="5917270" y="1857704"/>
                  <a:ext cx="114376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panose="020B0502040204020203" pitchFamily="34" charset="0"/>
                    </a:rPr>
                    <a:t>docker-login</a:t>
                  </a:r>
                </a:p>
              </p:txBody>
            </p:sp>
            <p:sp>
              <p:nvSpPr>
                <p:cNvPr id="109" name="Freeform: Shape 108">
                  <a:extLst>
                    <a:ext uri="{FF2B5EF4-FFF2-40B4-BE49-F238E27FC236}">
                      <a16:creationId xmlns:a16="http://schemas.microsoft.com/office/drawing/2014/main" id="{01CE658D-AB46-4EBD-86ED-69D908246363}"/>
                    </a:ext>
                  </a:extLst>
                </p:cNvPr>
                <p:cNvSpPr/>
                <p:nvPr/>
              </p:nvSpPr>
              <p:spPr>
                <a:xfrm>
                  <a:off x="7315303" y="1831134"/>
                  <a:ext cx="595816" cy="422472"/>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grpSp>
          <p:grpSp>
            <p:nvGrpSpPr>
              <p:cNvPr id="93" name="Group 92">
                <a:extLst>
                  <a:ext uri="{FF2B5EF4-FFF2-40B4-BE49-F238E27FC236}">
                    <a16:creationId xmlns:a16="http://schemas.microsoft.com/office/drawing/2014/main" id="{DB4A593E-6B5E-4CA3-B022-6DA42816BAA0}"/>
                  </a:ext>
                </a:extLst>
              </p:cNvPr>
              <p:cNvGrpSpPr/>
              <p:nvPr/>
            </p:nvGrpSpPr>
            <p:grpSpPr>
              <a:xfrm>
                <a:off x="5508479" y="2895700"/>
                <a:ext cx="2115613" cy="839343"/>
                <a:chOff x="5917270" y="2857059"/>
                <a:chExt cx="2115613" cy="839343"/>
              </a:xfrm>
            </p:grpSpPr>
            <p:sp>
              <p:nvSpPr>
                <p:cNvPr id="101" name="Rectangle: Rounded Corners 100">
                  <a:extLst>
                    <a:ext uri="{FF2B5EF4-FFF2-40B4-BE49-F238E27FC236}">
                      <a16:creationId xmlns:a16="http://schemas.microsoft.com/office/drawing/2014/main" id="{D0D26BC1-2DC5-4989-B2AE-E260B9786866}"/>
                    </a:ext>
                  </a:extLst>
                </p:cNvPr>
                <p:cNvSpPr/>
                <p:nvPr/>
              </p:nvSpPr>
              <p:spPr bwMode="auto">
                <a:xfrm>
                  <a:off x="7193540" y="285705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02" name="Title 1">
                  <a:extLst>
                    <a:ext uri="{FF2B5EF4-FFF2-40B4-BE49-F238E27FC236}">
                      <a16:creationId xmlns:a16="http://schemas.microsoft.com/office/drawing/2014/main" id="{FC1430FF-48DF-4D7E-AEEF-7A5C34BB7901}"/>
                    </a:ext>
                  </a:extLst>
                </p:cNvPr>
                <p:cNvSpPr txBox="1">
                  <a:spLocks/>
                </p:cNvSpPr>
                <p:nvPr/>
              </p:nvSpPr>
              <p:spPr>
                <a:xfrm>
                  <a:off x="5917270" y="3092064"/>
                  <a:ext cx="114376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err="1">
                      <a:solidFill>
                        <a:srgbClr val="000000"/>
                      </a:solidFill>
                      <a:latin typeface="Segoe UI" panose="020B0502040204020203" pitchFamily="34" charset="0"/>
                    </a:rPr>
                    <a:t>aks</a:t>
                  </a:r>
                  <a:r>
                    <a:rPr lang="en-US" sz="1200" spc="0">
                      <a:solidFill>
                        <a:srgbClr val="000000"/>
                      </a:solidFill>
                      <a:latin typeface="Segoe UI" panose="020B0502040204020203" pitchFamily="34" charset="0"/>
                    </a:rPr>
                    <a:t>-set-context</a:t>
                  </a:r>
                </a:p>
              </p:txBody>
            </p:sp>
            <p:sp>
              <p:nvSpPr>
                <p:cNvPr id="103" name="monitor_3" title="Icon of a monitor with a checkmark on the lower right corner">
                  <a:extLst>
                    <a:ext uri="{FF2B5EF4-FFF2-40B4-BE49-F238E27FC236}">
                      <a16:creationId xmlns:a16="http://schemas.microsoft.com/office/drawing/2014/main" id="{82686512-68CB-4044-A8A1-A1130AE0C789}"/>
                    </a:ext>
                  </a:extLst>
                </p:cNvPr>
                <p:cNvSpPr>
                  <a:spLocks noChangeAspect="1" noEditPoints="1"/>
                </p:cNvSpPr>
                <p:nvPr/>
              </p:nvSpPr>
              <p:spPr bwMode="auto">
                <a:xfrm>
                  <a:off x="7331197" y="3050561"/>
                  <a:ext cx="564028" cy="452339"/>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EF189662-76A0-474C-BC37-947AC82C9009}"/>
                  </a:ext>
                </a:extLst>
              </p:cNvPr>
              <p:cNvGrpSpPr/>
              <p:nvPr/>
            </p:nvGrpSpPr>
            <p:grpSpPr>
              <a:xfrm>
                <a:off x="5508479" y="5364420"/>
                <a:ext cx="2115613" cy="839343"/>
                <a:chOff x="5917270" y="5325779"/>
                <a:chExt cx="2115613" cy="839343"/>
              </a:xfrm>
            </p:grpSpPr>
            <p:sp>
              <p:nvSpPr>
                <p:cNvPr id="98" name="Rectangle: Rounded Corners 97">
                  <a:extLst>
                    <a:ext uri="{FF2B5EF4-FFF2-40B4-BE49-F238E27FC236}">
                      <a16:creationId xmlns:a16="http://schemas.microsoft.com/office/drawing/2014/main" id="{0ED21D02-D65E-42A2-AEC4-4E9B4FE47A9D}"/>
                    </a:ext>
                  </a:extLst>
                </p:cNvPr>
                <p:cNvSpPr/>
                <p:nvPr/>
              </p:nvSpPr>
              <p:spPr bwMode="auto">
                <a:xfrm>
                  <a:off x="7193540" y="532577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99" name="Title 1">
                  <a:extLst>
                    <a:ext uri="{FF2B5EF4-FFF2-40B4-BE49-F238E27FC236}">
                      <a16:creationId xmlns:a16="http://schemas.microsoft.com/office/drawing/2014/main" id="{0296F301-BA85-4E1E-9367-965CD794EAD8}"/>
                    </a:ext>
                  </a:extLst>
                </p:cNvPr>
                <p:cNvSpPr txBox="1">
                  <a:spLocks/>
                </p:cNvSpPr>
                <p:nvPr/>
              </p:nvSpPr>
              <p:spPr>
                <a:xfrm>
                  <a:off x="5917270" y="5560784"/>
                  <a:ext cx="114376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Action</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panose="020B0502040204020203" pitchFamily="34" charset="0"/>
                    </a:rPr>
                    <a:t>k8s-deploy</a:t>
                  </a:r>
                </a:p>
              </p:txBody>
            </p:sp>
            <p:sp>
              <p:nvSpPr>
                <p:cNvPr id="100" name="arrow_24" title="Icon of an arrow pointing out of a box">
                  <a:extLst>
                    <a:ext uri="{FF2B5EF4-FFF2-40B4-BE49-F238E27FC236}">
                      <a16:creationId xmlns:a16="http://schemas.microsoft.com/office/drawing/2014/main" id="{0D7D4271-F936-4301-8025-12E82FC7961F}"/>
                    </a:ext>
                  </a:extLst>
                </p:cNvPr>
                <p:cNvSpPr>
                  <a:spLocks noChangeAspect="1" noEditPoints="1"/>
                </p:cNvSpPr>
                <p:nvPr/>
              </p:nvSpPr>
              <p:spPr bwMode="auto">
                <a:xfrm>
                  <a:off x="7320200" y="5521674"/>
                  <a:ext cx="586022" cy="447553"/>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cxnSp>
            <p:nvCxnSpPr>
              <p:cNvPr id="95" name="Straight Arrow Connector 94">
                <a:extLst>
                  <a:ext uri="{FF2B5EF4-FFF2-40B4-BE49-F238E27FC236}">
                    <a16:creationId xmlns:a16="http://schemas.microsoft.com/office/drawing/2014/main" id="{84B90E21-DC29-454C-9F9C-EB8CF8B5674F}"/>
                  </a:ext>
                </a:extLst>
              </p:cNvPr>
              <p:cNvCxnSpPr>
                <a:stCxn id="107" idx="2"/>
                <a:endCxn id="101" idx="0"/>
              </p:cNvCxnSpPr>
              <p:nvPr/>
            </p:nvCxnSpPr>
            <p:spPr>
              <a:xfrm>
                <a:off x="7204421" y="2500683"/>
                <a:ext cx="0" cy="3950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B4BC2E2-BE0A-40D1-BCC6-82C58EDFEA6D}"/>
                  </a:ext>
                </a:extLst>
              </p:cNvPr>
              <p:cNvCxnSpPr>
                <a:cxnSpLocks/>
                <a:stCxn id="101" idx="2"/>
                <a:endCxn id="104" idx="0"/>
              </p:cNvCxnSpPr>
              <p:nvPr/>
            </p:nvCxnSpPr>
            <p:spPr>
              <a:xfrm>
                <a:off x="7204421" y="3735043"/>
                <a:ext cx="0" cy="3950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E3BAD55-AF31-4678-B982-998AF89F2B88}"/>
                  </a:ext>
                </a:extLst>
              </p:cNvPr>
              <p:cNvCxnSpPr>
                <a:cxnSpLocks/>
                <a:stCxn id="104" idx="2"/>
                <a:endCxn id="98" idx="0"/>
              </p:cNvCxnSpPr>
              <p:nvPr/>
            </p:nvCxnSpPr>
            <p:spPr>
              <a:xfrm>
                <a:off x="7204421" y="4969403"/>
                <a:ext cx="0" cy="39501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521368A-A295-4374-8D36-4EEDA65250E5}"/>
                  </a:ext>
                </a:extLst>
              </p:cNvPr>
              <p:cNvSpPr/>
              <p:nvPr/>
            </p:nvSpPr>
            <p:spPr bwMode="auto">
              <a:xfrm>
                <a:off x="7760538" y="19438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1" name="Oval 110">
                <a:extLst>
                  <a:ext uri="{FF2B5EF4-FFF2-40B4-BE49-F238E27FC236}">
                    <a16:creationId xmlns:a16="http://schemas.microsoft.com/office/drawing/2014/main" id="{A4603F15-35DE-4C8C-BDCB-85634EDDF39A}"/>
                  </a:ext>
                </a:extLst>
              </p:cNvPr>
              <p:cNvSpPr/>
              <p:nvPr/>
            </p:nvSpPr>
            <p:spPr bwMode="auto">
              <a:xfrm>
                <a:off x="7760538" y="317821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2" name="Oval 111">
                <a:extLst>
                  <a:ext uri="{FF2B5EF4-FFF2-40B4-BE49-F238E27FC236}">
                    <a16:creationId xmlns:a16="http://schemas.microsoft.com/office/drawing/2014/main" id="{BB859227-9951-4962-9210-BF3C3C6A6157}"/>
                  </a:ext>
                </a:extLst>
              </p:cNvPr>
              <p:cNvSpPr/>
              <p:nvPr/>
            </p:nvSpPr>
            <p:spPr bwMode="auto">
              <a:xfrm>
                <a:off x="7760538" y="441257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13" name="Oval 112">
                <a:extLst>
                  <a:ext uri="{FF2B5EF4-FFF2-40B4-BE49-F238E27FC236}">
                    <a16:creationId xmlns:a16="http://schemas.microsoft.com/office/drawing/2014/main" id="{75F773E7-DB44-4C93-BF82-AEB0BFFF83B3}"/>
                  </a:ext>
                </a:extLst>
              </p:cNvPr>
              <p:cNvSpPr/>
              <p:nvPr/>
            </p:nvSpPr>
            <p:spPr bwMode="auto">
              <a:xfrm>
                <a:off x="7760538" y="564693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31" name="Picture 30">
                <a:extLst>
                  <a:ext uri="{FF2B5EF4-FFF2-40B4-BE49-F238E27FC236}">
                    <a16:creationId xmlns:a16="http://schemas.microsoft.com/office/drawing/2014/main" id="{3ECEF3A5-1545-475C-A533-1D5DB3371694}"/>
                  </a:ext>
                </a:extLst>
              </p:cNvPr>
              <p:cNvPicPr>
                <a:picLocks noChangeAspect="1"/>
              </p:cNvPicPr>
              <p:nvPr/>
            </p:nvPicPr>
            <p:blipFill rotWithShape="1">
              <a:blip r:embed="rId3"/>
              <a:srcRect l="1572" t="2420" r="41029" b="3138"/>
              <a:stretch/>
            </p:blipFill>
            <p:spPr>
              <a:xfrm>
                <a:off x="8275039" y="1518183"/>
                <a:ext cx="3891905" cy="4843563"/>
              </a:xfrm>
              <a:prstGeom prst="rect">
                <a:avLst/>
              </a:prstGeom>
              <a:ln>
                <a:noFill/>
              </a:ln>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632493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2" grpId="0"/>
      <p:bldP spid="83" grpId="0"/>
      <p:bldP spid="8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48931440-5961-4963-8C91-D508AE0F549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235" b="6210"/>
          <a:stretch/>
        </p:blipFill>
        <p:spPr>
          <a:xfrm>
            <a:off x="7304243" y="1865990"/>
            <a:ext cx="5132232" cy="5128535"/>
          </a:xfrm>
          <a:prstGeom prst="rect">
            <a:avLst/>
          </a:prstGeom>
        </p:spPr>
      </p:pic>
      <p:sp>
        <p:nvSpPr>
          <p:cNvPr id="4" name="Title 3"/>
          <p:cNvSpPr>
            <a:spLocks noGrp="1"/>
          </p:cNvSpPr>
          <p:nvPr>
            <p:ph type="title"/>
          </p:nvPr>
        </p:nvSpPr>
        <p:spPr>
          <a:xfrm>
            <a:off x="465138" y="632779"/>
            <a:ext cx="11533187" cy="410369"/>
          </a:xfrm>
        </p:spPr>
        <p:txBody>
          <a:bodyPr/>
          <a:lstStyle/>
          <a:p>
            <a:r>
              <a:rPr lang="en-US" spc="-50" dirty="0">
                <a:solidFill>
                  <a:srgbClr val="0078D4"/>
                </a:solidFill>
              </a:rPr>
              <a:t>Kubernetes</a:t>
            </a:r>
            <a:r>
              <a:rPr lang="en-US" spc="-50" dirty="0"/>
              <a:t>: deploy and manage containerized workloads/services at scale</a:t>
            </a:r>
            <a:endParaRPr lang="en-US" spc="-50" dirty="0">
              <a:solidFill>
                <a:srgbClr val="0078D4"/>
              </a:solidFill>
            </a:endParaRPr>
          </a:p>
        </p:txBody>
      </p:sp>
      <p:grpSp>
        <p:nvGrpSpPr>
          <p:cNvPr id="46" name="Graphic 13">
            <a:extLst>
              <a:ext uri="{FF2B5EF4-FFF2-40B4-BE49-F238E27FC236}">
                <a16:creationId xmlns:a16="http://schemas.microsoft.com/office/drawing/2014/main" id="{3F5E00F9-146F-456A-95F0-19F9D8D7CBEB}"/>
              </a:ext>
              <a:ext uri="{C183D7F6-B498-43B3-948B-1728B52AA6E4}">
                <adec:decorative xmlns:adec="http://schemas.microsoft.com/office/drawing/2017/decorative" val="1"/>
              </a:ext>
            </a:extLst>
          </p:cNvPr>
          <p:cNvGrpSpPr/>
          <p:nvPr/>
        </p:nvGrpSpPr>
        <p:grpSpPr>
          <a:xfrm>
            <a:off x="8466819" y="3047468"/>
            <a:ext cx="3150675" cy="3102013"/>
            <a:chOff x="4862512" y="2214562"/>
            <a:chExt cx="2466975" cy="2428875"/>
          </a:xfrm>
        </p:grpSpPr>
        <p:sp>
          <p:nvSpPr>
            <p:cNvPr id="47" name="Freeform: Shape 46">
              <a:extLst>
                <a:ext uri="{FF2B5EF4-FFF2-40B4-BE49-F238E27FC236}">
                  <a16:creationId xmlns:a16="http://schemas.microsoft.com/office/drawing/2014/main" id="{85E20235-AC17-4ADD-BD11-55B1F78E3F58}"/>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1AE0B3F-2860-4777-B13F-95409306339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4F1410E-B7EC-4E9D-86C3-886697C6D9EC}"/>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E2E2D5-4699-421F-92D1-947F7EBB92C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A64FAED4-1F7B-4ED0-80E2-4E964E7C503B}"/>
              </a:ext>
            </a:extLst>
          </p:cNvPr>
          <p:cNvSpPr txBox="1"/>
          <p:nvPr/>
        </p:nvSpPr>
        <p:spPr>
          <a:xfrm flipH="1">
            <a:off x="465137" y="2031592"/>
            <a:ext cx="5463872" cy="849463"/>
          </a:xfrm>
          <a:prstGeom prst="rect">
            <a:avLst/>
          </a:prstGeom>
          <a:noFill/>
        </p:spPr>
        <p:txBody>
          <a:bodyPr wrap="square" lIns="0" tIns="146304" rIns="0" bIns="146304" rtlCol="0">
            <a:spAutoFit/>
          </a:bodyPr>
          <a:lstStyle/>
          <a:p>
            <a:pPr marL="0" marR="0" lvl="0" indent="0"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Portable </a:t>
            </a:r>
            <a:br>
              <a:rPr kumimoji="0" lang="en-US" sz="20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Public, private, hybrid, multi-cloud</a:t>
            </a:r>
          </a:p>
        </p:txBody>
      </p:sp>
      <p:sp>
        <p:nvSpPr>
          <p:cNvPr id="51" name="Title 16">
            <a:extLst>
              <a:ext uri="{FF2B5EF4-FFF2-40B4-BE49-F238E27FC236}">
                <a16:creationId xmlns:a16="http://schemas.microsoft.com/office/drawing/2014/main" id="{CB3C66E0-9868-42DF-945F-8CD0052E2469}"/>
              </a:ext>
            </a:extLst>
          </p:cNvPr>
          <p:cNvSpPr txBox="1">
            <a:spLocks/>
          </p:cNvSpPr>
          <p:nvPr/>
        </p:nvSpPr>
        <p:spPr>
          <a:xfrm>
            <a:off x="465137" y="1501607"/>
            <a:ext cx="3122422" cy="246221"/>
          </a:xfrm>
          <a:prstGeom prst="rect">
            <a:avLst/>
          </a:prstGeom>
        </p:spPr>
        <p:txBody>
          <a:bodyPr vert="horz" wrap="square" lIns="0" tIns="0" rIns="0" bIns="0" numCol="1"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Semibold"/>
                <a:ea typeface="+mn-ea"/>
                <a:cs typeface="Segoe UI" pitchFamily="34" charset="0"/>
              </a:rPr>
              <a:t>Kubernetes is…</a:t>
            </a:r>
          </a:p>
        </p:txBody>
      </p:sp>
      <p:sp>
        <p:nvSpPr>
          <p:cNvPr id="56" name="Oval 55">
            <a:extLst>
              <a:ext uri="{FF2B5EF4-FFF2-40B4-BE49-F238E27FC236}">
                <a16:creationId xmlns:a16="http://schemas.microsoft.com/office/drawing/2014/main" id="{D707B185-98CF-498C-852B-37B3B972A574}"/>
              </a:ext>
              <a:ext uri="{C183D7F6-B498-43B3-948B-1728B52AA6E4}">
                <adec:decorative xmlns:adec="http://schemas.microsoft.com/office/drawing/2017/decorative" val="1"/>
              </a:ext>
            </a:extLst>
          </p:cNvPr>
          <p:cNvSpPr/>
          <p:nvPr/>
        </p:nvSpPr>
        <p:spPr bwMode="auto">
          <a:xfrm rot="16200000">
            <a:off x="8821583" y="1660266"/>
            <a:ext cx="731850" cy="731850"/>
          </a:xfrm>
          <a:prstGeom prst="ellipse">
            <a:avLst/>
          </a:prstGeom>
          <a:solidFill>
            <a:schemeClr val="bg2"/>
          </a:solidFill>
          <a:ln w="19050">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3" name="Oval 62">
            <a:extLst>
              <a:ext uri="{FF2B5EF4-FFF2-40B4-BE49-F238E27FC236}">
                <a16:creationId xmlns:a16="http://schemas.microsoft.com/office/drawing/2014/main" id="{52DC53BA-E12C-42C7-8ECF-1B53BE8B1D22}"/>
              </a:ext>
              <a:ext uri="{C183D7F6-B498-43B3-948B-1728B52AA6E4}">
                <adec:decorative xmlns:adec="http://schemas.microsoft.com/office/drawing/2017/decorative" val="1"/>
              </a:ext>
            </a:extLst>
          </p:cNvPr>
          <p:cNvSpPr/>
          <p:nvPr/>
        </p:nvSpPr>
        <p:spPr bwMode="auto">
          <a:xfrm rot="16200000">
            <a:off x="6970038" y="4442135"/>
            <a:ext cx="731850" cy="731850"/>
          </a:xfrm>
          <a:prstGeom prst="ellipse">
            <a:avLst/>
          </a:prstGeom>
          <a:solidFill>
            <a:schemeClr val="bg2"/>
          </a:solidFill>
          <a:ln w="19050">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8" name="Oval 67">
            <a:extLst>
              <a:ext uri="{FF2B5EF4-FFF2-40B4-BE49-F238E27FC236}">
                <a16:creationId xmlns:a16="http://schemas.microsoft.com/office/drawing/2014/main" id="{40D3A58D-6B60-4674-85C7-F8907CACF583}"/>
              </a:ext>
              <a:ext uri="{C183D7F6-B498-43B3-948B-1728B52AA6E4}">
                <adec:decorative xmlns:adec="http://schemas.microsoft.com/office/drawing/2017/decorative" val="1"/>
              </a:ext>
            </a:extLst>
          </p:cNvPr>
          <p:cNvSpPr/>
          <p:nvPr/>
        </p:nvSpPr>
        <p:spPr bwMode="auto">
          <a:xfrm rot="16200000">
            <a:off x="7313507" y="5549880"/>
            <a:ext cx="731850" cy="731850"/>
          </a:xfrm>
          <a:prstGeom prst="ellipse">
            <a:avLst/>
          </a:prstGeom>
          <a:solidFill>
            <a:schemeClr val="bg2"/>
          </a:solidFill>
          <a:ln w="19050">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72" name="Oval 71">
            <a:extLst>
              <a:ext uri="{FF2B5EF4-FFF2-40B4-BE49-F238E27FC236}">
                <a16:creationId xmlns:a16="http://schemas.microsoft.com/office/drawing/2014/main" id="{BA9BB872-E971-4B75-A852-CD0E7D8C3B05}"/>
              </a:ext>
              <a:ext uri="{C183D7F6-B498-43B3-948B-1728B52AA6E4}">
                <adec:decorative xmlns:adec="http://schemas.microsoft.com/office/drawing/2017/decorative" val="1"/>
              </a:ext>
            </a:extLst>
          </p:cNvPr>
          <p:cNvSpPr/>
          <p:nvPr/>
        </p:nvSpPr>
        <p:spPr bwMode="auto">
          <a:xfrm rot="16200000">
            <a:off x="7813924" y="2263042"/>
            <a:ext cx="731850" cy="731850"/>
          </a:xfrm>
          <a:prstGeom prst="ellipse">
            <a:avLst/>
          </a:prstGeom>
          <a:solidFill>
            <a:schemeClr val="bg2"/>
          </a:solidFill>
          <a:ln w="19050">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pic>
        <p:nvPicPr>
          <p:cNvPr id="24" name="Graphic 23">
            <a:extLst>
              <a:ext uri="{FF2B5EF4-FFF2-40B4-BE49-F238E27FC236}">
                <a16:creationId xmlns:a16="http://schemas.microsoft.com/office/drawing/2014/main" id="{9316AE5A-8189-4025-AE76-3DB7B24ABA6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9537" y="2428655"/>
            <a:ext cx="400625" cy="400625"/>
          </a:xfrm>
          <a:prstGeom prst="rect">
            <a:avLst/>
          </a:prstGeom>
        </p:spPr>
      </p:pic>
      <p:sp>
        <p:nvSpPr>
          <p:cNvPr id="27" name="Arrow: Quad 26">
            <a:extLst>
              <a:ext uri="{FF2B5EF4-FFF2-40B4-BE49-F238E27FC236}">
                <a16:creationId xmlns:a16="http://schemas.microsoft.com/office/drawing/2014/main" id="{CD77A7C6-4318-4F9B-A890-6C29AF7AE0A1}"/>
              </a:ext>
              <a:ext uri="{C183D7F6-B498-43B3-948B-1728B52AA6E4}">
                <adec:decorative xmlns:adec="http://schemas.microsoft.com/office/drawing/2017/decorative" val="1"/>
              </a:ext>
            </a:extLst>
          </p:cNvPr>
          <p:cNvSpPr/>
          <p:nvPr/>
        </p:nvSpPr>
        <p:spPr bwMode="auto">
          <a:xfrm>
            <a:off x="8958908" y="1797591"/>
            <a:ext cx="457200" cy="457200"/>
          </a:xfrm>
          <a:prstGeom prst="quadArrow">
            <a:avLst>
              <a:gd name="adj1" fmla="val 16250"/>
              <a:gd name="adj2" fmla="val 15625"/>
              <a:gd name="adj3" fmla="val 21875"/>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D0D5CBB2-4AFF-4060-A4F6-E23DCE51CE9F}"/>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1492" y="5676092"/>
            <a:ext cx="435881" cy="435881"/>
          </a:xfrm>
          <a:prstGeom prst="rect">
            <a:avLst/>
          </a:prstGeom>
        </p:spPr>
      </p:pic>
      <p:grpSp>
        <p:nvGrpSpPr>
          <p:cNvPr id="82" name="Group 81">
            <a:extLst>
              <a:ext uri="{FF2B5EF4-FFF2-40B4-BE49-F238E27FC236}">
                <a16:creationId xmlns:a16="http://schemas.microsoft.com/office/drawing/2014/main" id="{365C45E1-429B-4D5F-8338-2173CCA2CAF3}"/>
              </a:ext>
              <a:ext uri="{C183D7F6-B498-43B3-948B-1728B52AA6E4}">
                <adec:decorative xmlns:adec="http://schemas.microsoft.com/office/drawing/2017/decorative" val="1"/>
              </a:ext>
            </a:extLst>
          </p:cNvPr>
          <p:cNvGrpSpPr/>
          <p:nvPr/>
        </p:nvGrpSpPr>
        <p:grpSpPr>
          <a:xfrm>
            <a:off x="7164068" y="4606891"/>
            <a:ext cx="343788" cy="402336"/>
            <a:chOff x="7162161" y="4609362"/>
            <a:chExt cx="343788" cy="402336"/>
          </a:xfrm>
          <a:solidFill>
            <a:schemeClr val="tx1"/>
          </a:solidFill>
        </p:grpSpPr>
        <p:sp>
          <p:nvSpPr>
            <p:cNvPr id="76" name="Rectangle: Rounded Corners 75">
              <a:extLst>
                <a:ext uri="{FF2B5EF4-FFF2-40B4-BE49-F238E27FC236}">
                  <a16:creationId xmlns:a16="http://schemas.microsoft.com/office/drawing/2014/main" id="{3D719D54-57D5-4986-8A75-49F707ED70E5}"/>
                </a:ext>
              </a:extLst>
            </p:cNvPr>
            <p:cNvSpPr/>
            <p:nvPr/>
          </p:nvSpPr>
          <p:spPr bwMode="auto">
            <a:xfrm>
              <a:off x="7210978" y="4609362"/>
              <a:ext cx="27432" cy="402336"/>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Rounded Corners 76">
              <a:extLst>
                <a:ext uri="{FF2B5EF4-FFF2-40B4-BE49-F238E27FC236}">
                  <a16:creationId xmlns:a16="http://schemas.microsoft.com/office/drawing/2014/main" id="{3A602E0C-6414-41BC-B320-67439153D1D6}"/>
                </a:ext>
              </a:extLst>
            </p:cNvPr>
            <p:cNvSpPr/>
            <p:nvPr/>
          </p:nvSpPr>
          <p:spPr bwMode="auto">
            <a:xfrm>
              <a:off x="7320116" y="4609362"/>
              <a:ext cx="27432" cy="402336"/>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1981B255-AFE7-4D10-8F7E-6F1D85067C8F}"/>
                </a:ext>
              </a:extLst>
            </p:cNvPr>
            <p:cNvSpPr/>
            <p:nvPr/>
          </p:nvSpPr>
          <p:spPr bwMode="auto">
            <a:xfrm>
              <a:off x="7429254" y="4609362"/>
              <a:ext cx="27432" cy="402336"/>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D4044B34-B937-4B6F-8BF9-793AB86F86F0}"/>
                </a:ext>
              </a:extLst>
            </p:cNvPr>
            <p:cNvSpPr/>
            <p:nvPr/>
          </p:nvSpPr>
          <p:spPr bwMode="auto">
            <a:xfrm rot="5400000">
              <a:off x="7192470" y="4811099"/>
              <a:ext cx="66858" cy="127475"/>
            </a:xfrm>
            <a:prstGeom prst="roundRect">
              <a:avLst>
                <a:gd name="adj" fmla="val 50000"/>
              </a:avLst>
            </a:prstGeom>
            <a:grp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376827B3-E87D-46B6-8451-E68BB802DA50}"/>
                </a:ext>
              </a:extLst>
            </p:cNvPr>
            <p:cNvSpPr/>
            <p:nvPr/>
          </p:nvSpPr>
          <p:spPr bwMode="auto">
            <a:xfrm rot="5400000">
              <a:off x="7297676" y="4646899"/>
              <a:ext cx="66858" cy="127475"/>
            </a:xfrm>
            <a:prstGeom prst="roundRect">
              <a:avLst>
                <a:gd name="adj" fmla="val 50000"/>
              </a:avLst>
            </a:prstGeom>
            <a:grp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Rounded Corners 80">
              <a:extLst>
                <a:ext uri="{FF2B5EF4-FFF2-40B4-BE49-F238E27FC236}">
                  <a16:creationId xmlns:a16="http://schemas.microsoft.com/office/drawing/2014/main" id="{A52D3E14-75BF-425D-809F-AFF3F748CAC0}"/>
                </a:ext>
              </a:extLst>
            </p:cNvPr>
            <p:cNvSpPr/>
            <p:nvPr/>
          </p:nvSpPr>
          <p:spPr bwMode="auto">
            <a:xfrm rot="5400000">
              <a:off x="7408783" y="4866160"/>
              <a:ext cx="66858" cy="127475"/>
            </a:xfrm>
            <a:prstGeom prst="roundRect">
              <a:avLst>
                <a:gd name="adj" fmla="val 50000"/>
              </a:avLst>
            </a:prstGeom>
            <a:grp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0B6774C8-C6A8-490C-8C8C-E40ADB82B49E}"/>
              </a:ext>
              <a:ext uri="{C183D7F6-B498-43B3-948B-1728B52AA6E4}">
                <adec:decorative xmlns:adec="http://schemas.microsoft.com/office/drawing/2017/decorative" val="1"/>
              </a:ext>
            </a:extLst>
          </p:cNvPr>
          <p:cNvGrpSpPr/>
          <p:nvPr/>
        </p:nvGrpSpPr>
        <p:grpSpPr>
          <a:xfrm>
            <a:off x="7152006" y="3266154"/>
            <a:ext cx="731850" cy="731850"/>
            <a:chOff x="7152006" y="3266154"/>
            <a:chExt cx="731850" cy="731850"/>
          </a:xfrm>
        </p:grpSpPr>
        <p:sp>
          <p:nvSpPr>
            <p:cNvPr id="60" name="Oval 59">
              <a:extLst>
                <a:ext uri="{FF2B5EF4-FFF2-40B4-BE49-F238E27FC236}">
                  <a16:creationId xmlns:a16="http://schemas.microsoft.com/office/drawing/2014/main" id="{F5E0E4BB-761F-4C0C-986E-8D8BD27AEAD4}"/>
                </a:ext>
              </a:extLst>
            </p:cNvPr>
            <p:cNvSpPr/>
            <p:nvPr/>
          </p:nvSpPr>
          <p:spPr bwMode="auto">
            <a:xfrm rot="16200000">
              <a:off x="7152006" y="3266154"/>
              <a:ext cx="731850" cy="731850"/>
            </a:xfrm>
            <a:prstGeom prst="ellipse">
              <a:avLst/>
            </a:prstGeom>
            <a:solidFill>
              <a:schemeClr val="bg2"/>
            </a:solidFill>
            <a:ln w="19050">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pic>
          <p:nvPicPr>
            <p:cNvPr id="2" name="Graphic 1">
              <a:extLst>
                <a:ext uri="{FF2B5EF4-FFF2-40B4-BE49-F238E27FC236}">
                  <a16:creationId xmlns:a16="http://schemas.microsoft.com/office/drawing/2014/main" id="{BF0340E1-C1DE-4223-89E8-82643622C68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6763" y="3430910"/>
              <a:ext cx="402336" cy="402336"/>
            </a:xfrm>
            <a:prstGeom prst="rect">
              <a:avLst/>
            </a:prstGeom>
          </p:spPr>
        </p:pic>
      </p:grpSp>
      <p:sp>
        <p:nvSpPr>
          <p:cNvPr id="33" name="TextBox 32">
            <a:extLst>
              <a:ext uri="{FF2B5EF4-FFF2-40B4-BE49-F238E27FC236}">
                <a16:creationId xmlns:a16="http://schemas.microsoft.com/office/drawing/2014/main" id="{1EC5A945-A753-446D-982F-559D3EB16B5B}"/>
              </a:ext>
            </a:extLst>
          </p:cNvPr>
          <p:cNvSpPr txBox="1"/>
          <p:nvPr/>
        </p:nvSpPr>
        <p:spPr>
          <a:xfrm flipH="1">
            <a:off x="465137" y="2739478"/>
            <a:ext cx="5463872" cy="849463"/>
          </a:xfrm>
          <a:prstGeom prst="rect">
            <a:avLst/>
          </a:prstGeom>
          <a:noFill/>
        </p:spPr>
        <p:txBody>
          <a:bodyPr wrap="square" lIns="0" tIns="146304" rIns="0" bIns="146304" rtlCol="0">
            <a:spAutoFit/>
          </a:bodyPr>
          <a:lstStyle/>
          <a:p>
            <a:pPr defTabSz="914367">
              <a:spcAft>
                <a:spcPts val="1200"/>
              </a:spcAft>
              <a:defRPr/>
            </a:pPr>
            <a:r>
              <a:rPr lang="en-US" sz="2000" dirty="0">
                <a:solidFill>
                  <a:srgbClr val="0078D4"/>
                </a:solidFill>
                <a:latin typeface="Segoe UI Semibold" panose="020B0702040204020203" pitchFamily="34" charset="0"/>
                <a:cs typeface="Segoe UI Semibold" panose="020B0702040204020203" pitchFamily="34" charset="0"/>
              </a:rPr>
              <a:t>Extensible</a:t>
            </a:r>
            <a:br>
              <a:rPr lang="en-US" sz="1600" dirty="0">
                <a:solidFill>
                  <a:srgbClr val="000000"/>
                </a:solidFill>
                <a:latin typeface="Segoe UI"/>
                <a:cs typeface="Segoe UI Semibold" panose="020B0702040204020203" pitchFamily="34" charset="0"/>
              </a:rPr>
            </a:br>
            <a:r>
              <a:rPr lang="en-US" sz="1600" dirty="0">
                <a:solidFill>
                  <a:srgbClr val="000000"/>
                </a:solidFill>
                <a:cs typeface="Segoe UI Semibold" panose="020B0702040204020203" pitchFamily="34" charset="0"/>
              </a:rPr>
              <a:t>Modular, pluggable, </a:t>
            </a:r>
            <a:r>
              <a:rPr lang="en-US" sz="1600" dirty="0" err="1">
                <a:solidFill>
                  <a:srgbClr val="000000"/>
                </a:solidFill>
                <a:cs typeface="Segoe UI Semibold" panose="020B0702040204020203" pitchFamily="34" charset="0"/>
              </a:rPr>
              <a:t>hookable</a:t>
            </a:r>
            <a:r>
              <a:rPr lang="en-US" sz="1600" dirty="0">
                <a:solidFill>
                  <a:srgbClr val="000000"/>
                </a:solidFill>
                <a:cs typeface="Segoe UI Semibold" panose="020B0702040204020203" pitchFamily="34" charset="0"/>
              </a:rPr>
              <a:t>, composable</a:t>
            </a:r>
            <a:endParaRPr lang="en-US" sz="1600" dirty="0">
              <a:solidFill>
                <a:srgbClr val="000000"/>
              </a:solidFill>
              <a:latin typeface="Segoe UI"/>
              <a:cs typeface="Segoe UI Semibold" panose="020B0702040204020203" pitchFamily="34" charset="0"/>
            </a:endParaRPr>
          </a:p>
        </p:txBody>
      </p:sp>
      <p:sp>
        <p:nvSpPr>
          <p:cNvPr id="34" name="TextBox 33">
            <a:extLst>
              <a:ext uri="{FF2B5EF4-FFF2-40B4-BE49-F238E27FC236}">
                <a16:creationId xmlns:a16="http://schemas.microsoft.com/office/drawing/2014/main" id="{1A3CCD84-7723-4313-B218-AE7649B30820}"/>
              </a:ext>
            </a:extLst>
          </p:cNvPr>
          <p:cNvSpPr txBox="1"/>
          <p:nvPr/>
        </p:nvSpPr>
        <p:spPr>
          <a:xfrm flipH="1">
            <a:off x="465137" y="3447364"/>
            <a:ext cx="5463872" cy="849463"/>
          </a:xfrm>
          <a:prstGeom prst="rect">
            <a:avLst/>
          </a:prstGeom>
          <a:noFill/>
        </p:spPr>
        <p:txBody>
          <a:bodyPr wrap="square" lIns="0" tIns="146304" rIns="0" bIns="146304" rtlCol="0">
            <a:spAutoFit/>
          </a:bodyPr>
          <a:lstStyle/>
          <a:p>
            <a:pPr marL="0" marR="0" lvl="0" indent="0" defTabSz="914367" rtl="0" eaLnBrk="1" fontAlgn="auto" latinLnBrk="0" hangingPunct="1">
              <a:lnSpc>
                <a:spcPct val="100000"/>
              </a:lnSpc>
              <a:spcBef>
                <a:spcPts val="0"/>
              </a:spcBef>
              <a:spcAft>
                <a:spcPts val="1200"/>
              </a:spcAft>
              <a:buClrTx/>
              <a:buSzTx/>
              <a:buFontTx/>
              <a:buNone/>
              <a:tabLst/>
              <a:defRPr/>
            </a:pPr>
            <a:r>
              <a:rPr lang="en-US" sz="2000" dirty="0">
                <a:solidFill>
                  <a:srgbClr val="0078D4"/>
                </a:solidFill>
                <a:latin typeface="Segoe UI Semibold" panose="020B0702040204020203" pitchFamily="34" charset="0"/>
                <a:cs typeface="Segoe UI Semibold" panose="020B0702040204020203" pitchFamily="34" charset="0"/>
              </a:rPr>
              <a:t>Self-healing</a:t>
            </a:r>
            <a:br>
              <a:rPr lang="en-US" sz="1600" dirty="0">
                <a:solidFill>
                  <a:srgbClr val="000000"/>
                </a:solidFill>
                <a:cs typeface="Segoe UI Semibold" panose="020B0702040204020203" pitchFamily="34" charset="0"/>
              </a:rPr>
            </a:br>
            <a:r>
              <a:rPr lang="en-US" sz="1600" dirty="0">
                <a:solidFill>
                  <a:srgbClr val="000000"/>
                </a:solidFill>
                <a:cs typeface="Segoe UI Semibold" panose="020B0702040204020203" pitchFamily="34" charset="0"/>
              </a:rPr>
              <a:t>Auto-placement, auto-restart, auto-replication, auto-scaling</a:t>
            </a:r>
          </a:p>
        </p:txBody>
      </p:sp>
      <p:sp>
        <p:nvSpPr>
          <p:cNvPr id="35" name="TextBox 34">
            <a:extLst>
              <a:ext uri="{FF2B5EF4-FFF2-40B4-BE49-F238E27FC236}">
                <a16:creationId xmlns:a16="http://schemas.microsoft.com/office/drawing/2014/main" id="{4524E297-408B-4A14-81DB-6A968F71B809}"/>
              </a:ext>
            </a:extLst>
          </p:cNvPr>
          <p:cNvSpPr txBox="1"/>
          <p:nvPr/>
        </p:nvSpPr>
        <p:spPr>
          <a:xfrm flipH="1">
            <a:off x="465137" y="4155250"/>
            <a:ext cx="5463872" cy="849463"/>
          </a:xfrm>
          <a:prstGeom prst="rect">
            <a:avLst/>
          </a:prstGeom>
          <a:noFill/>
        </p:spPr>
        <p:txBody>
          <a:bodyPr wrap="square" lIns="0" tIns="146304" rIns="0" bIns="146304" rtlCol="0">
            <a:spAutoFit/>
          </a:bodyPr>
          <a:lstStyle/>
          <a:p>
            <a:pPr defTabSz="914367">
              <a:spcAft>
                <a:spcPts val="1200"/>
              </a:spcAft>
              <a:defRPr/>
            </a:pPr>
            <a:r>
              <a:rPr lang="en-US" sz="2000" dirty="0">
                <a:solidFill>
                  <a:srgbClr val="0078D4"/>
                </a:solidFill>
                <a:latin typeface="Segoe UI Semibold" panose="020B0702040204020203" pitchFamily="34" charset="0"/>
                <a:cs typeface="Segoe UI Semibold" panose="020B0702040204020203" pitchFamily="34" charset="0"/>
              </a:rPr>
              <a:t>Flexible</a:t>
            </a:r>
            <a:br>
              <a:rPr lang="en-US" sz="1600" dirty="0">
                <a:solidFill>
                  <a:srgbClr val="000000"/>
                </a:solidFill>
                <a:cs typeface="Segoe UI Semibold" panose="020B0702040204020203" pitchFamily="34" charset="0"/>
              </a:rPr>
            </a:br>
            <a:r>
              <a:rPr lang="en-US" sz="1600" dirty="0"/>
              <a:t>Facilitates both declarative configuration and automation</a:t>
            </a:r>
          </a:p>
        </p:txBody>
      </p:sp>
      <p:sp>
        <p:nvSpPr>
          <p:cNvPr id="37" name="TextBox 36">
            <a:extLst>
              <a:ext uri="{FF2B5EF4-FFF2-40B4-BE49-F238E27FC236}">
                <a16:creationId xmlns:a16="http://schemas.microsoft.com/office/drawing/2014/main" id="{DD9B2BCA-3CF4-44AE-9593-0A169215E4A2}"/>
              </a:ext>
            </a:extLst>
          </p:cNvPr>
          <p:cNvSpPr txBox="1"/>
          <p:nvPr/>
        </p:nvSpPr>
        <p:spPr>
          <a:xfrm flipH="1">
            <a:off x="465137" y="4863137"/>
            <a:ext cx="5463872" cy="849463"/>
          </a:xfrm>
          <a:prstGeom prst="rect">
            <a:avLst/>
          </a:prstGeom>
          <a:noFill/>
        </p:spPr>
        <p:txBody>
          <a:bodyPr wrap="square" lIns="0" tIns="146304" rIns="0" bIns="146304" rtlCol="0">
            <a:spAutoFit/>
          </a:bodyPr>
          <a:lstStyle/>
          <a:p>
            <a:pPr defTabSz="914367">
              <a:spcAft>
                <a:spcPts val="1200"/>
              </a:spcAft>
              <a:defRPr/>
            </a:pPr>
            <a:r>
              <a:rPr lang="en-US" sz="2000" dirty="0">
                <a:solidFill>
                  <a:srgbClr val="0078D4"/>
                </a:solidFill>
                <a:latin typeface="Segoe UI Semibold" panose="020B0702040204020203" pitchFamily="34" charset="0"/>
                <a:cs typeface="Segoe UI Semibold" panose="020B0702040204020203" pitchFamily="34" charset="0"/>
              </a:rPr>
              <a:t>Enterprise-ready</a:t>
            </a:r>
            <a:br>
              <a:rPr lang="en-US" sz="1600" dirty="0">
                <a:solidFill>
                  <a:srgbClr val="000000"/>
                </a:solidFill>
                <a:cs typeface="Segoe UI Semibold" panose="020B0702040204020203" pitchFamily="34" charset="0"/>
              </a:rPr>
            </a:br>
            <a:r>
              <a:rPr lang="en-US" sz="1600" dirty="0"/>
              <a:t>Supported by a large, and growing ecosystem</a:t>
            </a:r>
            <a:endParaRPr lang="en-US" sz="1600" dirty="0">
              <a:solidFill>
                <a:srgbClr val="000000"/>
              </a:solidFill>
              <a:cs typeface="Segoe UI Semibold" panose="020B0702040204020203" pitchFamily="34" charset="0"/>
            </a:endParaRPr>
          </a:p>
        </p:txBody>
      </p:sp>
    </p:spTree>
    <p:extLst>
      <p:ext uri="{BB962C8B-B14F-4D97-AF65-F5344CB8AC3E}">
        <p14:creationId xmlns:p14="http://schemas.microsoft.com/office/powerpoint/2010/main" val="20160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63" presetClass="path" presetSubtype="0" accel="50000" decel="50000" fill="hold" grpId="1" nodeType="withEffect">
                                  <p:stCondLst>
                                    <p:cond delay="350"/>
                                  </p:stCondLst>
                                  <p:childTnLst>
                                    <p:animMotion origin="layout" path="M -0.02566 -3.44984E-6 L 7.5568E-7 -3.44984E-6 " pathEditMode="relative" rAng="0" ptsTypes="AA">
                                      <p:cBhvr>
                                        <p:cTn id="9" dur="500" fill="hold"/>
                                        <p:tgtEl>
                                          <p:spTgt spid="42"/>
                                        </p:tgtEl>
                                        <p:attrNameLst>
                                          <p:attrName>ppt_x</p:attrName>
                                          <p:attrName>ppt_y</p:attrName>
                                        </p:attrNameLst>
                                      </p:cBhvr>
                                      <p:rCtr x="1276" y="0"/>
                                    </p:animMotion>
                                  </p:childTnLst>
                                </p:cTn>
                              </p:par>
                              <p:par>
                                <p:cTn id="10" presetID="10" presetClass="entr" presetSubtype="0" fill="hold" grpId="0" nodeType="withEffect">
                                  <p:stCondLst>
                                    <p:cond delay="5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63" presetClass="path" presetSubtype="0" accel="50000" decel="50000" fill="hold" grpId="1" nodeType="withEffect">
                                  <p:stCondLst>
                                    <p:cond delay="550"/>
                                  </p:stCondLst>
                                  <p:childTnLst>
                                    <p:animMotion origin="layout" path="M -0.02566 -3.44984E-6 L 7.5568E-7 -3.44984E-6 " pathEditMode="relative" rAng="0" ptsTypes="AA">
                                      <p:cBhvr>
                                        <p:cTn id="14" dur="500" fill="hold"/>
                                        <p:tgtEl>
                                          <p:spTgt spid="33"/>
                                        </p:tgtEl>
                                        <p:attrNameLst>
                                          <p:attrName>ppt_x</p:attrName>
                                          <p:attrName>ppt_y</p:attrName>
                                        </p:attrNameLst>
                                      </p:cBhvr>
                                      <p:rCtr x="1276" y="0"/>
                                    </p:animMotion>
                                  </p:childTnLst>
                                </p:cTn>
                              </p:par>
                              <p:par>
                                <p:cTn id="15" presetID="10" presetClass="entr" presetSubtype="0" fill="hold" grpId="0" nodeType="withEffect">
                                  <p:stCondLst>
                                    <p:cond delay="75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63" presetClass="path" presetSubtype="0" accel="50000" decel="50000" fill="hold" grpId="1" nodeType="withEffect">
                                  <p:stCondLst>
                                    <p:cond delay="750"/>
                                  </p:stCondLst>
                                  <p:childTnLst>
                                    <p:animMotion origin="layout" path="M -0.02566 -3.44984E-6 L 7.5568E-7 -3.44984E-6 " pathEditMode="relative" rAng="0" ptsTypes="AA">
                                      <p:cBhvr>
                                        <p:cTn id="19" dur="500" fill="hold"/>
                                        <p:tgtEl>
                                          <p:spTgt spid="34"/>
                                        </p:tgtEl>
                                        <p:attrNameLst>
                                          <p:attrName>ppt_x</p:attrName>
                                          <p:attrName>ppt_y</p:attrName>
                                        </p:attrNameLst>
                                      </p:cBhvr>
                                      <p:rCtr x="1276" y="0"/>
                                    </p:animMotion>
                                  </p:childTnLst>
                                </p:cTn>
                              </p:par>
                              <p:par>
                                <p:cTn id="20" presetID="10" presetClass="entr" presetSubtype="0" fill="hold" grpId="0" nodeType="withEffect">
                                  <p:stCondLst>
                                    <p:cond delay="95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63" presetClass="path" presetSubtype="0" accel="50000" decel="50000" fill="hold" grpId="1" nodeType="withEffect">
                                  <p:stCondLst>
                                    <p:cond delay="950"/>
                                  </p:stCondLst>
                                  <p:childTnLst>
                                    <p:animMotion origin="layout" path="M -0.02566 -3.44984E-6 L 7.5568E-7 -3.44984E-6 " pathEditMode="relative" rAng="0" ptsTypes="AA">
                                      <p:cBhvr>
                                        <p:cTn id="24" dur="500" fill="hold"/>
                                        <p:tgtEl>
                                          <p:spTgt spid="35"/>
                                        </p:tgtEl>
                                        <p:attrNameLst>
                                          <p:attrName>ppt_x</p:attrName>
                                          <p:attrName>ppt_y</p:attrName>
                                        </p:attrNameLst>
                                      </p:cBhvr>
                                      <p:rCtr x="1276" y="0"/>
                                    </p:animMotion>
                                  </p:childTnLst>
                                </p:cTn>
                              </p:par>
                              <p:par>
                                <p:cTn id="25" presetID="10" presetClass="entr" presetSubtype="0" fill="hold" grpId="0" nodeType="withEffect">
                                  <p:stCondLst>
                                    <p:cond delay="105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63" presetClass="path" presetSubtype="0" accel="50000" decel="50000" fill="hold" grpId="1" nodeType="withEffect">
                                  <p:stCondLst>
                                    <p:cond delay="1050"/>
                                  </p:stCondLst>
                                  <p:childTnLst>
                                    <p:animMotion origin="layout" path="M -0.02566 -3.44984E-6 L 7.5568E-7 -3.44984E-6 " pathEditMode="relative" rAng="0" ptsTypes="AA">
                                      <p:cBhvr>
                                        <p:cTn id="29" dur="500" fill="hold"/>
                                        <p:tgtEl>
                                          <p:spTgt spid="37"/>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33" grpId="0"/>
      <p:bldP spid="33" grpId="1"/>
      <p:bldP spid="34" grpId="0"/>
      <p:bldP spid="34" grpId="1"/>
      <p:bldP spid="35" grpId="0"/>
      <p:bldP spid="35" grpId="1"/>
      <p:bldP spid="37" grpId="0"/>
      <p:bldP spid="3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7178039" cy="410369"/>
          </a:xfrm>
        </p:spPr>
        <p:txBody>
          <a:bodyPr/>
          <a:lstStyle/>
          <a:p>
            <a:r>
              <a:rPr lang="en-US"/>
              <a:t>Azure Container Registry geo-replication</a:t>
            </a:r>
          </a:p>
        </p:txBody>
      </p:sp>
      <p:sp>
        <p:nvSpPr>
          <p:cNvPr id="87" name="Rectangle 86">
            <a:extLst>
              <a:ext uri="{FF2B5EF4-FFF2-40B4-BE49-F238E27FC236}">
                <a16:creationId xmlns:a16="http://schemas.microsoft.com/office/drawing/2014/main" id="{1A4A0F95-01D2-4462-909A-A8EB410AAAC5}"/>
              </a:ext>
            </a:extLst>
          </p:cNvPr>
          <p:cNvSpPr/>
          <p:nvPr/>
        </p:nvSpPr>
        <p:spPr>
          <a:xfrm>
            <a:off x="465138" y="1054347"/>
            <a:ext cx="6217920" cy="584775"/>
          </a:xfrm>
          <a:prstGeom prst="rect">
            <a:avLst/>
          </a:prstGeom>
        </p:spPr>
        <p:txBody>
          <a:bodyPr wrap="square" lIns="0">
            <a:spAutoFit/>
          </a:bodyPr>
          <a:lstStyle/>
          <a:p>
            <a:r>
              <a:rPr lang="en-US" sz="1600" i="1"/>
              <a:t>Push image to a single registry and ACR takes care of geographical replication, including local notifications.</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͏US-based developer commits codes to build container image</a:t>
            </a:r>
          </a:p>
        </p:txBody>
      </p:sp>
      <p:sp>
        <p:nvSpPr>
          <p:cNvPr id="75" name="Title 16">
            <a:extLst>
              <a:ext uri="{FF2B5EF4-FFF2-40B4-BE49-F238E27FC236}">
                <a16:creationId xmlns:a16="http://schemas.microsoft.com/office/drawing/2014/main" id="{DA13CAD4-A32C-45D3-9F5D-7481063507F0}"/>
              </a:ext>
            </a:extLst>
          </p:cNvPr>
          <p:cNvSpPr txBox="1">
            <a:spLocks/>
          </p:cNvSpPr>
          <p:nvPr/>
        </p:nvSpPr>
        <p:spPr>
          <a:xfrm>
            <a:off x="465138" y="2599547"/>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Image is pushed to the nearest Azure Container Registry (ACR) region based on DNS</a:t>
            </a:r>
          </a:p>
        </p:txBody>
      </p:sp>
      <p:sp>
        <p:nvSpPr>
          <p:cNvPr id="76" name="Title 16">
            <a:extLst>
              <a:ext uri="{FF2B5EF4-FFF2-40B4-BE49-F238E27FC236}">
                <a16:creationId xmlns:a16="http://schemas.microsoft.com/office/drawing/2014/main" id="{71DF639C-3E58-466C-9ABD-9542986352A6}"/>
              </a:ext>
            </a:extLst>
          </p:cNvPr>
          <p:cNvSpPr txBox="1">
            <a:spLocks/>
          </p:cNvSpPr>
          <p:nvPr/>
        </p:nvSpPr>
        <p:spPr>
          <a:xfrm>
            <a:off x="465138" y="3192885"/>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͏Geographical webhook triggers deployment to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East US</a:t>
            </a:r>
          </a:p>
        </p:txBody>
      </p:sp>
      <p:sp>
        <p:nvSpPr>
          <p:cNvPr id="79" name="Title 16">
            <a:extLst>
              <a:ext uri="{FF2B5EF4-FFF2-40B4-BE49-F238E27FC236}">
                <a16:creationId xmlns:a16="http://schemas.microsoft.com/office/drawing/2014/main" id="{CF45E3F2-0E8D-4C3E-B3FB-BBD2AFEB82D0}"/>
              </a:ext>
            </a:extLst>
          </p:cNvPr>
          <p:cNvSpPr txBox="1">
            <a:spLocks/>
          </p:cNvSpPr>
          <p:nvPr/>
        </p:nvSpPr>
        <p:spPr>
          <a:xfrm>
            <a:off x="465138" y="3786223"/>
            <a:ext cx="4347246"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͏ACR geo-replicates to configured regions</a:t>
            </a:r>
          </a:p>
        </p:txBody>
      </p:sp>
      <p:sp>
        <p:nvSpPr>
          <p:cNvPr id="80" name="Title 16">
            <a:extLst>
              <a:ext uri="{FF2B5EF4-FFF2-40B4-BE49-F238E27FC236}">
                <a16:creationId xmlns:a16="http://schemas.microsoft.com/office/drawing/2014/main" id="{188C87F4-8CCB-4637-8910-29F4BD0EA27B}"/>
              </a:ext>
            </a:extLst>
          </p:cNvPr>
          <p:cNvSpPr txBox="1">
            <a:spLocks/>
          </p:cNvSpPr>
          <p:nvPr/>
        </p:nvSpPr>
        <p:spPr>
          <a:xfrm>
            <a:off x="465138" y="4164118"/>
            <a:ext cx="43472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͏Geographical webhook triggers deployment to West Europe</a:t>
            </a:r>
          </a:p>
        </p:txBody>
      </p:sp>
      <p:sp>
        <p:nvSpPr>
          <p:cNvPr id="257" name="Title 16">
            <a:extLst>
              <a:ext uri="{FF2B5EF4-FFF2-40B4-BE49-F238E27FC236}">
                <a16:creationId xmlns:a16="http://schemas.microsoft.com/office/drawing/2014/main" id="{B329EB14-A87C-4C38-B7A7-666FB5D228AC}"/>
              </a:ext>
            </a:extLst>
          </p:cNvPr>
          <p:cNvSpPr txBox="1">
            <a:spLocks/>
          </p:cNvSpPr>
          <p:nvPr/>
        </p:nvSpPr>
        <p:spPr>
          <a:xfrm>
            <a:off x="465138" y="4757458"/>
            <a:ext cx="451834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6"/>
              <a:defRPr/>
            </a:pPr>
            <a:r>
              <a:rPr lang="en-US" sz="1400" b="0" spc="0">
                <a:solidFill>
                  <a:srgbClr val="0078D4"/>
                </a:solidFill>
                <a:latin typeface="Segoe UI" panose="020B0502040204020203" pitchFamily="34" charset="0"/>
              </a:rPr>
              <a:t>͏Both AKS clusters pull from </a:t>
            </a:r>
            <a:r>
              <a:rPr lang="en-US" sz="1400" b="0" spc="0">
                <a:solidFill>
                  <a:srgbClr val="0078D4"/>
                </a:solidFill>
                <a:latin typeface="Courier New" panose="02070309020205020404" pitchFamily="49" charset="0"/>
                <a:cs typeface="Courier New" panose="02070309020205020404" pitchFamily="49" charset="0"/>
              </a:rPr>
              <a:t>contoso.azurecr.io</a:t>
            </a:r>
          </a:p>
        </p:txBody>
      </p:sp>
      <p:grpSp>
        <p:nvGrpSpPr>
          <p:cNvPr id="2" name="Group 1" descr="conceptual flow of ACR geo replication scenario">
            <a:extLst>
              <a:ext uri="{FF2B5EF4-FFF2-40B4-BE49-F238E27FC236}">
                <a16:creationId xmlns:a16="http://schemas.microsoft.com/office/drawing/2014/main" id="{B31A7AE0-3ECF-4E80-A6E2-A20714E04DBD}"/>
              </a:ext>
            </a:extLst>
          </p:cNvPr>
          <p:cNvGrpSpPr/>
          <p:nvPr/>
        </p:nvGrpSpPr>
        <p:grpSpPr>
          <a:xfrm>
            <a:off x="5061420" y="1289438"/>
            <a:ext cx="7210575" cy="5458797"/>
            <a:chOff x="5061420" y="1289438"/>
            <a:chExt cx="7210575" cy="5458797"/>
          </a:xfrm>
        </p:grpSpPr>
        <p:pic>
          <p:nvPicPr>
            <p:cNvPr id="141" name="Picture 140" descr="A close up of a logo&#10;&#10;Description automatically generated">
              <a:extLst>
                <a:ext uri="{FF2B5EF4-FFF2-40B4-BE49-F238E27FC236}">
                  <a16:creationId xmlns:a16="http://schemas.microsoft.com/office/drawing/2014/main" id="{94D66BC8-1316-4E4E-8071-37893340F80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061421" y="4576437"/>
              <a:ext cx="7210574" cy="2171798"/>
            </a:xfrm>
            <a:custGeom>
              <a:avLst/>
              <a:gdLst>
                <a:gd name="connsiteX0" fmla="*/ 0 w 6314660"/>
                <a:gd name="connsiteY0" fmla="*/ 0 h 1901952"/>
                <a:gd name="connsiteX1" fmla="*/ 6314660 w 6314660"/>
                <a:gd name="connsiteY1" fmla="*/ 0 h 1901952"/>
                <a:gd name="connsiteX2" fmla="*/ 6314660 w 6314660"/>
                <a:gd name="connsiteY2" fmla="*/ 1901952 h 1901952"/>
                <a:gd name="connsiteX3" fmla="*/ 0 w 6314660"/>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6314660" h="1901952">
                  <a:moveTo>
                    <a:pt x="0" y="0"/>
                  </a:moveTo>
                  <a:lnTo>
                    <a:pt x="6314660" y="0"/>
                  </a:lnTo>
                  <a:lnTo>
                    <a:pt x="6314660" y="1901952"/>
                  </a:lnTo>
                  <a:lnTo>
                    <a:pt x="0" y="1901952"/>
                  </a:lnTo>
                  <a:close/>
                </a:path>
              </a:pathLst>
            </a:custGeom>
          </p:spPr>
        </p:pic>
        <p:sp>
          <p:nvSpPr>
            <p:cNvPr id="140" name="Rectangle 139">
              <a:extLst>
                <a:ext uri="{FF2B5EF4-FFF2-40B4-BE49-F238E27FC236}">
                  <a16:creationId xmlns:a16="http://schemas.microsoft.com/office/drawing/2014/main" id="{4B118875-EC5A-498D-99B0-1DBC198E4455}"/>
                </a:ext>
              </a:extLst>
            </p:cNvPr>
            <p:cNvSpPr/>
            <p:nvPr/>
          </p:nvSpPr>
          <p:spPr bwMode="auto">
            <a:xfrm>
              <a:off x="5061420" y="4576437"/>
              <a:ext cx="7210573" cy="2171798"/>
            </a:xfrm>
            <a:prstGeom prst="rect">
              <a:avLst/>
            </a:prstGeom>
            <a:gradFill flip="none" rotWithShape="1">
              <a:gsLst>
                <a:gs pos="0">
                  <a:schemeClr val="bg1"/>
                </a:gs>
                <a:gs pos="100000">
                  <a:schemeClr val="bg1">
                    <a:alpha val="4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FCE18D9-C1F6-49EB-84A8-50D99B357A1B}"/>
                </a:ext>
              </a:extLst>
            </p:cNvPr>
            <p:cNvCxnSpPr>
              <a:cxnSpLocks/>
            </p:cNvCxnSpPr>
            <p:nvPr/>
          </p:nvCxnSpPr>
          <p:spPr>
            <a:xfrm>
              <a:off x="7575046" y="2142326"/>
              <a:ext cx="711707"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F63B1E7-D96E-484A-84C5-644F4BA5F46D}"/>
                </a:ext>
              </a:extLst>
            </p:cNvPr>
            <p:cNvGrpSpPr/>
            <p:nvPr/>
          </p:nvGrpSpPr>
          <p:grpSpPr>
            <a:xfrm>
              <a:off x="6775095" y="1474104"/>
              <a:ext cx="839997" cy="1073800"/>
              <a:chOff x="8170605" y="1337987"/>
              <a:chExt cx="839997" cy="1073800"/>
            </a:xfrm>
          </p:grpSpPr>
          <p:sp>
            <p:nvSpPr>
              <p:cNvPr id="129" name="Rectangle: Rounded Corners 118">
                <a:extLst>
                  <a:ext uri="{FF2B5EF4-FFF2-40B4-BE49-F238E27FC236}">
                    <a16:creationId xmlns:a16="http://schemas.microsoft.com/office/drawing/2014/main" id="{A22A6243-3021-4B3F-B23B-22A97E85D1BF}"/>
                  </a:ext>
                </a:extLst>
              </p:cNvPr>
              <p:cNvSpPr/>
              <p:nvPr/>
            </p:nvSpPr>
            <p:spPr bwMode="auto">
              <a:xfrm>
                <a:off x="8210651" y="1600630"/>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2" name="people_4" title="Icon of a person">
                <a:extLst>
                  <a:ext uri="{FF2B5EF4-FFF2-40B4-BE49-F238E27FC236}">
                    <a16:creationId xmlns:a16="http://schemas.microsoft.com/office/drawing/2014/main" id="{2EB2FDB8-9E5D-4EFF-AD97-68663DC3D420}"/>
                  </a:ext>
                </a:extLst>
              </p:cNvPr>
              <p:cNvSpPr>
                <a:spLocks noChangeAspect="1" noEditPoints="1"/>
              </p:cNvSpPr>
              <p:nvPr/>
            </p:nvSpPr>
            <p:spPr bwMode="auto">
              <a:xfrm>
                <a:off x="8361225" y="1718032"/>
                <a:ext cx="458757" cy="512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Title 1">
                <a:extLst>
                  <a:ext uri="{FF2B5EF4-FFF2-40B4-BE49-F238E27FC236}">
                    <a16:creationId xmlns:a16="http://schemas.microsoft.com/office/drawing/2014/main" id="{9443F8A1-40E4-4111-8539-1B469FADC279}"/>
                  </a:ext>
                </a:extLst>
              </p:cNvPr>
              <p:cNvSpPr txBox="1">
                <a:spLocks/>
              </p:cNvSpPr>
              <p:nvPr/>
            </p:nvSpPr>
            <p:spPr>
              <a:xfrm>
                <a:off x="8170605" y="1337987"/>
                <a:ext cx="83999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9" name="TextBox 18">
                <a:extLst>
                  <a:ext uri="{FF2B5EF4-FFF2-40B4-BE49-F238E27FC236}">
                    <a16:creationId xmlns:a16="http://schemas.microsoft.com/office/drawing/2014/main" id="{7F58F041-5DDB-4A21-9FD5-AA465201E06A}"/>
                  </a:ext>
                </a:extLst>
              </p:cNvPr>
              <p:cNvSpPr txBox="1"/>
              <p:nvPr/>
            </p:nvSpPr>
            <p:spPr>
              <a:xfrm>
                <a:off x="8354629" y="2094271"/>
                <a:ext cx="471949" cy="166199"/>
              </a:xfrm>
              <a:prstGeom prst="rect">
                <a:avLst/>
              </a:prstGeom>
              <a:noFill/>
            </p:spPr>
            <p:txBody>
              <a:bodyPr wrap="square" lIns="0" tIns="0" rIns="0" bIns="0" rtlCol="0">
                <a:spAutoFit/>
              </a:bodyPr>
              <a:lstStyle/>
              <a:p>
                <a:pPr algn="ctr">
                  <a:lnSpc>
                    <a:spcPct val="90000"/>
                  </a:lnSpc>
                  <a:spcAft>
                    <a:spcPts val="600"/>
                  </a:spcAft>
                </a:pPr>
                <a:r>
                  <a:rPr lang="en-US" sz="1200">
                    <a:gradFill>
                      <a:gsLst>
                        <a:gs pos="2917">
                          <a:schemeClr val="tx1"/>
                        </a:gs>
                        <a:gs pos="30000">
                          <a:schemeClr val="tx1"/>
                        </a:gs>
                      </a:gsLst>
                      <a:lin ang="5400000" scaled="0"/>
                    </a:gradFill>
                    <a:latin typeface="+mj-lt"/>
                  </a:rPr>
                  <a:t>&lt;/&gt;</a:t>
                </a:r>
              </a:p>
            </p:txBody>
          </p:sp>
        </p:grpSp>
        <p:grpSp>
          <p:nvGrpSpPr>
            <p:cNvPr id="21" name="Group 20">
              <a:extLst>
                <a:ext uri="{FF2B5EF4-FFF2-40B4-BE49-F238E27FC236}">
                  <a16:creationId xmlns:a16="http://schemas.microsoft.com/office/drawing/2014/main" id="{1634E3FD-A261-4340-84AE-1C19BF4A6C1F}"/>
                </a:ext>
              </a:extLst>
            </p:cNvPr>
            <p:cNvGrpSpPr/>
            <p:nvPr/>
          </p:nvGrpSpPr>
          <p:grpSpPr>
            <a:xfrm>
              <a:off x="8246707" y="1289438"/>
              <a:ext cx="839997" cy="1258466"/>
              <a:chOff x="8190270" y="2767664"/>
              <a:chExt cx="839997" cy="1258466"/>
            </a:xfrm>
          </p:grpSpPr>
          <p:sp>
            <p:nvSpPr>
              <p:cNvPr id="144" name="Rectangle: Rounded Corners 118">
                <a:extLst>
                  <a:ext uri="{FF2B5EF4-FFF2-40B4-BE49-F238E27FC236}">
                    <a16:creationId xmlns:a16="http://schemas.microsoft.com/office/drawing/2014/main" id="{4FE8D926-9092-4D27-913A-33315FB6C7F2}"/>
                  </a:ext>
                </a:extLst>
              </p:cNvPr>
              <p:cNvSpPr/>
              <p:nvPr/>
            </p:nvSpPr>
            <p:spPr bwMode="auto">
              <a:xfrm>
                <a:off x="8230316" y="3214973"/>
                <a:ext cx="759905" cy="811157"/>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7" name="Title 1">
                <a:extLst>
                  <a:ext uri="{FF2B5EF4-FFF2-40B4-BE49-F238E27FC236}">
                    <a16:creationId xmlns:a16="http://schemas.microsoft.com/office/drawing/2014/main" id="{1745E2E2-202A-449C-878B-D871B12655B9}"/>
                  </a:ext>
                </a:extLst>
              </p:cNvPr>
              <p:cNvSpPr txBox="1">
                <a:spLocks/>
              </p:cNvSpPr>
              <p:nvPr/>
            </p:nvSpPr>
            <p:spPr>
              <a:xfrm>
                <a:off x="8190270" y="2767664"/>
                <a:ext cx="839997"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image</a:t>
                </a:r>
              </a:p>
            </p:txBody>
          </p:sp>
          <p:pic>
            <p:nvPicPr>
              <p:cNvPr id="149" name="Graphic 148">
                <a:extLst>
                  <a:ext uri="{FF2B5EF4-FFF2-40B4-BE49-F238E27FC236}">
                    <a16:creationId xmlns:a16="http://schemas.microsoft.com/office/drawing/2014/main" id="{067CA021-0142-407F-ADD4-0D2CB70D8C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3661" y="3403944"/>
                <a:ext cx="433214" cy="433214"/>
              </a:xfrm>
              <a:prstGeom prst="rect">
                <a:avLst/>
              </a:prstGeom>
            </p:spPr>
          </p:pic>
        </p:grpSp>
        <p:cxnSp>
          <p:nvCxnSpPr>
            <p:cNvPr id="38" name="Connector: Elbow 37">
              <a:extLst>
                <a:ext uri="{FF2B5EF4-FFF2-40B4-BE49-F238E27FC236}">
                  <a16:creationId xmlns:a16="http://schemas.microsoft.com/office/drawing/2014/main" id="{CD3DA8F7-4EEB-4689-943D-688AF5A36A9E}"/>
                </a:ext>
              </a:extLst>
            </p:cNvPr>
            <p:cNvCxnSpPr>
              <a:cxnSpLocks/>
            </p:cNvCxnSpPr>
            <p:nvPr/>
          </p:nvCxnSpPr>
          <p:spPr>
            <a:xfrm rot="5400000">
              <a:off x="7644932" y="2669130"/>
              <a:ext cx="1143000" cy="90054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3" name="Rectangle: Rounded Corners 118">
              <a:extLst>
                <a:ext uri="{FF2B5EF4-FFF2-40B4-BE49-F238E27FC236}">
                  <a16:creationId xmlns:a16="http://schemas.microsoft.com/office/drawing/2014/main" id="{B4200B45-8F9F-4172-827D-27DDAB1E3EBC}"/>
                </a:ext>
              </a:extLst>
            </p:cNvPr>
            <p:cNvSpPr/>
            <p:nvPr/>
          </p:nvSpPr>
          <p:spPr bwMode="auto">
            <a:xfrm>
              <a:off x="6386930" y="5373353"/>
              <a:ext cx="388961" cy="794479"/>
            </a:xfrm>
            <a:prstGeom prst="roundRect">
              <a:avLst>
                <a:gd name="adj" fmla="val 3125"/>
              </a:avLst>
            </a:prstGeom>
            <a:solidFill>
              <a:srgbClr val="FF0000">
                <a:alpha val="1000"/>
              </a:srgbClr>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4" name="Rectangle: Rounded Corners 118">
              <a:extLst>
                <a:ext uri="{FF2B5EF4-FFF2-40B4-BE49-F238E27FC236}">
                  <a16:creationId xmlns:a16="http://schemas.microsoft.com/office/drawing/2014/main" id="{9D1A0459-61F4-4C9D-894B-5D211023DF0F}"/>
                </a:ext>
              </a:extLst>
            </p:cNvPr>
            <p:cNvSpPr/>
            <p:nvPr/>
          </p:nvSpPr>
          <p:spPr bwMode="auto">
            <a:xfrm>
              <a:off x="8195258" y="5111025"/>
              <a:ext cx="382138" cy="769009"/>
            </a:xfrm>
            <a:prstGeom prst="roundRect">
              <a:avLst>
                <a:gd name="adj" fmla="val 3125"/>
              </a:avLst>
            </a:prstGeom>
            <a:solidFill>
              <a:srgbClr val="FFC000">
                <a:alpha val="784"/>
              </a:srgbClr>
            </a:solidFill>
            <a:ln w="12700">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8" name="Rectangle: Rounded Corners 118">
              <a:extLst>
                <a:ext uri="{FF2B5EF4-FFF2-40B4-BE49-F238E27FC236}">
                  <a16:creationId xmlns:a16="http://schemas.microsoft.com/office/drawing/2014/main" id="{ECE12697-2EBD-4A85-A7EC-93754AA29844}"/>
                </a:ext>
              </a:extLst>
            </p:cNvPr>
            <p:cNvSpPr/>
            <p:nvPr/>
          </p:nvSpPr>
          <p:spPr bwMode="auto">
            <a:xfrm>
              <a:off x="5224122" y="3238466"/>
              <a:ext cx="2706624" cy="1309679"/>
            </a:xfrm>
            <a:prstGeom prst="roundRect">
              <a:avLst>
                <a:gd name="adj" fmla="val 3125"/>
              </a:avLst>
            </a:prstGeom>
            <a:solidFill>
              <a:srgbClr val="FF0000">
                <a:alpha val="1000"/>
              </a:srgbClr>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8" name="Title 1">
              <a:extLst>
                <a:ext uri="{FF2B5EF4-FFF2-40B4-BE49-F238E27FC236}">
                  <a16:creationId xmlns:a16="http://schemas.microsoft.com/office/drawing/2014/main" id="{CE6AEAD0-D716-4690-8717-2019B799B26F}"/>
                </a:ext>
              </a:extLst>
            </p:cNvPr>
            <p:cNvSpPr txBox="1">
              <a:spLocks/>
            </p:cNvSpPr>
            <p:nvPr/>
          </p:nvSpPr>
          <p:spPr>
            <a:xfrm>
              <a:off x="6850953" y="2834489"/>
              <a:ext cx="1306335"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t>
              </a:r>
            </a:p>
          </p:txBody>
        </p:sp>
        <p:sp>
          <p:nvSpPr>
            <p:cNvPr id="199" name="Title 1">
              <a:extLst>
                <a:ext uri="{FF2B5EF4-FFF2-40B4-BE49-F238E27FC236}">
                  <a16:creationId xmlns:a16="http://schemas.microsoft.com/office/drawing/2014/main" id="{8ACEA22C-7A40-4977-9B84-C7CC34C5B713}"/>
                </a:ext>
              </a:extLst>
            </p:cNvPr>
            <p:cNvSpPr txBox="1">
              <a:spLocks/>
            </p:cNvSpPr>
            <p:nvPr/>
          </p:nvSpPr>
          <p:spPr>
            <a:xfrm>
              <a:off x="5224122" y="2972297"/>
              <a:ext cx="83999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East US</a:t>
              </a:r>
            </a:p>
          </p:txBody>
        </p:sp>
        <p:sp>
          <p:nvSpPr>
            <p:cNvPr id="208" name="Rectangle: Rounded Corners 118">
              <a:extLst>
                <a:ext uri="{FF2B5EF4-FFF2-40B4-BE49-F238E27FC236}">
                  <a16:creationId xmlns:a16="http://schemas.microsoft.com/office/drawing/2014/main" id="{292D2CE8-F120-4E0C-8D17-7161FCC9C985}"/>
                </a:ext>
              </a:extLst>
            </p:cNvPr>
            <p:cNvSpPr/>
            <p:nvPr/>
          </p:nvSpPr>
          <p:spPr bwMode="auto">
            <a:xfrm>
              <a:off x="9452474" y="3238466"/>
              <a:ext cx="2706624" cy="1309679"/>
            </a:xfrm>
            <a:prstGeom prst="roundRect">
              <a:avLst>
                <a:gd name="adj" fmla="val 3125"/>
              </a:avLst>
            </a:prstGeom>
            <a:solidFill>
              <a:srgbClr val="FFC000">
                <a:alpha val="1000"/>
              </a:srgbClr>
            </a:solidFill>
            <a:ln w="12700">
              <a:solidFill>
                <a:srgbClr val="FFC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9" name="Title 1">
              <a:extLst>
                <a:ext uri="{FF2B5EF4-FFF2-40B4-BE49-F238E27FC236}">
                  <a16:creationId xmlns:a16="http://schemas.microsoft.com/office/drawing/2014/main" id="{6134DA43-4883-49EB-A965-993A8FAEF63F}"/>
                </a:ext>
              </a:extLst>
            </p:cNvPr>
            <p:cNvSpPr txBox="1">
              <a:spLocks/>
            </p:cNvSpPr>
            <p:nvPr/>
          </p:nvSpPr>
          <p:spPr>
            <a:xfrm>
              <a:off x="10789120" y="2972297"/>
              <a:ext cx="136997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West Europe</a:t>
              </a:r>
            </a:p>
          </p:txBody>
        </p:sp>
        <p:cxnSp>
          <p:nvCxnSpPr>
            <p:cNvPr id="1042" name="Straight Connector 1041">
              <a:extLst>
                <a:ext uri="{FF2B5EF4-FFF2-40B4-BE49-F238E27FC236}">
                  <a16:creationId xmlns:a16="http://schemas.microsoft.com/office/drawing/2014/main" id="{CB67875B-184E-4D59-967E-2DE9880DC414}"/>
                </a:ext>
              </a:extLst>
            </p:cNvPr>
            <p:cNvCxnSpPr/>
            <p:nvPr/>
          </p:nvCxnSpPr>
          <p:spPr>
            <a:xfrm>
              <a:off x="7491837" y="3050213"/>
              <a:ext cx="0" cy="26613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5A804A05-D298-4FA7-8E70-876E5658DA4C}"/>
                </a:ext>
              </a:extLst>
            </p:cNvPr>
            <p:cNvGrpSpPr/>
            <p:nvPr/>
          </p:nvGrpSpPr>
          <p:grpSpPr>
            <a:xfrm>
              <a:off x="9232880" y="2834489"/>
              <a:ext cx="1306335" cy="481855"/>
              <a:chOff x="11070388" y="2834489"/>
              <a:chExt cx="1306335" cy="481855"/>
            </a:xfrm>
          </p:grpSpPr>
          <p:cxnSp>
            <p:nvCxnSpPr>
              <p:cNvPr id="231" name="Straight Connector 230">
                <a:extLst>
                  <a:ext uri="{FF2B5EF4-FFF2-40B4-BE49-F238E27FC236}">
                    <a16:creationId xmlns:a16="http://schemas.microsoft.com/office/drawing/2014/main" id="{C2C10571-1BEA-496D-9FAB-CE4C16FDCAA5}"/>
                  </a:ext>
                </a:extLst>
              </p:cNvPr>
              <p:cNvCxnSpPr/>
              <p:nvPr/>
            </p:nvCxnSpPr>
            <p:spPr>
              <a:xfrm>
                <a:off x="11720189" y="3050213"/>
                <a:ext cx="0" cy="26613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2" name="Title 1">
                <a:extLst>
                  <a:ext uri="{FF2B5EF4-FFF2-40B4-BE49-F238E27FC236}">
                    <a16:creationId xmlns:a16="http://schemas.microsoft.com/office/drawing/2014/main" id="{083FC8BF-3F2A-4999-8060-687FF90F9CFF}"/>
                  </a:ext>
                </a:extLst>
              </p:cNvPr>
              <p:cNvSpPr txBox="1">
                <a:spLocks/>
              </p:cNvSpPr>
              <p:nvPr/>
            </p:nvSpPr>
            <p:spPr>
              <a:xfrm>
                <a:off x="11070388" y="2834489"/>
                <a:ext cx="1306335"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t>
                </a:r>
              </a:p>
            </p:txBody>
          </p:sp>
        </p:grpSp>
        <p:grpSp>
          <p:nvGrpSpPr>
            <p:cNvPr id="251" name="Group 250">
              <a:extLst>
                <a:ext uri="{FF2B5EF4-FFF2-40B4-BE49-F238E27FC236}">
                  <a16:creationId xmlns:a16="http://schemas.microsoft.com/office/drawing/2014/main" id="{10CD432B-68FD-4085-96AA-5CA88BAF042D}"/>
                </a:ext>
              </a:extLst>
            </p:cNvPr>
            <p:cNvGrpSpPr/>
            <p:nvPr/>
          </p:nvGrpSpPr>
          <p:grpSpPr>
            <a:xfrm>
              <a:off x="5669381" y="4121658"/>
              <a:ext cx="1828806" cy="254842"/>
              <a:chOff x="5669381" y="4121658"/>
              <a:chExt cx="1828806" cy="254842"/>
            </a:xfrm>
          </p:grpSpPr>
          <p:cxnSp>
            <p:nvCxnSpPr>
              <p:cNvPr id="1030" name="Connector: Elbow 1029">
                <a:extLst>
                  <a:ext uri="{FF2B5EF4-FFF2-40B4-BE49-F238E27FC236}">
                    <a16:creationId xmlns:a16="http://schemas.microsoft.com/office/drawing/2014/main" id="{2ACDD31C-543D-4F76-9A3F-950D712EFFC7}"/>
                  </a:ext>
                </a:extLst>
              </p:cNvPr>
              <p:cNvCxnSpPr/>
              <p:nvPr/>
            </p:nvCxnSpPr>
            <p:spPr>
              <a:xfrm rot="16200000" flipH="1">
                <a:off x="6577434" y="3213605"/>
                <a:ext cx="12700" cy="1828806"/>
              </a:xfrm>
              <a:prstGeom prst="bentConnector3">
                <a:avLst>
                  <a:gd name="adj1" fmla="val 1490795"/>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5" name="Title 1">
                <a:extLst>
                  <a:ext uri="{FF2B5EF4-FFF2-40B4-BE49-F238E27FC236}">
                    <a16:creationId xmlns:a16="http://schemas.microsoft.com/office/drawing/2014/main" id="{40B8A325-2AD4-4BC8-8AD1-829E3A633C59}"/>
                  </a:ext>
                </a:extLst>
              </p:cNvPr>
              <p:cNvSpPr txBox="1">
                <a:spLocks/>
              </p:cNvSpPr>
              <p:nvPr/>
            </p:nvSpPr>
            <p:spPr>
              <a:xfrm>
                <a:off x="5806825" y="4222612"/>
                <a:ext cx="1553919" cy="153888"/>
              </a:xfrm>
              <a:prstGeom prst="rect">
                <a:avLst/>
              </a:prstGeom>
              <a:solidFill>
                <a:srgbClr val="FFFCFC"/>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contoso.azurecr.io/app:v1</a:t>
                </a:r>
              </a:p>
            </p:txBody>
          </p:sp>
        </p:grpSp>
        <p:grpSp>
          <p:nvGrpSpPr>
            <p:cNvPr id="241" name="Group 240">
              <a:extLst>
                <a:ext uri="{FF2B5EF4-FFF2-40B4-BE49-F238E27FC236}">
                  <a16:creationId xmlns:a16="http://schemas.microsoft.com/office/drawing/2014/main" id="{C563019C-0DF9-45AF-8680-32C8C930D458}"/>
                </a:ext>
              </a:extLst>
            </p:cNvPr>
            <p:cNvGrpSpPr/>
            <p:nvPr/>
          </p:nvGrpSpPr>
          <p:grpSpPr>
            <a:xfrm>
              <a:off x="5388711" y="3346546"/>
              <a:ext cx="548640" cy="781462"/>
              <a:chOff x="5388711" y="3346546"/>
              <a:chExt cx="548640" cy="781462"/>
            </a:xfrm>
          </p:grpSpPr>
          <p:sp>
            <p:nvSpPr>
              <p:cNvPr id="166" name="Title 1">
                <a:extLst>
                  <a:ext uri="{FF2B5EF4-FFF2-40B4-BE49-F238E27FC236}">
                    <a16:creationId xmlns:a16="http://schemas.microsoft.com/office/drawing/2014/main" id="{2FF34C6A-1B31-481B-9220-21A5C71C9B23}"/>
                  </a:ext>
                </a:extLst>
              </p:cNvPr>
              <p:cNvSpPr txBox="1">
                <a:spLocks/>
              </p:cNvSpPr>
              <p:nvPr/>
            </p:nvSpPr>
            <p:spPr>
              <a:xfrm>
                <a:off x="5434431"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AKS</a:t>
                </a:r>
              </a:p>
            </p:txBody>
          </p:sp>
          <p:sp>
            <p:nvSpPr>
              <p:cNvPr id="167" name="Rectangle: Rounded Corners 166">
                <a:extLst>
                  <a:ext uri="{FF2B5EF4-FFF2-40B4-BE49-F238E27FC236}">
                    <a16:creationId xmlns:a16="http://schemas.microsoft.com/office/drawing/2014/main" id="{9126A4B6-D4E5-4C9B-ABC2-56700DF8F884}"/>
                  </a:ext>
                </a:extLst>
              </p:cNvPr>
              <p:cNvSpPr/>
              <p:nvPr/>
            </p:nvSpPr>
            <p:spPr bwMode="auto">
              <a:xfrm>
                <a:off x="5388711"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034" name="Group 1033">
                <a:extLst>
                  <a:ext uri="{FF2B5EF4-FFF2-40B4-BE49-F238E27FC236}">
                    <a16:creationId xmlns:a16="http://schemas.microsoft.com/office/drawing/2014/main" id="{655EEAB4-1EE5-4ACD-A63E-95B153581EF1}"/>
                  </a:ext>
                </a:extLst>
              </p:cNvPr>
              <p:cNvGrpSpPr/>
              <p:nvPr/>
            </p:nvGrpSpPr>
            <p:grpSpPr>
              <a:xfrm>
                <a:off x="5471395" y="3705266"/>
                <a:ext cx="383273" cy="296845"/>
                <a:chOff x="9162785" y="2570190"/>
                <a:chExt cx="1668463" cy="1292226"/>
              </a:xfrm>
            </p:grpSpPr>
            <p:sp>
              <p:nvSpPr>
                <p:cNvPr id="200" name="Freeform 5">
                  <a:extLst>
                    <a:ext uri="{FF2B5EF4-FFF2-40B4-BE49-F238E27FC236}">
                      <a16:creationId xmlns:a16="http://schemas.microsoft.com/office/drawing/2014/main" id="{BA2A7332-5AD3-48A7-A081-ADD50BD92958}"/>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6">
                  <a:extLst>
                    <a:ext uri="{FF2B5EF4-FFF2-40B4-BE49-F238E27FC236}">
                      <a16:creationId xmlns:a16="http://schemas.microsoft.com/office/drawing/2014/main" id="{DE616B2F-3AC2-4901-ACB2-B2676838649A}"/>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42" name="Group 241">
              <a:extLst>
                <a:ext uri="{FF2B5EF4-FFF2-40B4-BE49-F238E27FC236}">
                  <a16:creationId xmlns:a16="http://schemas.microsoft.com/office/drawing/2014/main" id="{CD3E93A1-7279-495B-B767-1D35FCBF18CB}"/>
                </a:ext>
              </a:extLst>
            </p:cNvPr>
            <p:cNvGrpSpPr/>
            <p:nvPr/>
          </p:nvGrpSpPr>
          <p:grpSpPr>
            <a:xfrm>
              <a:off x="6303113" y="3346546"/>
              <a:ext cx="548640" cy="781462"/>
              <a:chOff x="6303113" y="3346546"/>
              <a:chExt cx="548640" cy="781462"/>
            </a:xfrm>
          </p:grpSpPr>
          <p:sp>
            <p:nvSpPr>
              <p:cNvPr id="162" name="Title 1">
                <a:extLst>
                  <a:ext uri="{FF2B5EF4-FFF2-40B4-BE49-F238E27FC236}">
                    <a16:creationId xmlns:a16="http://schemas.microsoft.com/office/drawing/2014/main" id="{E4604811-260D-4C85-B0F2-CB9DAB75E021}"/>
                  </a:ext>
                </a:extLst>
              </p:cNvPr>
              <p:cNvSpPr txBox="1">
                <a:spLocks/>
              </p:cNvSpPr>
              <p:nvPr/>
            </p:nvSpPr>
            <p:spPr>
              <a:xfrm>
                <a:off x="6348833"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CD</a:t>
                </a:r>
              </a:p>
            </p:txBody>
          </p:sp>
          <p:sp>
            <p:nvSpPr>
              <p:cNvPr id="163" name="Rectangle: Rounded Corners 162">
                <a:extLst>
                  <a:ext uri="{FF2B5EF4-FFF2-40B4-BE49-F238E27FC236}">
                    <a16:creationId xmlns:a16="http://schemas.microsoft.com/office/drawing/2014/main" id="{8EAED489-2BB8-4CEC-88BF-001A34862515}"/>
                  </a:ext>
                </a:extLst>
              </p:cNvPr>
              <p:cNvSpPr/>
              <p:nvPr/>
            </p:nvSpPr>
            <p:spPr bwMode="auto">
              <a:xfrm>
                <a:off x="6303113"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03" name="arrow_24" title="Icon of an arrow pointing out of a box">
                <a:extLst>
                  <a:ext uri="{FF2B5EF4-FFF2-40B4-BE49-F238E27FC236}">
                    <a16:creationId xmlns:a16="http://schemas.microsoft.com/office/drawing/2014/main" id="{54101088-EFF4-4D75-8654-9209F49880A1}"/>
                  </a:ext>
                </a:extLst>
              </p:cNvPr>
              <p:cNvSpPr>
                <a:spLocks noChangeAspect="1" noEditPoints="1"/>
              </p:cNvSpPr>
              <p:nvPr/>
            </p:nvSpPr>
            <p:spPr bwMode="auto">
              <a:xfrm flipH="1">
                <a:off x="6410251" y="3726009"/>
                <a:ext cx="334364" cy="25535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43" name="Group 242">
              <a:extLst>
                <a:ext uri="{FF2B5EF4-FFF2-40B4-BE49-F238E27FC236}">
                  <a16:creationId xmlns:a16="http://schemas.microsoft.com/office/drawing/2014/main" id="{6A26C776-DB18-407A-866C-8B493D55D6B3}"/>
                </a:ext>
              </a:extLst>
            </p:cNvPr>
            <p:cNvGrpSpPr/>
            <p:nvPr/>
          </p:nvGrpSpPr>
          <p:grpSpPr>
            <a:xfrm>
              <a:off x="7217517" y="3346546"/>
              <a:ext cx="548640" cy="781462"/>
              <a:chOff x="7217517" y="3346546"/>
              <a:chExt cx="548640" cy="781462"/>
            </a:xfrm>
          </p:grpSpPr>
          <p:sp>
            <p:nvSpPr>
              <p:cNvPr id="151" name="Title 1">
                <a:extLst>
                  <a:ext uri="{FF2B5EF4-FFF2-40B4-BE49-F238E27FC236}">
                    <a16:creationId xmlns:a16="http://schemas.microsoft.com/office/drawing/2014/main" id="{39CE618C-F3A1-42D1-8081-DCAA1D9D0597}"/>
                  </a:ext>
                </a:extLst>
              </p:cNvPr>
              <p:cNvSpPr txBox="1">
                <a:spLocks/>
              </p:cNvSpPr>
              <p:nvPr/>
            </p:nvSpPr>
            <p:spPr>
              <a:xfrm>
                <a:off x="7263237"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ACR</a:t>
                </a:r>
              </a:p>
            </p:txBody>
          </p:sp>
          <p:sp>
            <p:nvSpPr>
              <p:cNvPr id="158" name="Rectangle: Rounded Corners 157">
                <a:extLst>
                  <a:ext uri="{FF2B5EF4-FFF2-40B4-BE49-F238E27FC236}">
                    <a16:creationId xmlns:a16="http://schemas.microsoft.com/office/drawing/2014/main" id="{F04A121D-B3F5-444E-9FD0-40B6C0B885FB}"/>
                  </a:ext>
                </a:extLst>
              </p:cNvPr>
              <p:cNvSpPr/>
              <p:nvPr/>
            </p:nvSpPr>
            <p:spPr bwMode="auto">
              <a:xfrm>
                <a:off x="7217517"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04" name="Graphic 203">
                <a:extLst>
                  <a:ext uri="{FF2B5EF4-FFF2-40B4-BE49-F238E27FC236}">
                    <a16:creationId xmlns:a16="http://schemas.microsoft.com/office/drawing/2014/main" id="{F2C5E5EA-99C4-4FD4-90B3-81EC9694C86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81090" y="3642941"/>
                <a:ext cx="421494" cy="421494"/>
              </a:xfrm>
              <a:prstGeom prst="rect">
                <a:avLst/>
              </a:prstGeom>
            </p:spPr>
          </p:pic>
        </p:grpSp>
        <p:cxnSp>
          <p:nvCxnSpPr>
            <p:cNvPr id="1044" name="Straight Arrow Connector 1043">
              <a:extLst>
                <a:ext uri="{FF2B5EF4-FFF2-40B4-BE49-F238E27FC236}">
                  <a16:creationId xmlns:a16="http://schemas.microsoft.com/office/drawing/2014/main" id="{CD6E6E5A-0621-4ADC-8DC9-AAF3889EFC30}"/>
                </a:ext>
              </a:extLst>
            </p:cNvPr>
            <p:cNvCxnSpPr/>
            <p:nvPr/>
          </p:nvCxnSpPr>
          <p:spPr>
            <a:xfrm flipH="1">
              <a:off x="6873524" y="3853688"/>
              <a:ext cx="34399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9B782FAA-F4A6-4DA1-92E5-CD310AA091FD}"/>
                </a:ext>
              </a:extLst>
            </p:cNvPr>
            <p:cNvCxnSpPr>
              <a:cxnSpLocks/>
              <a:stCxn id="163" idx="1"/>
              <a:endCxn id="167" idx="3"/>
            </p:cNvCxnSpPr>
            <p:nvPr/>
          </p:nvCxnSpPr>
          <p:spPr>
            <a:xfrm flipH="1">
              <a:off x="5937351" y="3853688"/>
              <a:ext cx="36576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54" name="Picture 1053" descr="A picture containing vector graphics&#10;&#10;Description automatically generated">
              <a:extLst>
                <a:ext uri="{FF2B5EF4-FFF2-40B4-BE49-F238E27FC236}">
                  <a16:creationId xmlns:a16="http://schemas.microsoft.com/office/drawing/2014/main" id="{E568BD8C-238B-4AD2-9CA0-27EC18796E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29212" y="3596123"/>
              <a:ext cx="182040" cy="182040"/>
            </a:xfrm>
            <a:prstGeom prst="rect">
              <a:avLst/>
            </a:prstGeom>
          </p:spPr>
        </p:pic>
        <p:pic>
          <p:nvPicPr>
            <p:cNvPr id="248" name="Picture 247" descr="A picture containing vector graphics&#10;&#10;Description automatically generated">
              <a:extLst>
                <a:ext uri="{FF2B5EF4-FFF2-40B4-BE49-F238E27FC236}">
                  <a16:creationId xmlns:a16="http://schemas.microsoft.com/office/drawing/2014/main" id="{4F7D00A8-1441-41BD-974D-706A07F39F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3614" y="3591573"/>
              <a:ext cx="182040" cy="182040"/>
            </a:xfrm>
            <a:prstGeom prst="rect">
              <a:avLst/>
            </a:prstGeom>
          </p:spPr>
        </p:pic>
        <p:grpSp>
          <p:nvGrpSpPr>
            <p:cNvPr id="252" name="Group 251">
              <a:extLst>
                <a:ext uri="{FF2B5EF4-FFF2-40B4-BE49-F238E27FC236}">
                  <a16:creationId xmlns:a16="http://schemas.microsoft.com/office/drawing/2014/main" id="{FA9E8286-CDF3-466A-BB35-255C1084AD82}"/>
                </a:ext>
              </a:extLst>
            </p:cNvPr>
            <p:cNvGrpSpPr/>
            <p:nvPr/>
          </p:nvGrpSpPr>
          <p:grpSpPr>
            <a:xfrm>
              <a:off x="9897733" y="4121658"/>
              <a:ext cx="1828806" cy="254842"/>
              <a:chOff x="9897733" y="4121658"/>
              <a:chExt cx="1828806" cy="254842"/>
            </a:xfrm>
          </p:grpSpPr>
          <p:cxnSp>
            <p:nvCxnSpPr>
              <p:cNvPr id="215" name="Connector: Elbow 214">
                <a:extLst>
                  <a:ext uri="{FF2B5EF4-FFF2-40B4-BE49-F238E27FC236}">
                    <a16:creationId xmlns:a16="http://schemas.microsoft.com/office/drawing/2014/main" id="{4D3C1FEC-C804-4377-9002-F8270567CA4C}"/>
                  </a:ext>
                </a:extLst>
              </p:cNvPr>
              <p:cNvCxnSpPr/>
              <p:nvPr/>
            </p:nvCxnSpPr>
            <p:spPr>
              <a:xfrm rot="16200000" flipH="1">
                <a:off x="10805786" y="3213605"/>
                <a:ext cx="12700" cy="1828806"/>
              </a:xfrm>
              <a:prstGeom prst="bentConnector3">
                <a:avLst>
                  <a:gd name="adj1" fmla="val 1490795"/>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6" name="Title 1">
                <a:extLst>
                  <a:ext uri="{FF2B5EF4-FFF2-40B4-BE49-F238E27FC236}">
                    <a16:creationId xmlns:a16="http://schemas.microsoft.com/office/drawing/2014/main" id="{AF84E6DE-FE2F-42E9-9B2D-B3BF11CFD453}"/>
                  </a:ext>
                </a:extLst>
              </p:cNvPr>
              <p:cNvSpPr txBox="1">
                <a:spLocks/>
              </p:cNvSpPr>
              <p:nvPr/>
            </p:nvSpPr>
            <p:spPr>
              <a:xfrm>
                <a:off x="10035177" y="4222612"/>
                <a:ext cx="1553919" cy="153888"/>
              </a:xfrm>
              <a:prstGeom prst="rect">
                <a:avLst/>
              </a:prstGeom>
              <a:solidFill>
                <a:srgbClr val="FFFCFC"/>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i="1">
                    <a:solidFill>
                      <a:srgbClr val="000000"/>
                    </a:solidFill>
                    <a:latin typeface="Segoe UI" panose="020B0502040204020203" pitchFamily="34" charset="0"/>
                    <a:cs typeface="Segoe UI" panose="020B0502040204020203" pitchFamily="34" charset="0"/>
                  </a:rPr>
                  <a:t>contoso.azurecr.io/app:v1</a:t>
                </a:r>
              </a:p>
            </p:txBody>
          </p:sp>
        </p:grpSp>
        <p:grpSp>
          <p:nvGrpSpPr>
            <p:cNvPr id="246" name="Group 245">
              <a:extLst>
                <a:ext uri="{FF2B5EF4-FFF2-40B4-BE49-F238E27FC236}">
                  <a16:creationId xmlns:a16="http://schemas.microsoft.com/office/drawing/2014/main" id="{9171F7C1-3259-4A1C-8B0F-A2E3E02E904B}"/>
                </a:ext>
              </a:extLst>
            </p:cNvPr>
            <p:cNvGrpSpPr/>
            <p:nvPr/>
          </p:nvGrpSpPr>
          <p:grpSpPr>
            <a:xfrm>
              <a:off x="11445869" y="3346546"/>
              <a:ext cx="548640" cy="781462"/>
              <a:chOff x="11445869" y="3346546"/>
              <a:chExt cx="548640" cy="781462"/>
            </a:xfrm>
          </p:grpSpPr>
          <p:sp>
            <p:nvSpPr>
              <p:cNvPr id="209" name="Title 1">
                <a:extLst>
                  <a:ext uri="{FF2B5EF4-FFF2-40B4-BE49-F238E27FC236}">
                    <a16:creationId xmlns:a16="http://schemas.microsoft.com/office/drawing/2014/main" id="{A3569F9B-2EAF-4FEB-85FE-E6E4C311852A}"/>
                  </a:ext>
                </a:extLst>
              </p:cNvPr>
              <p:cNvSpPr txBox="1">
                <a:spLocks/>
              </p:cNvSpPr>
              <p:nvPr/>
            </p:nvSpPr>
            <p:spPr>
              <a:xfrm>
                <a:off x="11491589"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AKS</a:t>
                </a:r>
              </a:p>
            </p:txBody>
          </p:sp>
          <p:sp>
            <p:nvSpPr>
              <p:cNvPr id="210" name="Rectangle: Rounded Corners 209">
                <a:extLst>
                  <a:ext uri="{FF2B5EF4-FFF2-40B4-BE49-F238E27FC236}">
                    <a16:creationId xmlns:a16="http://schemas.microsoft.com/office/drawing/2014/main" id="{BDD22D62-7337-408C-AB40-491BFA2D7413}"/>
                  </a:ext>
                </a:extLst>
              </p:cNvPr>
              <p:cNvSpPr/>
              <p:nvPr/>
            </p:nvSpPr>
            <p:spPr bwMode="auto">
              <a:xfrm>
                <a:off x="11445869"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220" name="Group 219">
                <a:extLst>
                  <a:ext uri="{FF2B5EF4-FFF2-40B4-BE49-F238E27FC236}">
                    <a16:creationId xmlns:a16="http://schemas.microsoft.com/office/drawing/2014/main" id="{4CC497B8-C1C0-469B-926E-90D6F3DF5DAB}"/>
                  </a:ext>
                </a:extLst>
              </p:cNvPr>
              <p:cNvGrpSpPr/>
              <p:nvPr/>
            </p:nvGrpSpPr>
            <p:grpSpPr>
              <a:xfrm>
                <a:off x="11528553" y="3705266"/>
                <a:ext cx="383273" cy="296845"/>
                <a:chOff x="9162785" y="2570190"/>
                <a:chExt cx="1668463" cy="1292226"/>
              </a:xfrm>
            </p:grpSpPr>
            <p:sp>
              <p:nvSpPr>
                <p:cNvPr id="223" name="Freeform 5">
                  <a:extLst>
                    <a:ext uri="{FF2B5EF4-FFF2-40B4-BE49-F238E27FC236}">
                      <a16:creationId xmlns:a16="http://schemas.microsoft.com/office/drawing/2014/main" id="{06858078-2EE0-41AC-9096-E60BB1E13CF1}"/>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6">
                  <a:extLst>
                    <a:ext uri="{FF2B5EF4-FFF2-40B4-BE49-F238E27FC236}">
                      <a16:creationId xmlns:a16="http://schemas.microsoft.com/office/drawing/2014/main" id="{52E359AF-6235-4C1E-AE00-B833D5A8A0A1}"/>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45" name="Group 244">
              <a:extLst>
                <a:ext uri="{FF2B5EF4-FFF2-40B4-BE49-F238E27FC236}">
                  <a16:creationId xmlns:a16="http://schemas.microsoft.com/office/drawing/2014/main" id="{1EEA4FAD-317B-49F0-B0E9-87A12227F8F6}"/>
                </a:ext>
              </a:extLst>
            </p:cNvPr>
            <p:cNvGrpSpPr/>
            <p:nvPr/>
          </p:nvGrpSpPr>
          <p:grpSpPr>
            <a:xfrm>
              <a:off x="10531465" y="3346546"/>
              <a:ext cx="548640" cy="781462"/>
              <a:chOff x="10531465" y="3346546"/>
              <a:chExt cx="548640" cy="781462"/>
            </a:xfrm>
          </p:grpSpPr>
          <p:sp>
            <p:nvSpPr>
              <p:cNvPr id="211" name="Title 1">
                <a:extLst>
                  <a:ext uri="{FF2B5EF4-FFF2-40B4-BE49-F238E27FC236}">
                    <a16:creationId xmlns:a16="http://schemas.microsoft.com/office/drawing/2014/main" id="{EDDE962F-EC44-4654-91E9-2696CD3AD0A9}"/>
                  </a:ext>
                </a:extLst>
              </p:cNvPr>
              <p:cNvSpPr txBox="1">
                <a:spLocks/>
              </p:cNvSpPr>
              <p:nvPr/>
            </p:nvSpPr>
            <p:spPr>
              <a:xfrm>
                <a:off x="10577185"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CD</a:t>
                </a:r>
              </a:p>
            </p:txBody>
          </p:sp>
          <p:sp>
            <p:nvSpPr>
              <p:cNvPr id="212" name="Rectangle: Rounded Corners 211">
                <a:extLst>
                  <a:ext uri="{FF2B5EF4-FFF2-40B4-BE49-F238E27FC236}">
                    <a16:creationId xmlns:a16="http://schemas.microsoft.com/office/drawing/2014/main" id="{38B0BB41-491F-487D-AB83-99A7B257A675}"/>
                  </a:ext>
                </a:extLst>
              </p:cNvPr>
              <p:cNvSpPr/>
              <p:nvPr/>
            </p:nvSpPr>
            <p:spPr bwMode="auto">
              <a:xfrm>
                <a:off x="10531465"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21" name="arrow_24" title="Icon of an arrow pointing out of a box">
                <a:extLst>
                  <a:ext uri="{FF2B5EF4-FFF2-40B4-BE49-F238E27FC236}">
                    <a16:creationId xmlns:a16="http://schemas.microsoft.com/office/drawing/2014/main" id="{61FF3CE7-FB24-4965-A20D-DDD5096A547F}"/>
                  </a:ext>
                </a:extLst>
              </p:cNvPr>
              <p:cNvSpPr>
                <a:spLocks noChangeAspect="1" noEditPoints="1"/>
              </p:cNvSpPr>
              <p:nvPr/>
            </p:nvSpPr>
            <p:spPr bwMode="auto">
              <a:xfrm>
                <a:off x="10638603" y="3726009"/>
                <a:ext cx="334364" cy="255358"/>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44" name="Group 243">
              <a:extLst>
                <a:ext uri="{FF2B5EF4-FFF2-40B4-BE49-F238E27FC236}">
                  <a16:creationId xmlns:a16="http://schemas.microsoft.com/office/drawing/2014/main" id="{B5F46FC5-73C2-4507-9197-EE4E8E00B39D}"/>
                </a:ext>
              </a:extLst>
            </p:cNvPr>
            <p:cNvGrpSpPr/>
            <p:nvPr/>
          </p:nvGrpSpPr>
          <p:grpSpPr>
            <a:xfrm>
              <a:off x="9617063" y="3346546"/>
              <a:ext cx="548640" cy="781462"/>
              <a:chOff x="9617063" y="3346546"/>
              <a:chExt cx="548640" cy="781462"/>
            </a:xfrm>
          </p:grpSpPr>
          <p:sp>
            <p:nvSpPr>
              <p:cNvPr id="213" name="Title 1">
                <a:extLst>
                  <a:ext uri="{FF2B5EF4-FFF2-40B4-BE49-F238E27FC236}">
                    <a16:creationId xmlns:a16="http://schemas.microsoft.com/office/drawing/2014/main" id="{8186A10E-DACC-496F-AF3E-C482B4A45FB1}"/>
                  </a:ext>
                </a:extLst>
              </p:cNvPr>
              <p:cNvSpPr txBox="1">
                <a:spLocks/>
              </p:cNvSpPr>
              <p:nvPr/>
            </p:nvSpPr>
            <p:spPr>
              <a:xfrm>
                <a:off x="9662783" y="334654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ACR</a:t>
                </a:r>
              </a:p>
            </p:txBody>
          </p:sp>
          <p:sp>
            <p:nvSpPr>
              <p:cNvPr id="214" name="Rectangle: Rounded Corners 213">
                <a:extLst>
                  <a:ext uri="{FF2B5EF4-FFF2-40B4-BE49-F238E27FC236}">
                    <a16:creationId xmlns:a16="http://schemas.microsoft.com/office/drawing/2014/main" id="{2159C2D3-94F7-441B-BF39-FE90A0237517}"/>
                  </a:ext>
                </a:extLst>
              </p:cNvPr>
              <p:cNvSpPr/>
              <p:nvPr/>
            </p:nvSpPr>
            <p:spPr bwMode="auto">
              <a:xfrm>
                <a:off x="9617063" y="3579368"/>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22" name="Graphic 221">
                <a:extLst>
                  <a:ext uri="{FF2B5EF4-FFF2-40B4-BE49-F238E27FC236}">
                    <a16:creationId xmlns:a16="http://schemas.microsoft.com/office/drawing/2014/main" id="{B7A51496-3555-488F-8D03-8C1B3630A3B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80636" y="3642941"/>
                <a:ext cx="421494" cy="421494"/>
              </a:xfrm>
              <a:prstGeom prst="rect">
                <a:avLst/>
              </a:prstGeom>
            </p:spPr>
          </p:pic>
        </p:grpSp>
        <p:cxnSp>
          <p:nvCxnSpPr>
            <p:cNvPr id="238" name="Straight Arrow Connector 237">
              <a:extLst>
                <a:ext uri="{FF2B5EF4-FFF2-40B4-BE49-F238E27FC236}">
                  <a16:creationId xmlns:a16="http://schemas.microsoft.com/office/drawing/2014/main" id="{934345B5-F381-4887-8A5B-B19D172780BF}"/>
                </a:ext>
              </a:extLst>
            </p:cNvPr>
            <p:cNvCxnSpPr>
              <a:cxnSpLocks/>
              <a:stCxn id="212" idx="3"/>
              <a:endCxn id="210" idx="1"/>
            </p:cNvCxnSpPr>
            <p:nvPr/>
          </p:nvCxnSpPr>
          <p:spPr>
            <a:xfrm>
              <a:off x="11080105" y="3853688"/>
              <a:ext cx="36576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16696600-4D8B-414F-A6E4-785FD28F67D7}"/>
                </a:ext>
              </a:extLst>
            </p:cNvPr>
            <p:cNvCxnSpPr>
              <a:cxnSpLocks/>
              <a:stCxn id="214" idx="3"/>
              <a:endCxn id="212" idx="1"/>
            </p:cNvCxnSpPr>
            <p:nvPr/>
          </p:nvCxnSpPr>
          <p:spPr>
            <a:xfrm>
              <a:off x="10165703" y="3853688"/>
              <a:ext cx="36576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9" name="Picture 248" descr="A picture containing vector graphics&#10;&#10;Description automatically generated">
              <a:extLst>
                <a:ext uri="{FF2B5EF4-FFF2-40B4-BE49-F238E27FC236}">
                  <a16:creationId xmlns:a16="http://schemas.microsoft.com/office/drawing/2014/main" id="{6C1AD17B-B154-45E7-922E-16F07090E9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57564" y="3591573"/>
              <a:ext cx="182040" cy="182040"/>
            </a:xfrm>
            <a:prstGeom prst="rect">
              <a:avLst/>
            </a:prstGeom>
          </p:spPr>
        </p:pic>
        <p:pic>
          <p:nvPicPr>
            <p:cNvPr id="250" name="Picture 249" descr="A picture containing vector graphics&#10;&#10;Description automatically generated">
              <a:extLst>
                <a:ext uri="{FF2B5EF4-FFF2-40B4-BE49-F238E27FC236}">
                  <a16:creationId xmlns:a16="http://schemas.microsoft.com/office/drawing/2014/main" id="{DF366A11-9BB1-45E1-9F90-B1DFC29B0E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1966" y="3591573"/>
              <a:ext cx="182040" cy="182040"/>
            </a:xfrm>
            <a:prstGeom prst="rect">
              <a:avLst/>
            </a:prstGeom>
          </p:spPr>
        </p:pic>
        <p:grpSp>
          <p:nvGrpSpPr>
            <p:cNvPr id="228" name="Group 227">
              <a:extLst>
                <a:ext uri="{FF2B5EF4-FFF2-40B4-BE49-F238E27FC236}">
                  <a16:creationId xmlns:a16="http://schemas.microsoft.com/office/drawing/2014/main" id="{FFDFB795-69EF-4010-854F-E1994BC613C0}"/>
                </a:ext>
              </a:extLst>
            </p:cNvPr>
            <p:cNvGrpSpPr/>
            <p:nvPr/>
          </p:nvGrpSpPr>
          <p:grpSpPr>
            <a:xfrm>
              <a:off x="7766157" y="3937127"/>
              <a:ext cx="1850906" cy="153888"/>
              <a:chOff x="7677669" y="3691526"/>
              <a:chExt cx="1850906" cy="153888"/>
            </a:xfrm>
          </p:grpSpPr>
          <p:cxnSp>
            <p:nvCxnSpPr>
              <p:cNvPr id="1028" name="Straight Connector 1027">
                <a:extLst>
                  <a:ext uri="{FF2B5EF4-FFF2-40B4-BE49-F238E27FC236}">
                    <a16:creationId xmlns:a16="http://schemas.microsoft.com/office/drawing/2014/main" id="{1C5203C9-C479-47E8-8383-A38D50492DD6}"/>
                  </a:ext>
                </a:extLst>
              </p:cNvPr>
              <p:cNvCxnSpPr>
                <a:cxnSpLocks/>
                <a:stCxn id="158" idx="3"/>
                <a:endCxn id="214" idx="1"/>
              </p:cNvCxnSpPr>
              <p:nvPr/>
            </p:nvCxnSpPr>
            <p:spPr>
              <a:xfrm>
                <a:off x="7677669" y="3771863"/>
                <a:ext cx="1850906" cy="0"/>
              </a:xfrm>
              <a:prstGeom prst="line">
                <a:avLst/>
              </a:prstGeom>
              <a:ln w="25400">
                <a:solidFill>
                  <a:srgbClr val="0078D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2" name="Title 1">
                <a:extLst>
                  <a:ext uri="{FF2B5EF4-FFF2-40B4-BE49-F238E27FC236}">
                    <a16:creationId xmlns:a16="http://schemas.microsoft.com/office/drawing/2014/main" id="{6A2D1FF1-2B09-4542-8816-8364A39B1D1A}"/>
                  </a:ext>
                </a:extLst>
              </p:cNvPr>
              <p:cNvSpPr txBox="1">
                <a:spLocks/>
              </p:cNvSpPr>
              <p:nvPr/>
            </p:nvSpPr>
            <p:spPr>
              <a:xfrm>
                <a:off x="8076086" y="3691526"/>
                <a:ext cx="1004265" cy="153888"/>
              </a:xfrm>
              <a:prstGeom prst="rect">
                <a:avLst/>
              </a:prstGeom>
              <a:solidFill>
                <a:schemeClr val="bg1"/>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78D4"/>
                    </a:solidFill>
                  </a:rPr>
                  <a:t>Geo-Replication</a:t>
                </a:r>
              </a:p>
            </p:txBody>
          </p:sp>
        </p:grpSp>
        <p:sp>
          <p:nvSpPr>
            <p:cNvPr id="272" name="Oval 271">
              <a:extLst>
                <a:ext uri="{FF2B5EF4-FFF2-40B4-BE49-F238E27FC236}">
                  <a16:creationId xmlns:a16="http://schemas.microsoft.com/office/drawing/2014/main" id="{7AFC4FAD-39A6-4B3E-BAD0-62A292151C5F}"/>
                </a:ext>
              </a:extLst>
            </p:cNvPr>
            <p:cNvSpPr/>
            <p:nvPr/>
          </p:nvSpPr>
          <p:spPr bwMode="auto">
            <a:xfrm>
              <a:off x="7793739" y="200037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3" name="Oval 272">
              <a:extLst>
                <a:ext uri="{FF2B5EF4-FFF2-40B4-BE49-F238E27FC236}">
                  <a16:creationId xmlns:a16="http://schemas.microsoft.com/office/drawing/2014/main" id="{B18A0686-C119-4658-908F-6DCBA4604278}"/>
                </a:ext>
              </a:extLst>
            </p:cNvPr>
            <p:cNvSpPr/>
            <p:nvPr/>
          </p:nvSpPr>
          <p:spPr bwMode="auto">
            <a:xfrm>
              <a:off x="8534537" y="298224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4" name="Oval 273">
              <a:extLst>
                <a:ext uri="{FF2B5EF4-FFF2-40B4-BE49-F238E27FC236}">
                  <a16:creationId xmlns:a16="http://schemas.microsoft.com/office/drawing/2014/main" id="{F12240E9-A699-4B03-AF50-FD90499D7698}"/>
                </a:ext>
              </a:extLst>
            </p:cNvPr>
            <p:cNvSpPr/>
            <p:nvPr/>
          </p:nvSpPr>
          <p:spPr bwMode="auto">
            <a:xfrm>
              <a:off x="5224122" y="262576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5" name="Oval 274">
              <a:extLst>
                <a:ext uri="{FF2B5EF4-FFF2-40B4-BE49-F238E27FC236}">
                  <a16:creationId xmlns:a16="http://schemas.microsoft.com/office/drawing/2014/main" id="{708B11D7-84F2-49C2-A61C-8243912A51CA}"/>
                </a:ext>
              </a:extLst>
            </p:cNvPr>
            <p:cNvSpPr/>
            <p:nvPr/>
          </p:nvSpPr>
          <p:spPr bwMode="auto">
            <a:xfrm>
              <a:off x="8554450" y="417759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6" name="Oval 275">
              <a:extLst>
                <a:ext uri="{FF2B5EF4-FFF2-40B4-BE49-F238E27FC236}">
                  <a16:creationId xmlns:a16="http://schemas.microsoft.com/office/drawing/2014/main" id="{6C90AC87-1CE8-4BAC-8620-AC334D4DC62A}"/>
                </a:ext>
              </a:extLst>
            </p:cNvPr>
            <p:cNvSpPr/>
            <p:nvPr/>
          </p:nvSpPr>
          <p:spPr bwMode="auto">
            <a:xfrm>
              <a:off x="11884778" y="262576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7" name="Oval 276">
              <a:extLst>
                <a:ext uri="{FF2B5EF4-FFF2-40B4-BE49-F238E27FC236}">
                  <a16:creationId xmlns:a16="http://schemas.microsoft.com/office/drawing/2014/main" id="{5FF913B4-75C5-42EF-A072-2EA371B13ADC}"/>
                </a:ext>
              </a:extLst>
            </p:cNvPr>
            <p:cNvSpPr/>
            <p:nvPr/>
          </p:nvSpPr>
          <p:spPr bwMode="auto">
            <a:xfrm>
              <a:off x="6440274" y="440950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78" name="Oval 277">
              <a:extLst>
                <a:ext uri="{FF2B5EF4-FFF2-40B4-BE49-F238E27FC236}">
                  <a16:creationId xmlns:a16="http://schemas.microsoft.com/office/drawing/2014/main" id="{6890AB5E-DA31-4179-BDAB-2BAD4E965D3D}"/>
                </a:ext>
              </a:extLst>
            </p:cNvPr>
            <p:cNvSpPr/>
            <p:nvPr/>
          </p:nvSpPr>
          <p:spPr bwMode="auto">
            <a:xfrm>
              <a:off x="10668626" y="440950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470839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7"/>
                                        </p:tgtEl>
                                        <p:attrNameLst>
                                          <p:attrName>style.visibility</p:attrName>
                                        </p:attrNameLst>
                                      </p:cBhvr>
                                      <p:to>
                                        <p:strVal val="visible"/>
                                      </p:to>
                                    </p:set>
                                    <p:animEffect transition="in" filter="fade">
                                      <p:cBhvr>
                                        <p:cTn id="26"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76" grpId="0"/>
      <p:bldP spid="79" grpId="0"/>
      <p:bldP spid="80" grpId="0"/>
      <p:bldP spid="25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105539" cy="410369"/>
          </a:xfrm>
        </p:spPr>
        <p:txBody>
          <a:bodyPr/>
          <a:lstStyle/>
          <a:p>
            <a:r>
              <a:rPr lang="en-US"/>
              <a:t>Kubernetes-based event-driven auto-scaling (KEDA)</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4355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Aft>
                <a:spcPts val="1800"/>
              </a:spcAft>
              <a:defRPr/>
            </a:pPr>
            <a:r>
              <a:rPr lang="en-US" sz="1400" b="0" spc="0" dirty="0">
                <a:solidFill>
                  <a:srgbClr val="0078D4"/>
                </a:solidFill>
                <a:latin typeface="Segoe UI" panose="020B0502040204020203" pitchFamily="34" charset="0"/>
              </a:rPr>
              <a:t>Open-source component jointly built by Microsoft and RedHat</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Semibold" panose="020B0702040204020203" pitchFamily="34" charset="0"/>
                <a:cs typeface="Segoe UI Semibold" panose="020B0702040204020203" pitchFamily="34" charset="0"/>
              </a:rPr>
              <a:t>Event-driven container creation &amp; scaling</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Allows containers to “scale to zero” until an event comes in, which will then create the container and process the event, resulting in more efficient utilization and reduced costs</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Native triggers support</a:t>
            </a:r>
            <a:br>
              <a:rPr lang="en-US" sz="1400" b="0" spc="0" dirty="0">
                <a:solidFill>
                  <a:srgbClr val="0078D4"/>
                </a:solidFill>
                <a:latin typeface="Segoe UI Semibold" panose="020B0702040204020203" pitchFamily="34" charset="0"/>
                <a:cs typeface="Segoe UI Semibold" panose="020B0702040204020203" pitchFamily="34" charset="0"/>
              </a:rPr>
            </a:br>
            <a:r>
              <a:rPr lang="en-US" sz="1400" b="0" spc="0" dirty="0">
                <a:solidFill>
                  <a:srgbClr val="0078D4"/>
                </a:solidFill>
                <a:latin typeface="Segoe UI" panose="020B0502040204020203" pitchFamily="34" charset="0"/>
              </a:rPr>
              <a:t>Containers can consume events directly from the event source, instead of routing events through HTTP</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Can be used in any Kubernetes service</a:t>
            </a:r>
            <a:br>
              <a:rPr lang="en-US" sz="1400" b="0" spc="0" dirty="0">
                <a:solidFill>
                  <a:srgbClr val="0078D4"/>
                </a:solidFill>
                <a:latin typeface="Segoe UI" panose="020B0502040204020203" pitchFamily="34" charset="0"/>
                <a:cs typeface="Segoe UI Semibold" panose="020B0702040204020203" pitchFamily="34" charset="0"/>
              </a:rPr>
            </a:br>
            <a:r>
              <a:rPr lang="en-US" sz="1400" b="0" spc="0" dirty="0">
                <a:solidFill>
                  <a:srgbClr val="0078D4"/>
                </a:solidFill>
                <a:latin typeface="Segoe UI" panose="020B0502040204020203" pitchFamily="34" charset="0"/>
                <a:cs typeface="Segoe UI Semibold" panose="020B0702040204020203" pitchFamily="34" charset="0"/>
              </a:rPr>
              <a:t>This includes </a:t>
            </a:r>
            <a:r>
              <a:rPr lang="en-US" sz="1400" b="0" spc="0" dirty="0">
                <a:solidFill>
                  <a:srgbClr val="0078D4"/>
                </a:solidFill>
                <a:latin typeface="Segoe UI" panose="020B0502040204020203" pitchFamily="34" charset="0"/>
              </a:rPr>
              <a:t>in the cloud (e.g., AKS, EKS, GKE, etc.) or on-premises with OpenShift—any Kubernetes workload that requires scaling by events instead of traditional CPU or memory scaling can leverage this component.</a:t>
            </a:r>
          </a:p>
        </p:txBody>
      </p:sp>
      <p:grpSp>
        <p:nvGrpSpPr>
          <p:cNvPr id="2" name="Group 1" descr="Conceptual diagram of KEDA">
            <a:extLst>
              <a:ext uri="{FF2B5EF4-FFF2-40B4-BE49-F238E27FC236}">
                <a16:creationId xmlns:a16="http://schemas.microsoft.com/office/drawing/2014/main" id="{9D134D63-E2B3-4766-82A4-63599CBB7F7A}"/>
              </a:ext>
            </a:extLst>
          </p:cNvPr>
          <p:cNvGrpSpPr/>
          <p:nvPr/>
        </p:nvGrpSpPr>
        <p:grpSpPr>
          <a:xfrm>
            <a:off x="5444938" y="2061031"/>
            <a:ext cx="6002544" cy="3632198"/>
            <a:chOff x="5444938" y="2061031"/>
            <a:chExt cx="6002544" cy="3632198"/>
          </a:xfrm>
        </p:grpSpPr>
        <p:sp>
          <p:nvSpPr>
            <p:cNvPr id="56" name="Rectangle: Rounded Corners 55">
              <a:extLst>
                <a:ext uri="{FF2B5EF4-FFF2-40B4-BE49-F238E27FC236}">
                  <a16:creationId xmlns:a16="http://schemas.microsoft.com/office/drawing/2014/main" id="{922EBF8D-4330-439B-9AB4-0551D469C302}"/>
                </a:ext>
              </a:extLst>
            </p:cNvPr>
            <p:cNvSpPr/>
            <p:nvPr/>
          </p:nvSpPr>
          <p:spPr bwMode="auto">
            <a:xfrm>
              <a:off x="7243145" y="2360317"/>
              <a:ext cx="4204337" cy="3332912"/>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57" name="Title 1">
              <a:extLst>
                <a:ext uri="{FF2B5EF4-FFF2-40B4-BE49-F238E27FC236}">
                  <a16:creationId xmlns:a16="http://schemas.microsoft.com/office/drawing/2014/main" id="{2818BA0D-C402-4BB0-93FB-BBAC73C0B354}"/>
                </a:ext>
              </a:extLst>
            </p:cNvPr>
            <p:cNvSpPr txBox="1">
              <a:spLocks/>
            </p:cNvSpPr>
            <p:nvPr/>
          </p:nvSpPr>
          <p:spPr>
            <a:xfrm>
              <a:off x="8493257" y="2061031"/>
              <a:ext cx="170411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400" spc="0">
                  <a:solidFill>
                    <a:srgbClr val="000000"/>
                  </a:solidFill>
                  <a:latin typeface="Segoe UI Semibold" panose="020B0702040204020203" pitchFamily="34" charset="0"/>
                  <a:cs typeface="Segoe UI Semibold" panose="020B0702040204020203" pitchFamily="34" charset="0"/>
                </a:rPr>
                <a:t>Kubernetes cluster</a:t>
              </a:r>
            </a:p>
          </p:txBody>
        </p:sp>
        <p:grpSp>
          <p:nvGrpSpPr>
            <p:cNvPr id="58" name="Group 57">
              <a:extLst>
                <a:ext uri="{FF2B5EF4-FFF2-40B4-BE49-F238E27FC236}">
                  <a16:creationId xmlns:a16="http://schemas.microsoft.com/office/drawing/2014/main" id="{5C9AA5E9-D3D8-4F6C-8BB9-A177D85EA4E9}"/>
                </a:ext>
              </a:extLst>
            </p:cNvPr>
            <p:cNvGrpSpPr/>
            <p:nvPr/>
          </p:nvGrpSpPr>
          <p:grpSpPr>
            <a:xfrm>
              <a:off x="5841982" y="3569684"/>
              <a:ext cx="577564" cy="577564"/>
              <a:chOff x="5759976" y="2830661"/>
              <a:chExt cx="822960" cy="822960"/>
            </a:xfrm>
          </p:grpSpPr>
          <p:sp>
            <p:nvSpPr>
              <p:cNvPr id="59" name="Oval 58">
                <a:extLst>
                  <a:ext uri="{FF2B5EF4-FFF2-40B4-BE49-F238E27FC236}">
                    <a16:creationId xmlns:a16="http://schemas.microsoft.com/office/drawing/2014/main" id="{B594D023-4C77-4E60-A287-1D94AE8DDCFE}"/>
                  </a:ext>
                </a:extLst>
              </p:cNvPr>
              <p:cNvSpPr/>
              <p:nvPr/>
            </p:nvSpPr>
            <p:spPr bwMode="auto">
              <a:xfrm>
                <a:off x="5759976" y="2830661"/>
                <a:ext cx="822960" cy="822960"/>
              </a:xfrm>
              <a:prstGeom prst="ellipse">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LightningBolt_E945" title="Icon of a lightning bolt">
                <a:extLst>
                  <a:ext uri="{FF2B5EF4-FFF2-40B4-BE49-F238E27FC236}">
                    <a16:creationId xmlns:a16="http://schemas.microsoft.com/office/drawing/2014/main" id="{44F76E7A-8EC8-40A7-9108-852A64482A41}"/>
                  </a:ext>
                </a:extLst>
              </p:cNvPr>
              <p:cNvSpPr>
                <a:spLocks noChangeAspect="1"/>
              </p:cNvSpPr>
              <p:nvPr/>
            </p:nvSpPr>
            <p:spPr bwMode="auto">
              <a:xfrm>
                <a:off x="5991609" y="2991170"/>
                <a:ext cx="359694" cy="501942"/>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1" name="Title 1">
              <a:extLst>
                <a:ext uri="{FF2B5EF4-FFF2-40B4-BE49-F238E27FC236}">
                  <a16:creationId xmlns:a16="http://schemas.microsoft.com/office/drawing/2014/main" id="{9CB3936F-B86F-42B2-805A-E94E60F5BC69}"/>
                </a:ext>
              </a:extLst>
            </p:cNvPr>
            <p:cNvSpPr txBox="1">
              <a:spLocks/>
            </p:cNvSpPr>
            <p:nvPr/>
          </p:nvSpPr>
          <p:spPr>
            <a:xfrm>
              <a:off x="5444938" y="3117289"/>
              <a:ext cx="137165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External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trigger source</a:t>
              </a:r>
            </a:p>
          </p:txBody>
        </p:sp>
        <p:sp>
          <p:nvSpPr>
            <p:cNvPr id="62" name="Title 1">
              <a:extLst>
                <a:ext uri="{FF2B5EF4-FFF2-40B4-BE49-F238E27FC236}">
                  <a16:creationId xmlns:a16="http://schemas.microsoft.com/office/drawing/2014/main" id="{F48079D5-328C-49DC-B191-DC3727E1B30F}"/>
                </a:ext>
              </a:extLst>
            </p:cNvPr>
            <p:cNvSpPr txBox="1">
              <a:spLocks/>
            </p:cNvSpPr>
            <p:nvPr/>
          </p:nvSpPr>
          <p:spPr>
            <a:xfrm>
              <a:off x="7843036" y="5202348"/>
              <a:ext cx="1063266" cy="28813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836" spc="0">
                  <a:solidFill>
                    <a:srgbClr val="000000"/>
                  </a:solidFill>
                  <a:latin typeface="Segoe UI Semibold" panose="020B0702040204020203" pitchFamily="34" charset="0"/>
                  <a:cs typeface="Segoe UI Semibold" panose="020B0702040204020203" pitchFamily="34" charset="0"/>
                </a:rPr>
                <a:t>KEDA</a:t>
              </a:r>
            </a:p>
          </p:txBody>
        </p:sp>
        <p:sp>
          <p:nvSpPr>
            <p:cNvPr id="63" name="Rectangle: Rounded Corners 62">
              <a:extLst>
                <a:ext uri="{FF2B5EF4-FFF2-40B4-BE49-F238E27FC236}">
                  <a16:creationId xmlns:a16="http://schemas.microsoft.com/office/drawing/2014/main" id="{252001D9-D1F9-4C18-B7BC-BEBA0E2AB39A}"/>
                </a:ext>
              </a:extLst>
            </p:cNvPr>
            <p:cNvSpPr/>
            <p:nvPr/>
          </p:nvSpPr>
          <p:spPr bwMode="auto">
            <a:xfrm>
              <a:off x="9576913" y="3034829"/>
              <a:ext cx="1624161" cy="164727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grpSp>
          <p:nvGrpSpPr>
            <p:cNvPr id="64" name="Group 63">
              <a:extLst>
                <a:ext uri="{FF2B5EF4-FFF2-40B4-BE49-F238E27FC236}">
                  <a16:creationId xmlns:a16="http://schemas.microsoft.com/office/drawing/2014/main" id="{71BA3E7B-D91C-4DE1-83B7-DD71E8D9C050}"/>
                </a:ext>
              </a:extLst>
            </p:cNvPr>
            <p:cNvGrpSpPr/>
            <p:nvPr/>
          </p:nvGrpSpPr>
          <p:grpSpPr>
            <a:xfrm>
              <a:off x="9740051" y="3177263"/>
              <a:ext cx="1297884" cy="284721"/>
              <a:chOff x="10279438" y="3177263"/>
              <a:chExt cx="1297884" cy="284721"/>
            </a:xfrm>
          </p:grpSpPr>
          <p:sp>
            <p:nvSpPr>
              <p:cNvPr id="65" name="Freeform: Shape 64">
                <a:extLst>
                  <a:ext uri="{FF2B5EF4-FFF2-40B4-BE49-F238E27FC236}">
                    <a16:creationId xmlns:a16="http://schemas.microsoft.com/office/drawing/2014/main" id="{51145D52-3135-4C19-8A0A-E987D0078386}"/>
                  </a:ext>
                </a:extLst>
              </p:cNvPr>
              <p:cNvSpPr/>
              <p:nvPr/>
            </p:nvSpPr>
            <p:spPr>
              <a:xfrm>
                <a:off x="10279438" y="3177271"/>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6" name="Freeform: Shape 65">
                <a:extLst>
                  <a:ext uri="{FF2B5EF4-FFF2-40B4-BE49-F238E27FC236}">
                    <a16:creationId xmlns:a16="http://schemas.microsoft.com/office/drawing/2014/main" id="{55CBC8FD-9997-414B-A910-C5DC0AA14AA1}"/>
                  </a:ext>
                </a:extLst>
              </p:cNvPr>
              <p:cNvSpPr/>
              <p:nvPr/>
            </p:nvSpPr>
            <p:spPr>
              <a:xfrm>
                <a:off x="10625468" y="3177269"/>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7" name="Freeform: Shape 66">
                <a:extLst>
                  <a:ext uri="{FF2B5EF4-FFF2-40B4-BE49-F238E27FC236}">
                    <a16:creationId xmlns:a16="http://schemas.microsoft.com/office/drawing/2014/main" id="{CBA72172-E0DA-4E26-90C5-CBD24C5A5322}"/>
                  </a:ext>
                </a:extLst>
              </p:cNvPr>
              <p:cNvSpPr/>
              <p:nvPr/>
            </p:nvSpPr>
            <p:spPr>
              <a:xfrm>
                <a:off x="10971498" y="3177263"/>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8" name="Freeform: Shape 67">
                <a:extLst>
                  <a:ext uri="{FF2B5EF4-FFF2-40B4-BE49-F238E27FC236}">
                    <a16:creationId xmlns:a16="http://schemas.microsoft.com/office/drawing/2014/main" id="{31F28CE8-6BDD-4CFE-A773-133C04FECAA2}"/>
                  </a:ext>
                </a:extLst>
              </p:cNvPr>
              <p:cNvSpPr/>
              <p:nvPr/>
            </p:nvSpPr>
            <p:spPr>
              <a:xfrm>
                <a:off x="11317527" y="3177263"/>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grpSp>
        <p:sp>
          <p:nvSpPr>
            <p:cNvPr id="69" name="Title 1">
              <a:extLst>
                <a:ext uri="{FF2B5EF4-FFF2-40B4-BE49-F238E27FC236}">
                  <a16:creationId xmlns:a16="http://schemas.microsoft.com/office/drawing/2014/main" id="{53626A93-34FC-4451-9585-1BF776242133}"/>
                </a:ext>
              </a:extLst>
            </p:cNvPr>
            <p:cNvSpPr txBox="1">
              <a:spLocks/>
            </p:cNvSpPr>
            <p:nvPr/>
          </p:nvSpPr>
          <p:spPr>
            <a:xfrm>
              <a:off x="9809808" y="2766221"/>
              <a:ext cx="115837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 cluster</a:t>
              </a:r>
            </a:p>
          </p:txBody>
        </p:sp>
        <p:grpSp>
          <p:nvGrpSpPr>
            <p:cNvPr id="70" name="Group 69">
              <a:extLst>
                <a:ext uri="{FF2B5EF4-FFF2-40B4-BE49-F238E27FC236}">
                  <a16:creationId xmlns:a16="http://schemas.microsoft.com/office/drawing/2014/main" id="{37031437-187C-4CC6-8131-2D433295B532}"/>
                </a:ext>
              </a:extLst>
            </p:cNvPr>
            <p:cNvGrpSpPr/>
            <p:nvPr/>
          </p:nvGrpSpPr>
          <p:grpSpPr>
            <a:xfrm>
              <a:off x="7489552" y="2606609"/>
              <a:ext cx="1770235" cy="2503715"/>
              <a:chOff x="8028939" y="2606609"/>
              <a:chExt cx="1770235" cy="2503715"/>
            </a:xfrm>
          </p:grpSpPr>
          <p:sp>
            <p:nvSpPr>
              <p:cNvPr id="71" name="Rectangle: Rounded Corners 118">
                <a:extLst>
                  <a:ext uri="{FF2B5EF4-FFF2-40B4-BE49-F238E27FC236}">
                    <a16:creationId xmlns:a16="http://schemas.microsoft.com/office/drawing/2014/main" id="{4F162CF3-3DF7-4544-9A36-1AAF72CCBD67}"/>
                  </a:ext>
                </a:extLst>
              </p:cNvPr>
              <p:cNvSpPr/>
              <p:nvPr/>
            </p:nvSpPr>
            <p:spPr bwMode="auto">
              <a:xfrm rot="16200000">
                <a:off x="7662199" y="2973349"/>
                <a:ext cx="2503715" cy="1770235"/>
              </a:xfrm>
              <a:prstGeom prst="roundRect">
                <a:avLst>
                  <a:gd name="adj" fmla="val 3125"/>
                </a:avLst>
              </a:prstGeom>
              <a:solidFill>
                <a:srgbClr val="FCFDFE"/>
              </a:solidFill>
              <a:ln w="285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grpSp>
            <p:nvGrpSpPr>
              <p:cNvPr id="73" name="Group 72">
                <a:extLst>
                  <a:ext uri="{FF2B5EF4-FFF2-40B4-BE49-F238E27FC236}">
                    <a16:creationId xmlns:a16="http://schemas.microsoft.com/office/drawing/2014/main" id="{BB03C5F7-C621-4913-9887-6331F288D569}"/>
                  </a:ext>
                </a:extLst>
              </p:cNvPr>
              <p:cNvGrpSpPr/>
              <p:nvPr/>
            </p:nvGrpSpPr>
            <p:grpSpPr>
              <a:xfrm>
                <a:off x="8203375" y="2766783"/>
                <a:ext cx="1421363" cy="653908"/>
                <a:chOff x="8237632" y="2743151"/>
                <a:chExt cx="1421363" cy="653908"/>
              </a:xfrm>
            </p:grpSpPr>
            <p:sp>
              <p:nvSpPr>
                <p:cNvPr id="83" name="Rectangle: Rounded Corners 118">
                  <a:extLst>
                    <a:ext uri="{FF2B5EF4-FFF2-40B4-BE49-F238E27FC236}">
                      <a16:creationId xmlns:a16="http://schemas.microsoft.com/office/drawing/2014/main" id="{D83418E8-4FED-410D-9AFE-9E4C4EE5CBB1}"/>
                    </a:ext>
                  </a:extLst>
                </p:cNvPr>
                <p:cNvSpPr/>
                <p:nvPr/>
              </p:nvSpPr>
              <p:spPr bwMode="auto">
                <a:xfrm>
                  <a:off x="8237632" y="2837497"/>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84" name="Title 1">
                  <a:extLst>
                    <a:ext uri="{FF2B5EF4-FFF2-40B4-BE49-F238E27FC236}">
                      <a16:creationId xmlns:a16="http://schemas.microsoft.com/office/drawing/2014/main" id="{A062C01D-B101-42AE-A1C3-07C0E84BB9E9}"/>
                    </a:ext>
                  </a:extLst>
                </p:cNvPr>
                <p:cNvSpPr txBox="1">
                  <a:spLocks/>
                </p:cNvSpPr>
                <p:nvPr/>
              </p:nvSpPr>
              <p:spPr>
                <a:xfrm>
                  <a:off x="8659080" y="2743151"/>
                  <a:ext cx="578466"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Scaler</a:t>
                  </a:r>
                </a:p>
              </p:txBody>
            </p:sp>
          </p:grpSp>
          <p:grpSp>
            <p:nvGrpSpPr>
              <p:cNvPr id="74" name="Group 73">
                <a:extLst>
                  <a:ext uri="{FF2B5EF4-FFF2-40B4-BE49-F238E27FC236}">
                    <a16:creationId xmlns:a16="http://schemas.microsoft.com/office/drawing/2014/main" id="{50D98591-3AB2-4CE5-B076-B6BA60CDC3CE}"/>
                  </a:ext>
                </a:extLst>
              </p:cNvPr>
              <p:cNvGrpSpPr/>
              <p:nvPr/>
            </p:nvGrpSpPr>
            <p:grpSpPr>
              <a:xfrm>
                <a:off x="8203375" y="3532860"/>
                <a:ext cx="1421363" cy="653009"/>
                <a:chOff x="8237632" y="3508780"/>
                <a:chExt cx="1421363" cy="653009"/>
              </a:xfrm>
            </p:grpSpPr>
            <p:sp>
              <p:nvSpPr>
                <p:cNvPr id="81" name="Rectangle: Rounded Corners 118">
                  <a:extLst>
                    <a:ext uri="{FF2B5EF4-FFF2-40B4-BE49-F238E27FC236}">
                      <a16:creationId xmlns:a16="http://schemas.microsoft.com/office/drawing/2014/main" id="{EAF8B741-C20D-4161-B86A-5938C1FF31F3}"/>
                    </a:ext>
                  </a:extLst>
                </p:cNvPr>
                <p:cNvSpPr/>
                <p:nvPr/>
              </p:nvSpPr>
              <p:spPr bwMode="auto">
                <a:xfrm>
                  <a:off x="8237632" y="3602227"/>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82" name="Title 1">
                  <a:extLst>
                    <a:ext uri="{FF2B5EF4-FFF2-40B4-BE49-F238E27FC236}">
                      <a16:creationId xmlns:a16="http://schemas.microsoft.com/office/drawing/2014/main" id="{BE5F916A-59F0-48CC-94E7-83C59A17E814}"/>
                    </a:ext>
                  </a:extLst>
                </p:cNvPr>
                <p:cNvSpPr txBox="1">
                  <a:spLocks/>
                </p:cNvSpPr>
                <p:nvPr/>
              </p:nvSpPr>
              <p:spPr>
                <a:xfrm>
                  <a:off x="8546594" y="3508780"/>
                  <a:ext cx="803438"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Controller</a:t>
                  </a:r>
                </a:p>
              </p:txBody>
            </p:sp>
          </p:grpSp>
          <p:grpSp>
            <p:nvGrpSpPr>
              <p:cNvPr id="75" name="Group 74">
                <a:extLst>
                  <a:ext uri="{FF2B5EF4-FFF2-40B4-BE49-F238E27FC236}">
                    <a16:creationId xmlns:a16="http://schemas.microsoft.com/office/drawing/2014/main" id="{73FD494E-CA9F-4904-8720-9DACA7A180E6}"/>
                  </a:ext>
                </a:extLst>
              </p:cNvPr>
              <p:cNvGrpSpPr/>
              <p:nvPr/>
            </p:nvGrpSpPr>
            <p:grpSpPr>
              <a:xfrm>
                <a:off x="8203375" y="4298037"/>
                <a:ext cx="1421363" cy="652113"/>
                <a:chOff x="8237632" y="4274405"/>
                <a:chExt cx="1421363" cy="652113"/>
              </a:xfrm>
            </p:grpSpPr>
            <p:sp>
              <p:nvSpPr>
                <p:cNvPr id="79" name="Rectangle: Rounded Corners 118">
                  <a:extLst>
                    <a:ext uri="{FF2B5EF4-FFF2-40B4-BE49-F238E27FC236}">
                      <a16:creationId xmlns:a16="http://schemas.microsoft.com/office/drawing/2014/main" id="{D9249BE2-2265-4EE9-93EE-2D46CD05FACB}"/>
                    </a:ext>
                  </a:extLst>
                </p:cNvPr>
                <p:cNvSpPr/>
                <p:nvPr/>
              </p:nvSpPr>
              <p:spPr bwMode="auto">
                <a:xfrm>
                  <a:off x="8237632" y="4366956"/>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sp>
              <p:nvSpPr>
                <p:cNvPr id="80" name="Title 1">
                  <a:extLst>
                    <a:ext uri="{FF2B5EF4-FFF2-40B4-BE49-F238E27FC236}">
                      <a16:creationId xmlns:a16="http://schemas.microsoft.com/office/drawing/2014/main" id="{806B9AFA-2805-40CF-8946-3A326DE787CB}"/>
                    </a:ext>
                  </a:extLst>
                </p:cNvPr>
                <p:cNvSpPr txBox="1">
                  <a:spLocks/>
                </p:cNvSpPr>
                <p:nvPr/>
              </p:nvSpPr>
              <p:spPr>
                <a:xfrm>
                  <a:off x="8319809" y="4274405"/>
                  <a:ext cx="1257009"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Metrics adapter</a:t>
                  </a:r>
                </a:p>
              </p:txBody>
            </p:sp>
          </p:grpSp>
          <p:sp>
            <p:nvSpPr>
              <p:cNvPr id="76" name="MiniExpand_E93A" title="Icon of a rectangle on the lower-left inside a larger rectangle with an arrow pointed to the upper-right corner">
                <a:extLst>
                  <a:ext uri="{FF2B5EF4-FFF2-40B4-BE49-F238E27FC236}">
                    <a16:creationId xmlns:a16="http://schemas.microsoft.com/office/drawing/2014/main" id="{66D3A5B2-07C9-455F-9482-5A64C9C9EDC0}"/>
                  </a:ext>
                </a:extLst>
              </p:cNvPr>
              <p:cNvSpPr>
                <a:spLocks noChangeAspect="1" noEditPoints="1"/>
              </p:cNvSpPr>
              <p:nvPr/>
            </p:nvSpPr>
            <p:spPr bwMode="auto">
              <a:xfrm>
                <a:off x="8759401" y="3052220"/>
                <a:ext cx="309311" cy="261824"/>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7" name="remote" title="Icon of a remote control">
                <a:extLst>
                  <a:ext uri="{FF2B5EF4-FFF2-40B4-BE49-F238E27FC236}">
                    <a16:creationId xmlns:a16="http://schemas.microsoft.com/office/drawing/2014/main" id="{288F9FC4-2549-4206-A86F-E14E70B3ABC8}"/>
                  </a:ext>
                </a:extLst>
              </p:cNvPr>
              <p:cNvSpPr>
                <a:spLocks noChangeAspect="1" noEditPoints="1"/>
              </p:cNvSpPr>
              <p:nvPr/>
            </p:nvSpPr>
            <p:spPr bwMode="auto">
              <a:xfrm>
                <a:off x="8845026" y="3781905"/>
                <a:ext cx="138060" cy="330423"/>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graph_9" title="Icon of a line chart with connected circles at varying points">
                <a:extLst>
                  <a:ext uri="{FF2B5EF4-FFF2-40B4-BE49-F238E27FC236}">
                    <a16:creationId xmlns:a16="http://schemas.microsoft.com/office/drawing/2014/main" id="{382B1A33-BD56-484D-B2B9-8AC8FC92EF0B}"/>
                  </a:ext>
                </a:extLst>
              </p:cNvPr>
              <p:cNvSpPr>
                <a:spLocks noChangeAspect="1" noEditPoints="1"/>
              </p:cNvSpPr>
              <p:nvPr/>
            </p:nvSpPr>
            <p:spPr bwMode="auto">
              <a:xfrm>
                <a:off x="8776090" y="4578171"/>
                <a:ext cx="275932" cy="248986"/>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85" name="Straight Arrow Connector 84">
              <a:extLst>
                <a:ext uri="{FF2B5EF4-FFF2-40B4-BE49-F238E27FC236}">
                  <a16:creationId xmlns:a16="http://schemas.microsoft.com/office/drawing/2014/main" id="{F04FAF44-DF13-4BE2-BFC0-30F79ACF37CE}"/>
                </a:ext>
              </a:extLst>
            </p:cNvPr>
            <p:cNvCxnSpPr>
              <a:stCxn id="59" idx="6"/>
            </p:cNvCxnSpPr>
            <p:nvPr/>
          </p:nvCxnSpPr>
          <p:spPr>
            <a:xfrm flipV="1">
              <a:off x="6419546" y="3849914"/>
              <a:ext cx="798953" cy="8552"/>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1340597B-7692-45E1-BB6E-47DD1CC9B096}"/>
                </a:ext>
              </a:extLst>
            </p:cNvPr>
            <p:cNvGrpSpPr/>
            <p:nvPr/>
          </p:nvGrpSpPr>
          <p:grpSpPr>
            <a:xfrm>
              <a:off x="9740051" y="3177263"/>
              <a:ext cx="1297884" cy="284721"/>
              <a:chOff x="7966103" y="3693834"/>
              <a:chExt cx="1272549" cy="279164"/>
            </a:xfrm>
          </p:grpSpPr>
          <p:sp>
            <p:nvSpPr>
              <p:cNvPr id="129" name="Freeform: Shape 128">
                <a:extLst>
                  <a:ext uri="{FF2B5EF4-FFF2-40B4-BE49-F238E27FC236}">
                    <a16:creationId xmlns:a16="http://schemas.microsoft.com/office/drawing/2014/main" id="{658DF6DB-C8F0-4A15-8FD2-FBF972AECE62}"/>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32" name="Freeform: Shape 131">
                <a:extLst>
                  <a:ext uri="{FF2B5EF4-FFF2-40B4-BE49-F238E27FC236}">
                    <a16:creationId xmlns:a16="http://schemas.microsoft.com/office/drawing/2014/main" id="{E6236AA8-800F-4E0A-9FCB-43C2B338DDC2}"/>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0" name="Freeform: Shape 139">
                <a:extLst>
                  <a:ext uri="{FF2B5EF4-FFF2-40B4-BE49-F238E27FC236}">
                    <a16:creationId xmlns:a16="http://schemas.microsoft.com/office/drawing/2014/main" id="{C5676481-FB4C-43E8-A2DD-3799000EF167}"/>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1" name="Freeform: Shape 140">
                <a:extLst>
                  <a:ext uri="{FF2B5EF4-FFF2-40B4-BE49-F238E27FC236}">
                    <a16:creationId xmlns:a16="http://schemas.microsoft.com/office/drawing/2014/main" id="{9CDD559F-3DF9-4D15-8E06-EF5887704C7B}"/>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42" name="Group 141">
              <a:extLst>
                <a:ext uri="{FF2B5EF4-FFF2-40B4-BE49-F238E27FC236}">
                  <a16:creationId xmlns:a16="http://schemas.microsoft.com/office/drawing/2014/main" id="{ACED0055-8D43-4D05-825E-12183F97BA68}"/>
                </a:ext>
              </a:extLst>
            </p:cNvPr>
            <p:cNvGrpSpPr/>
            <p:nvPr/>
          </p:nvGrpSpPr>
          <p:grpSpPr>
            <a:xfrm>
              <a:off x="9740051" y="3537643"/>
              <a:ext cx="1297884" cy="284721"/>
              <a:chOff x="7966103" y="3693834"/>
              <a:chExt cx="1272549" cy="279164"/>
            </a:xfrm>
          </p:grpSpPr>
          <p:sp>
            <p:nvSpPr>
              <p:cNvPr id="144" name="Freeform: Shape 143">
                <a:extLst>
                  <a:ext uri="{FF2B5EF4-FFF2-40B4-BE49-F238E27FC236}">
                    <a16:creationId xmlns:a16="http://schemas.microsoft.com/office/drawing/2014/main" id="{C649FEEB-E96E-4C65-9076-99E5FF23231C}"/>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6" name="Freeform: Shape 145">
                <a:extLst>
                  <a:ext uri="{FF2B5EF4-FFF2-40B4-BE49-F238E27FC236}">
                    <a16:creationId xmlns:a16="http://schemas.microsoft.com/office/drawing/2014/main" id="{AC399749-97F3-466A-9BD4-9AFCBE9133DD}"/>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7" name="Freeform: Shape 146">
                <a:extLst>
                  <a:ext uri="{FF2B5EF4-FFF2-40B4-BE49-F238E27FC236}">
                    <a16:creationId xmlns:a16="http://schemas.microsoft.com/office/drawing/2014/main" id="{05CACB73-5BA1-41B3-A11E-7F2EB137ADCB}"/>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8" name="Freeform: Shape 147">
                <a:extLst>
                  <a:ext uri="{FF2B5EF4-FFF2-40B4-BE49-F238E27FC236}">
                    <a16:creationId xmlns:a16="http://schemas.microsoft.com/office/drawing/2014/main" id="{94C994CD-05BE-48B8-BB3E-3043AB078DAA}"/>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49" name="Group 148">
              <a:extLst>
                <a:ext uri="{FF2B5EF4-FFF2-40B4-BE49-F238E27FC236}">
                  <a16:creationId xmlns:a16="http://schemas.microsoft.com/office/drawing/2014/main" id="{CF4FE1E4-C3F7-4FBB-AC50-AA624C027764}"/>
                </a:ext>
              </a:extLst>
            </p:cNvPr>
            <p:cNvGrpSpPr/>
            <p:nvPr/>
          </p:nvGrpSpPr>
          <p:grpSpPr>
            <a:xfrm>
              <a:off x="9740051" y="3896230"/>
              <a:ext cx="1297884" cy="284721"/>
              <a:chOff x="7966103" y="3693834"/>
              <a:chExt cx="1272549" cy="279164"/>
            </a:xfrm>
          </p:grpSpPr>
          <p:sp>
            <p:nvSpPr>
              <p:cNvPr id="150" name="Freeform: Shape 149">
                <a:extLst>
                  <a:ext uri="{FF2B5EF4-FFF2-40B4-BE49-F238E27FC236}">
                    <a16:creationId xmlns:a16="http://schemas.microsoft.com/office/drawing/2014/main" id="{94A47ED5-6CEF-48C5-902E-40A2DB553430}"/>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1" name="Freeform: Shape 150">
                <a:extLst>
                  <a:ext uri="{FF2B5EF4-FFF2-40B4-BE49-F238E27FC236}">
                    <a16:creationId xmlns:a16="http://schemas.microsoft.com/office/drawing/2014/main" id="{C83E418C-A67E-4344-8386-280172FF9F70}"/>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2" name="Freeform: Shape 151">
                <a:extLst>
                  <a:ext uri="{FF2B5EF4-FFF2-40B4-BE49-F238E27FC236}">
                    <a16:creationId xmlns:a16="http://schemas.microsoft.com/office/drawing/2014/main" id="{6651DE9F-E0B5-4F17-AB06-99633EA0285E}"/>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3" name="Freeform: Shape 152">
                <a:extLst>
                  <a:ext uri="{FF2B5EF4-FFF2-40B4-BE49-F238E27FC236}">
                    <a16:creationId xmlns:a16="http://schemas.microsoft.com/office/drawing/2014/main" id="{8E0B8351-2085-4FE3-AF22-82C0ABFFAF84}"/>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54" name="Group 153">
              <a:extLst>
                <a:ext uri="{FF2B5EF4-FFF2-40B4-BE49-F238E27FC236}">
                  <a16:creationId xmlns:a16="http://schemas.microsoft.com/office/drawing/2014/main" id="{150D91F1-9786-4428-9109-E5E09D16CEA5}"/>
                </a:ext>
              </a:extLst>
            </p:cNvPr>
            <p:cNvGrpSpPr/>
            <p:nvPr/>
          </p:nvGrpSpPr>
          <p:grpSpPr>
            <a:xfrm>
              <a:off x="9740051" y="4254810"/>
              <a:ext cx="1297884" cy="284721"/>
              <a:chOff x="11007372" y="4640300"/>
              <a:chExt cx="1297884" cy="284721"/>
            </a:xfrm>
          </p:grpSpPr>
          <p:sp>
            <p:nvSpPr>
              <p:cNvPr id="155" name="Freeform: Shape 154">
                <a:extLst>
                  <a:ext uri="{FF2B5EF4-FFF2-40B4-BE49-F238E27FC236}">
                    <a16:creationId xmlns:a16="http://schemas.microsoft.com/office/drawing/2014/main" id="{AB0BEEBF-6D15-41B6-9062-7D0BDAE3FE22}"/>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6" name="Freeform: Shape 155">
                <a:extLst>
                  <a:ext uri="{FF2B5EF4-FFF2-40B4-BE49-F238E27FC236}">
                    <a16:creationId xmlns:a16="http://schemas.microsoft.com/office/drawing/2014/main" id="{F61260E9-3AD4-4D12-B349-CE943B59FAC4}"/>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7" name="Freeform: Shape 156">
                <a:extLst>
                  <a:ext uri="{FF2B5EF4-FFF2-40B4-BE49-F238E27FC236}">
                    <a16:creationId xmlns:a16="http://schemas.microsoft.com/office/drawing/2014/main" id="{49557DE2-0A2C-4C67-96DC-ABCA2326CBE9}"/>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8" name="Freeform: Shape 157">
                <a:extLst>
                  <a:ext uri="{FF2B5EF4-FFF2-40B4-BE49-F238E27FC236}">
                    <a16:creationId xmlns:a16="http://schemas.microsoft.com/office/drawing/2014/main" id="{86500FBE-92B1-4CB8-97C3-96013B862FD6}"/>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59" name="Group 158">
              <a:extLst>
                <a:ext uri="{FF2B5EF4-FFF2-40B4-BE49-F238E27FC236}">
                  <a16:creationId xmlns:a16="http://schemas.microsoft.com/office/drawing/2014/main" id="{2C202532-7FD3-4545-A621-BE1E3EC4F3D5}"/>
                </a:ext>
              </a:extLst>
            </p:cNvPr>
            <p:cNvGrpSpPr/>
            <p:nvPr/>
          </p:nvGrpSpPr>
          <p:grpSpPr>
            <a:xfrm>
              <a:off x="9740051" y="3896230"/>
              <a:ext cx="1297884" cy="284721"/>
              <a:chOff x="11007372" y="4640300"/>
              <a:chExt cx="1297884" cy="284721"/>
            </a:xfrm>
          </p:grpSpPr>
          <p:sp>
            <p:nvSpPr>
              <p:cNvPr id="160" name="Freeform: Shape 159">
                <a:extLst>
                  <a:ext uri="{FF2B5EF4-FFF2-40B4-BE49-F238E27FC236}">
                    <a16:creationId xmlns:a16="http://schemas.microsoft.com/office/drawing/2014/main" id="{E017E21C-56FF-425D-9E1E-053D3C8CA416}"/>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1" name="Freeform: Shape 160">
                <a:extLst>
                  <a:ext uri="{FF2B5EF4-FFF2-40B4-BE49-F238E27FC236}">
                    <a16:creationId xmlns:a16="http://schemas.microsoft.com/office/drawing/2014/main" id="{EF0B7114-D13E-489C-BC0B-711933FB81B5}"/>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2" name="Freeform: Shape 161">
                <a:extLst>
                  <a:ext uri="{FF2B5EF4-FFF2-40B4-BE49-F238E27FC236}">
                    <a16:creationId xmlns:a16="http://schemas.microsoft.com/office/drawing/2014/main" id="{09486433-8A6D-4902-AAD8-E71523A671CB}"/>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3" name="Freeform: Shape 162">
                <a:extLst>
                  <a:ext uri="{FF2B5EF4-FFF2-40B4-BE49-F238E27FC236}">
                    <a16:creationId xmlns:a16="http://schemas.microsoft.com/office/drawing/2014/main" id="{83039B2F-62CC-4AE6-ABED-6DE621CA256D}"/>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64" name="Group 163">
              <a:extLst>
                <a:ext uri="{FF2B5EF4-FFF2-40B4-BE49-F238E27FC236}">
                  <a16:creationId xmlns:a16="http://schemas.microsoft.com/office/drawing/2014/main" id="{66702F82-3AF9-45F9-8A35-7EBA6B206360}"/>
                </a:ext>
              </a:extLst>
            </p:cNvPr>
            <p:cNvGrpSpPr/>
            <p:nvPr/>
          </p:nvGrpSpPr>
          <p:grpSpPr>
            <a:xfrm>
              <a:off x="9740051" y="3537643"/>
              <a:ext cx="1297884" cy="284721"/>
              <a:chOff x="11007372" y="4640300"/>
              <a:chExt cx="1297884" cy="284721"/>
            </a:xfrm>
          </p:grpSpPr>
          <p:sp>
            <p:nvSpPr>
              <p:cNvPr id="165" name="Freeform: Shape 164">
                <a:extLst>
                  <a:ext uri="{FF2B5EF4-FFF2-40B4-BE49-F238E27FC236}">
                    <a16:creationId xmlns:a16="http://schemas.microsoft.com/office/drawing/2014/main" id="{06D03FF6-44FF-4F57-A238-7D5B1A1E73BF}"/>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6" name="Freeform: Shape 165">
                <a:extLst>
                  <a:ext uri="{FF2B5EF4-FFF2-40B4-BE49-F238E27FC236}">
                    <a16:creationId xmlns:a16="http://schemas.microsoft.com/office/drawing/2014/main" id="{05CED4BA-A404-4799-97FB-7E08CD7E5828}"/>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7" name="Freeform: Shape 166">
                <a:extLst>
                  <a:ext uri="{FF2B5EF4-FFF2-40B4-BE49-F238E27FC236}">
                    <a16:creationId xmlns:a16="http://schemas.microsoft.com/office/drawing/2014/main" id="{D67F579E-8185-43C1-AEAC-E62DCFC6224B}"/>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8" name="Freeform: Shape 167">
                <a:extLst>
                  <a:ext uri="{FF2B5EF4-FFF2-40B4-BE49-F238E27FC236}">
                    <a16:creationId xmlns:a16="http://schemas.microsoft.com/office/drawing/2014/main" id="{7464EE6D-FF90-4061-B7D5-A7B078D536CA}"/>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spTree>
    <p:extLst>
      <p:ext uri="{BB962C8B-B14F-4D97-AF65-F5344CB8AC3E}">
        <p14:creationId xmlns:p14="http://schemas.microsoft.com/office/powerpoint/2010/main" val="846485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3">
            <a:extLst>
              <a:ext uri="{FF2B5EF4-FFF2-40B4-BE49-F238E27FC236}">
                <a16:creationId xmlns:a16="http://schemas.microsoft.com/office/drawing/2014/main" id="{7CB44E59-EA9D-413C-AB4F-247DFF0BB429}"/>
              </a:ext>
            </a:extLst>
          </p:cNvPr>
          <p:cNvSpPr txBox="1">
            <a:spLocks noGrp="1"/>
          </p:cNvSpPr>
          <p:nvPr>
            <p:ph type="title" idx="4294967295"/>
          </p:nvPr>
        </p:nvSpPr>
        <p:spPr>
          <a:xfrm>
            <a:off x="465138" y="632779"/>
            <a:ext cx="11794442"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Azure Monitor for containers</a:t>
            </a:r>
          </a:p>
        </p:txBody>
      </p:sp>
      <p:sp>
        <p:nvSpPr>
          <p:cNvPr id="79" name="Title 16">
            <a:extLst>
              <a:ext uri="{FF2B5EF4-FFF2-40B4-BE49-F238E27FC236}">
                <a16:creationId xmlns:a16="http://schemas.microsoft.com/office/drawing/2014/main" id="{4FACBE24-9C1C-4709-BD64-02CEE33CBF7D}"/>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dirty="0"/>
              <a:t>Get detailed insights about your workloads with Azure Monitor</a:t>
            </a:r>
          </a:p>
        </p:txBody>
      </p:sp>
      <p:sp>
        <p:nvSpPr>
          <p:cNvPr id="80" name="Title 16">
            <a:extLst>
              <a:ext uri="{FF2B5EF4-FFF2-40B4-BE49-F238E27FC236}">
                <a16:creationId xmlns:a16="http://schemas.microsoft.com/office/drawing/2014/main" id="{E8D841F7-0D7B-4453-BC7D-A94F5079D872}"/>
              </a:ext>
            </a:extLst>
          </p:cNvPr>
          <p:cNvSpPr txBox="1">
            <a:spLocks/>
          </p:cNvSpPr>
          <p:nvPr/>
        </p:nvSpPr>
        <p:spPr>
          <a:xfrm>
            <a:off x="429397" y="3215562"/>
            <a:ext cx="3326789" cy="215444"/>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See graphical insights about clusters</a:t>
            </a:r>
          </a:p>
        </p:txBody>
      </p:sp>
      <p:sp>
        <p:nvSpPr>
          <p:cNvPr id="81" name="Title 16">
            <a:extLst>
              <a:ext uri="{FF2B5EF4-FFF2-40B4-BE49-F238E27FC236}">
                <a16:creationId xmlns:a16="http://schemas.microsoft.com/office/drawing/2014/main" id="{B19C5813-3F5A-4092-B5A8-A5DD4C8A3EF5}"/>
              </a:ext>
            </a:extLst>
          </p:cNvPr>
          <p:cNvSpPr txBox="1">
            <a:spLocks/>
          </p:cNvSpPr>
          <p:nvPr/>
        </p:nvSpPr>
        <p:spPr>
          <a:xfrm>
            <a:off x="465138" y="2640000"/>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dirty="0"/>
              <a:t>Filter for details about nodes, controllers, and containers</a:t>
            </a:r>
          </a:p>
        </p:txBody>
      </p:sp>
      <p:sp>
        <p:nvSpPr>
          <p:cNvPr id="82" name="Title 16">
            <a:extLst>
              <a:ext uri="{FF2B5EF4-FFF2-40B4-BE49-F238E27FC236}">
                <a16:creationId xmlns:a16="http://schemas.microsoft.com/office/drawing/2014/main" id="{1397946F-C34F-43C7-A769-3D3290259737}"/>
              </a:ext>
            </a:extLst>
          </p:cNvPr>
          <p:cNvSpPr txBox="1">
            <a:spLocks/>
          </p:cNvSpPr>
          <p:nvPr/>
        </p:nvSpPr>
        <p:spPr>
          <a:xfrm>
            <a:off x="465138" y="3680813"/>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Pull events and logs for detailed activity analysis</a:t>
            </a:r>
          </a:p>
        </p:txBody>
      </p:sp>
      <p:grpSp>
        <p:nvGrpSpPr>
          <p:cNvPr id="6" name="Group 5" descr="Azure Monitor for containers conceptual flow for AKS service">
            <a:extLst>
              <a:ext uri="{FF2B5EF4-FFF2-40B4-BE49-F238E27FC236}">
                <a16:creationId xmlns:a16="http://schemas.microsoft.com/office/drawing/2014/main" id="{B281C5C5-1D3C-4708-A956-87FC9780A6E5}"/>
              </a:ext>
            </a:extLst>
          </p:cNvPr>
          <p:cNvGrpSpPr/>
          <p:nvPr/>
        </p:nvGrpSpPr>
        <p:grpSpPr>
          <a:xfrm>
            <a:off x="5027085" y="922441"/>
            <a:ext cx="6859710" cy="5439305"/>
            <a:chOff x="5027085" y="922441"/>
            <a:chExt cx="6859710" cy="5439305"/>
          </a:xfrm>
        </p:grpSpPr>
        <p:sp>
          <p:nvSpPr>
            <p:cNvPr id="58" name="Title 1">
              <a:extLst>
                <a:ext uri="{FF2B5EF4-FFF2-40B4-BE49-F238E27FC236}">
                  <a16:creationId xmlns:a16="http://schemas.microsoft.com/office/drawing/2014/main" id="{F7BAC9DC-B423-4D87-9EA9-088339F9780C}"/>
                </a:ext>
              </a:extLst>
            </p:cNvPr>
            <p:cNvSpPr txBox="1">
              <a:spLocks/>
            </p:cNvSpPr>
            <p:nvPr/>
          </p:nvSpPr>
          <p:spPr>
            <a:xfrm>
              <a:off x="8600800" y="922441"/>
              <a:ext cx="1097280" cy="53091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Azure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Monitor </a:t>
              </a:r>
              <a:br>
                <a:rPr lang="en-US" sz="1200" spc="0">
                  <a:solidFill>
                    <a:srgbClr val="000000"/>
                  </a:solidFill>
                  <a:latin typeface="Segoe UI Semibold" panose="020B0702040204020203" pitchFamily="34" charset="0"/>
                  <a:cs typeface="Segoe UI Semibold" panose="020B0702040204020203" pitchFamily="34" charset="0"/>
                </a:rPr>
              </a:br>
              <a:r>
                <a:rPr lang="en-US" sz="1000" i="1" spc="0">
                  <a:solidFill>
                    <a:srgbClr val="000000"/>
                  </a:solidFill>
                  <a:latin typeface="+mn-lt"/>
                  <a:cs typeface="Segoe UI Semibold" panose="020B0702040204020203" pitchFamily="34" charset="0"/>
                </a:rPr>
                <a:t>for containers</a:t>
              </a:r>
              <a:endParaRPr lang="en-US" sz="1200" i="1" spc="0">
                <a:solidFill>
                  <a:srgbClr val="000000"/>
                </a:solidFill>
                <a:latin typeface="+mn-lt"/>
                <a:cs typeface="Segoe UI Semibold" panose="020B0702040204020203" pitchFamily="34" charset="0"/>
              </a:endParaRPr>
            </a:p>
          </p:txBody>
        </p:sp>
        <p:sp>
          <p:nvSpPr>
            <p:cNvPr id="59" name="Rectangle: Rounded Corners 118">
              <a:extLst>
                <a:ext uri="{FF2B5EF4-FFF2-40B4-BE49-F238E27FC236}">
                  <a16:creationId xmlns:a16="http://schemas.microsoft.com/office/drawing/2014/main" id="{A4029BE3-5F1C-4A87-8B46-8CCD07ADDA1E}"/>
                </a:ext>
              </a:extLst>
            </p:cNvPr>
            <p:cNvSpPr/>
            <p:nvPr/>
          </p:nvSpPr>
          <p:spPr bwMode="auto">
            <a:xfrm>
              <a:off x="8529483" y="1539463"/>
              <a:ext cx="1239914" cy="4822283"/>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0" name="Group 59">
              <a:extLst>
                <a:ext uri="{FF2B5EF4-FFF2-40B4-BE49-F238E27FC236}">
                  <a16:creationId xmlns:a16="http://schemas.microsoft.com/office/drawing/2014/main" id="{C7D79F95-5483-445E-8981-DFDF190D359B}"/>
                </a:ext>
              </a:extLst>
            </p:cNvPr>
            <p:cNvGrpSpPr/>
            <p:nvPr/>
          </p:nvGrpSpPr>
          <p:grpSpPr>
            <a:xfrm>
              <a:off x="9596440" y="1359571"/>
              <a:ext cx="365760" cy="365760"/>
              <a:chOff x="6105822" y="3412335"/>
              <a:chExt cx="1116983" cy="1113040"/>
            </a:xfrm>
          </p:grpSpPr>
          <p:sp>
            <p:nvSpPr>
              <p:cNvPr id="61" name="Freeform: Shape 60">
                <a:extLst>
                  <a:ext uri="{FF2B5EF4-FFF2-40B4-BE49-F238E27FC236}">
                    <a16:creationId xmlns:a16="http://schemas.microsoft.com/office/drawing/2014/main" id="{8E17B478-3EE8-4C61-A97B-997D0C43C7B5}"/>
                  </a:ext>
                </a:extLst>
              </p:cNvPr>
              <p:cNvSpPr/>
              <p:nvPr/>
            </p:nvSpPr>
            <p:spPr>
              <a:xfrm>
                <a:off x="6105822" y="3412335"/>
                <a:ext cx="1116983" cy="1113040"/>
              </a:xfrm>
              <a:custGeom>
                <a:avLst/>
                <a:gdLst>
                  <a:gd name="connsiteX0" fmla="*/ 1116983 w 1116983"/>
                  <a:gd name="connsiteY0" fmla="*/ 556520 h 1113040"/>
                  <a:gd name="connsiteX1" fmla="*/ 558492 w 1116983"/>
                  <a:gd name="connsiteY1" fmla="*/ 1113041 h 1113040"/>
                  <a:gd name="connsiteX2" fmla="*/ 0 w 1116983"/>
                  <a:gd name="connsiteY2" fmla="*/ 556520 h 1113040"/>
                  <a:gd name="connsiteX3" fmla="*/ 558492 w 1116983"/>
                  <a:gd name="connsiteY3" fmla="*/ 0 h 1113040"/>
                  <a:gd name="connsiteX4" fmla="*/ 1116983 w 1116983"/>
                  <a:gd name="connsiteY4" fmla="*/ 556520 h 111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983" h="1113040">
                    <a:moveTo>
                      <a:pt x="1116983" y="556520"/>
                    </a:moveTo>
                    <a:cubicBezTo>
                      <a:pt x="1116983" y="863878"/>
                      <a:pt x="866938" y="1113041"/>
                      <a:pt x="558492" y="1113041"/>
                    </a:cubicBezTo>
                    <a:cubicBezTo>
                      <a:pt x="250045" y="1113041"/>
                      <a:pt x="0" y="863878"/>
                      <a:pt x="0" y="556520"/>
                    </a:cubicBezTo>
                    <a:cubicBezTo>
                      <a:pt x="0" y="249163"/>
                      <a:pt x="250045" y="0"/>
                      <a:pt x="558492" y="0"/>
                    </a:cubicBezTo>
                    <a:cubicBezTo>
                      <a:pt x="866938" y="0"/>
                      <a:pt x="1116983" y="249163"/>
                      <a:pt x="1116983" y="556520"/>
                    </a:cubicBezTo>
                    <a:close/>
                  </a:path>
                </a:pathLst>
              </a:custGeom>
              <a:solidFill>
                <a:srgbClr val="0F78D4"/>
              </a:solidFill>
              <a:ln w="6561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96A011-EAF9-48D3-8BD3-F2D7B08FA6FE}"/>
                  </a:ext>
                </a:extLst>
              </p:cNvPr>
              <p:cNvSpPr/>
              <p:nvPr/>
            </p:nvSpPr>
            <p:spPr>
              <a:xfrm>
                <a:off x="6178097" y="3484610"/>
                <a:ext cx="972432" cy="968490"/>
              </a:xfrm>
              <a:custGeom>
                <a:avLst/>
                <a:gdLst>
                  <a:gd name="connsiteX0" fmla="*/ 972432 w 972432"/>
                  <a:gd name="connsiteY0" fmla="*/ 484245 h 968490"/>
                  <a:gd name="connsiteX1" fmla="*/ 486216 w 972432"/>
                  <a:gd name="connsiteY1" fmla="*/ 968490 h 968490"/>
                  <a:gd name="connsiteX2" fmla="*/ 0 w 972432"/>
                  <a:gd name="connsiteY2" fmla="*/ 484245 h 968490"/>
                  <a:gd name="connsiteX3" fmla="*/ 486216 w 972432"/>
                  <a:gd name="connsiteY3" fmla="*/ 0 h 968490"/>
                  <a:gd name="connsiteX4" fmla="*/ 972432 w 972432"/>
                  <a:gd name="connsiteY4" fmla="*/ 484245 h 968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432" h="968490">
                    <a:moveTo>
                      <a:pt x="972432" y="484245"/>
                    </a:moveTo>
                    <a:cubicBezTo>
                      <a:pt x="972432" y="751686"/>
                      <a:pt x="754746" y="968490"/>
                      <a:pt x="486216" y="968490"/>
                    </a:cubicBezTo>
                    <a:cubicBezTo>
                      <a:pt x="217686" y="968490"/>
                      <a:pt x="0" y="751686"/>
                      <a:pt x="0" y="484245"/>
                    </a:cubicBezTo>
                    <a:cubicBezTo>
                      <a:pt x="0" y="216804"/>
                      <a:pt x="217686" y="0"/>
                      <a:pt x="486216" y="0"/>
                    </a:cubicBezTo>
                    <a:cubicBezTo>
                      <a:pt x="754746" y="0"/>
                      <a:pt x="972432" y="216804"/>
                      <a:pt x="972432" y="484245"/>
                    </a:cubicBezTo>
                    <a:close/>
                  </a:path>
                </a:pathLst>
              </a:custGeom>
              <a:solidFill>
                <a:schemeClr val="bg1"/>
              </a:solidFill>
              <a:ln w="65617"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EDB94E6-9122-4782-B088-C18A0C05D997}"/>
                  </a:ext>
                </a:extLst>
              </p:cNvPr>
              <p:cNvSpPr/>
              <p:nvPr/>
            </p:nvSpPr>
            <p:spPr>
              <a:xfrm>
                <a:off x="6251687" y="3997766"/>
                <a:ext cx="250992" cy="262819"/>
              </a:xfrm>
              <a:custGeom>
                <a:avLst/>
                <a:gdLst>
                  <a:gd name="connsiteX0" fmla="*/ 0 w 250992"/>
                  <a:gd name="connsiteY0" fmla="*/ 0 h 262819"/>
                  <a:gd name="connsiteX1" fmla="*/ 119583 w 250992"/>
                  <a:gd name="connsiteY1" fmla="*/ 262820 h 262819"/>
                  <a:gd name="connsiteX2" fmla="*/ 250993 w 250992"/>
                  <a:gd name="connsiteY2" fmla="*/ 131410 h 262819"/>
                  <a:gd name="connsiteX3" fmla="*/ 185288 w 250992"/>
                  <a:gd name="connsiteY3" fmla="*/ 0 h 262819"/>
                </a:gdLst>
                <a:ahLst/>
                <a:cxnLst>
                  <a:cxn ang="0">
                    <a:pos x="connsiteX0" y="connsiteY0"/>
                  </a:cxn>
                  <a:cxn ang="0">
                    <a:pos x="connsiteX1" y="connsiteY1"/>
                  </a:cxn>
                  <a:cxn ang="0">
                    <a:pos x="connsiteX2" y="connsiteY2"/>
                  </a:cxn>
                  <a:cxn ang="0">
                    <a:pos x="connsiteX3" y="connsiteY3"/>
                  </a:cxn>
                </a:cxnLst>
                <a:rect l="l" t="t" r="r" b="b"/>
                <a:pathLst>
                  <a:path w="250992" h="262819">
                    <a:moveTo>
                      <a:pt x="0" y="0"/>
                    </a:moveTo>
                    <a:cubicBezTo>
                      <a:pt x="6673" y="99209"/>
                      <a:pt x="49171" y="192612"/>
                      <a:pt x="119583" y="262820"/>
                    </a:cubicBezTo>
                    <a:lnTo>
                      <a:pt x="250993" y="131410"/>
                    </a:lnTo>
                    <a:cubicBezTo>
                      <a:pt x="215430" y="95884"/>
                      <a:pt x="192371" y="49766"/>
                      <a:pt x="185288" y="0"/>
                    </a:cubicBezTo>
                    <a:close/>
                  </a:path>
                </a:pathLst>
              </a:custGeom>
              <a:solidFill>
                <a:srgbClr val="0F78D4"/>
              </a:solidFill>
              <a:ln w="65617"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A59DC3B-F802-47CB-BE97-26EC70C93B08}"/>
                  </a:ext>
                </a:extLst>
              </p:cNvPr>
              <p:cNvSpPr/>
              <p:nvPr/>
            </p:nvSpPr>
            <p:spPr>
              <a:xfrm>
                <a:off x="6693224" y="3557543"/>
                <a:ext cx="242451" cy="229310"/>
              </a:xfrm>
              <a:custGeom>
                <a:avLst/>
                <a:gdLst>
                  <a:gd name="connsiteX0" fmla="*/ 242451 w 242451"/>
                  <a:gd name="connsiteY0" fmla="*/ 100528 h 229310"/>
                  <a:gd name="connsiteX1" fmla="*/ 0 w 242451"/>
                  <a:gd name="connsiteY1" fmla="*/ 0 h 229310"/>
                  <a:gd name="connsiteX2" fmla="*/ 0 w 242451"/>
                  <a:gd name="connsiteY2" fmla="*/ 183317 h 229310"/>
                  <a:gd name="connsiteX3" fmla="*/ 112355 w 242451"/>
                  <a:gd name="connsiteY3" fmla="*/ 229310 h 229310"/>
                </a:gdLst>
                <a:ahLst/>
                <a:cxnLst>
                  <a:cxn ang="0">
                    <a:pos x="connsiteX0" y="connsiteY0"/>
                  </a:cxn>
                  <a:cxn ang="0">
                    <a:pos x="connsiteX1" y="connsiteY1"/>
                  </a:cxn>
                  <a:cxn ang="0">
                    <a:pos x="connsiteX2" y="connsiteY2"/>
                  </a:cxn>
                  <a:cxn ang="0">
                    <a:pos x="connsiteX3" y="connsiteY3"/>
                  </a:cxn>
                </a:cxnLst>
                <a:rect l="l" t="t" r="r" b="b"/>
                <a:pathLst>
                  <a:path w="242451" h="229310">
                    <a:moveTo>
                      <a:pt x="242451" y="100528"/>
                    </a:moveTo>
                    <a:cubicBezTo>
                      <a:pt x="174807" y="41399"/>
                      <a:pt x="89638" y="6085"/>
                      <a:pt x="0" y="0"/>
                    </a:cubicBezTo>
                    <a:lnTo>
                      <a:pt x="0" y="183317"/>
                    </a:lnTo>
                    <a:cubicBezTo>
                      <a:pt x="40971" y="188016"/>
                      <a:pt x="79850" y="203931"/>
                      <a:pt x="112355" y="229310"/>
                    </a:cubicBezTo>
                    <a:close/>
                  </a:path>
                </a:pathLst>
              </a:custGeom>
              <a:solidFill>
                <a:srgbClr val="0F78D4"/>
              </a:solidFill>
              <a:ln w="65617"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2C973CD-A4C6-4B6A-9E10-9087C3D85913}"/>
                  </a:ext>
                </a:extLst>
              </p:cNvPr>
              <p:cNvSpPr/>
              <p:nvPr/>
            </p:nvSpPr>
            <p:spPr>
              <a:xfrm>
                <a:off x="6392952" y="3557543"/>
                <a:ext cx="243765" cy="231938"/>
              </a:xfrm>
              <a:custGeom>
                <a:avLst/>
                <a:gdLst>
                  <a:gd name="connsiteX0" fmla="*/ 0 w 243765"/>
                  <a:gd name="connsiteY0" fmla="*/ 100528 h 231938"/>
                  <a:gd name="connsiteX1" fmla="*/ 131410 w 243765"/>
                  <a:gd name="connsiteY1" fmla="*/ 231938 h 231938"/>
                  <a:gd name="connsiteX2" fmla="*/ 243765 w 243765"/>
                  <a:gd name="connsiteY2" fmla="*/ 185945 h 231938"/>
                  <a:gd name="connsiteX3" fmla="*/ 243765 w 243765"/>
                  <a:gd name="connsiteY3" fmla="*/ 0 h 231938"/>
                  <a:gd name="connsiteX4" fmla="*/ 0 w 243765"/>
                  <a:gd name="connsiteY4" fmla="*/ 100528 h 23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65" h="231938">
                    <a:moveTo>
                      <a:pt x="0" y="100528"/>
                    </a:moveTo>
                    <a:lnTo>
                      <a:pt x="131410" y="231938"/>
                    </a:lnTo>
                    <a:cubicBezTo>
                      <a:pt x="163915" y="206559"/>
                      <a:pt x="202794" y="190644"/>
                      <a:pt x="243765" y="185945"/>
                    </a:cubicBezTo>
                    <a:lnTo>
                      <a:pt x="243765" y="0"/>
                    </a:lnTo>
                    <a:cubicBezTo>
                      <a:pt x="153669" y="5802"/>
                      <a:pt x="67995" y="41134"/>
                      <a:pt x="0" y="100528"/>
                    </a:cubicBezTo>
                    <a:close/>
                  </a:path>
                </a:pathLst>
              </a:custGeom>
              <a:solidFill>
                <a:srgbClr val="0F78D4"/>
              </a:solidFill>
              <a:ln w="65617"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F21858E-4187-485F-9C8B-6E8F130531BB}"/>
                  </a:ext>
                </a:extLst>
              </p:cNvPr>
              <p:cNvSpPr/>
              <p:nvPr/>
            </p:nvSpPr>
            <p:spPr>
              <a:xfrm>
                <a:off x="6846973" y="3698808"/>
                <a:ext cx="229967" cy="241136"/>
              </a:xfrm>
              <a:custGeom>
                <a:avLst/>
                <a:gdLst>
                  <a:gd name="connsiteX0" fmla="*/ 0 w 229967"/>
                  <a:gd name="connsiteY0" fmla="*/ 128782 h 241136"/>
                  <a:gd name="connsiteX1" fmla="*/ 46650 w 229967"/>
                  <a:gd name="connsiteY1" fmla="*/ 241137 h 241136"/>
                  <a:gd name="connsiteX2" fmla="*/ 229967 w 229967"/>
                  <a:gd name="connsiteY2" fmla="*/ 241137 h 241136"/>
                  <a:gd name="connsiteX3" fmla="*/ 129439 w 229967"/>
                  <a:gd name="connsiteY3" fmla="*/ 0 h 241136"/>
                </a:gdLst>
                <a:ahLst/>
                <a:cxnLst>
                  <a:cxn ang="0">
                    <a:pos x="connsiteX0" y="connsiteY0"/>
                  </a:cxn>
                  <a:cxn ang="0">
                    <a:pos x="connsiteX1" y="connsiteY1"/>
                  </a:cxn>
                  <a:cxn ang="0">
                    <a:pos x="connsiteX2" y="connsiteY2"/>
                  </a:cxn>
                  <a:cxn ang="0">
                    <a:pos x="connsiteX3" y="connsiteY3"/>
                  </a:cxn>
                </a:cxnLst>
                <a:rect l="l" t="t" r="r" b="b"/>
                <a:pathLst>
                  <a:path w="229967" h="241136">
                    <a:moveTo>
                      <a:pt x="0" y="128782"/>
                    </a:moveTo>
                    <a:cubicBezTo>
                      <a:pt x="25080" y="161526"/>
                      <a:pt x="41162" y="200258"/>
                      <a:pt x="46650" y="241137"/>
                    </a:cubicBezTo>
                    <a:lnTo>
                      <a:pt x="229967" y="241137"/>
                    </a:lnTo>
                    <a:cubicBezTo>
                      <a:pt x="224034" y="151856"/>
                      <a:pt x="188682" y="67057"/>
                      <a:pt x="129439" y="0"/>
                    </a:cubicBezTo>
                    <a:close/>
                  </a:path>
                </a:pathLst>
              </a:custGeom>
              <a:solidFill>
                <a:srgbClr val="0F78D4"/>
              </a:solidFill>
              <a:ln w="65617"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C3D063C-6528-49E4-A25F-AFEE2A23B307}"/>
                  </a:ext>
                </a:extLst>
              </p:cNvPr>
              <p:cNvSpPr/>
              <p:nvPr/>
            </p:nvSpPr>
            <p:spPr>
              <a:xfrm>
                <a:off x="6251687" y="3696180"/>
                <a:ext cx="229967" cy="243765"/>
              </a:xfrm>
              <a:custGeom>
                <a:avLst/>
                <a:gdLst>
                  <a:gd name="connsiteX0" fmla="*/ 229967 w 229967"/>
                  <a:gd name="connsiteY0" fmla="*/ 131410 h 243765"/>
                  <a:gd name="connsiteX1" fmla="*/ 98557 w 229967"/>
                  <a:gd name="connsiteY1" fmla="*/ 0 h 243765"/>
                  <a:gd name="connsiteX2" fmla="*/ 0 w 229967"/>
                  <a:gd name="connsiteY2" fmla="*/ 243765 h 243765"/>
                  <a:gd name="connsiteX3" fmla="*/ 183317 w 229967"/>
                  <a:gd name="connsiteY3" fmla="*/ 243765 h 243765"/>
                  <a:gd name="connsiteX4" fmla="*/ 229967 w 229967"/>
                  <a:gd name="connsiteY4" fmla="*/ 131410 h 24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967" h="243765">
                    <a:moveTo>
                      <a:pt x="229967" y="131410"/>
                    </a:moveTo>
                    <a:lnTo>
                      <a:pt x="98557" y="0"/>
                    </a:lnTo>
                    <a:cubicBezTo>
                      <a:pt x="39492" y="68022"/>
                      <a:pt x="4808" y="153806"/>
                      <a:pt x="0" y="243765"/>
                    </a:cubicBezTo>
                    <a:lnTo>
                      <a:pt x="183317" y="243765"/>
                    </a:lnTo>
                    <a:cubicBezTo>
                      <a:pt x="188805" y="202887"/>
                      <a:pt x="204887" y="164154"/>
                      <a:pt x="229967" y="131410"/>
                    </a:cubicBezTo>
                    <a:close/>
                  </a:path>
                </a:pathLst>
              </a:custGeom>
              <a:solidFill>
                <a:srgbClr val="0F78D4"/>
              </a:solidFill>
              <a:ln w="65617"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C0E8B02-16B4-4D60-A7B8-B5757E6055D4}"/>
                  </a:ext>
                </a:extLst>
              </p:cNvPr>
              <p:cNvSpPr/>
              <p:nvPr/>
            </p:nvSpPr>
            <p:spPr>
              <a:xfrm>
                <a:off x="6693881" y="3819217"/>
                <a:ext cx="310615" cy="164093"/>
              </a:xfrm>
              <a:custGeom>
                <a:avLst/>
                <a:gdLst>
                  <a:gd name="connsiteX0" fmla="*/ 308156 w 310615"/>
                  <a:gd name="connsiteY0" fmla="*/ 18229 h 164093"/>
                  <a:gd name="connsiteX1" fmla="*/ 270704 w 310615"/>
                  <a:gd name="connsiteY1" fmla="*/ 1803 h 164093"/>
                  <a:gd name="connsiteX2" fmla="*/ 0 w 310615"/>
                  <a:gd name="connsiteY2" fmla="*/ 110873 h 164093"/>
                  <a:gd name="connsiteX3" fmla="*/ 21026 w 310615"/>
                  <a:gd name="connsiteY3" fmla="*/ 164094 h 164093"/>
                  <a:gd name="connsiteX4" fmla="*/ 291730 w 310615"/>
                  <a:gd name="connsiteY4" fmla="*/ 56995 h 164093"/>
                  <a:gd name="connsiteX5" fmla="*/ 308812 w 310615"/>
                  <a:gd name="connsiteY5" fmla="*/ 19849 h 164093"/>
                  <a:gd name="connsiteX6" fmla="*/ 308156 w 310615"/>
                  <a:gd name="connsiteY6" fmla="*/ 18229 h 1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615" h="164093">
                    <a:moveTo>
                      <a:pt x="308156" y="18229"/>
                    </a:moveTo>
                    <a:cubicBezTo>
                      <a:pt x="302082" y="3611"/>
                      <a:pt x="285572" y="-3630"/>
                      <a:pt x="270704" y="1803"/>
                    </a:cubicBezTo>
                    <a:lnTo>
                      <a:pt x="0" y="110873"/>
                    </a:lnTo>
                    <a:lnTo>
                      <a:pt x="21026" y="164094"/>
                    </a:lnTo>
                    <a:lnTo>
                      <a:pt x="291730" y="56995"/>
                    </a:lnTo>
                    <a:cubicBezTo>
                      <a:pt x="306704" y="51454"/>
                      <a:pt x="314352" y="34824"/>
                      <a:pt x="308812" y="19849"/>
                    </a:cubicBezTo>
                    <a:cubicBezTo>
                      <a:pt x="308610" y="19303"/>
                      <a:pt x="308391" y="18762"/>
                      <a:pt x="308156" y="18229"/>
                    </a:cubicBezTo>
                    <a:close/>
                  </a:path>
                </a:pathLst>
              </a:custGeom>
              <a:solidFill>
                <a:srgbClr val="0F78D4"/>
              </a:solidFill>
              <a:ln w="65617"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5F6A94C-F1A8-49B1-A5BB-0F86A1770125}"/>
                  </a:ext>
                </a:extLst>
              </p:cNvPr>
              <p:cNvSpPr/>
              <p:nvPr/>
            </p:nvSpPr>
            <p:spPr>
              <a:xfrm>
                <a:off x="6585468" y="3890010"/>
                <a:ext cx="157691" cy="157691"/>
              </a:xfrm>
              <a:custGeom>
                <a:avLst/>
                <a:gdLst>
                  <a:gd name="connsiteX0" fmla="*/ 157692 w 157691"/>
                  <a:gd name="connsiteY0" fmla="*/ 78846 h 157691"/>
                  <a:gd name="connsiteX1" fmla="*/ 78846 w 157691"/>
                  <a:gd name="connsiteY1" fmla="*/ 157692 h 157691"/>
                  <a:gd name="connsiteX2" fmla="*/ 0 w 157691"/>
                  <a:gd name="connsiteY2" fmla="*/ 78846 h 157691"/>
                  <a:gd name="connsiteX3" fmla="*/ 78846 w 157691"/>
                  <a:gd name="connsiteY3" fmla="*/ 0 h 157691"/>
                  <a:gd name="connsiteX4" fmla="*/ 157692 w 157691"/>
                  <a:gd name="connsiteY4" fmla="*/ 78846 h 15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91" h="157691">
                    <a:moveTo>
                      <a:pt x="157692" y="78846"/>
                    </a:moveTo>
                    <a:cubicBezTo>
                      <a:pt x="157692" y="122391"/>
                      <a:pt x="122391" y="157692"/>
                      <a:pt x="78846" y="157692"/>
                    </a:cubicBezTo>
                    <a:cubicBezTo>
                      <a:pt x="35301" y="157692"/>
                      <a:pt x="0" y="122391"/>
                      <a:pt x="0" y="78846"/>
                    </a:cubicBezTo>
                    <a:cubicBezTo>
                      <a:pt x="0" y="35301"/>
                      <a:pt x="35301" y="0"/>
                      <a:pt x="78846" y="0"/>
                    </a:cubicBezTo>
                    <a:cubicBezTo>
                      <a:pt x="122391" y="0"/>
                      <a:pt x="157692" y="35301"/>
                      <a:pt x="157692" y="78846"/>
                    </a:cubicBezTo>
                    <a:close/>
                  </a:path>
                </a:pathLst>
              </a:custGeom>
              <a:solidFill>
                <a:srgbClr val="0F78D4"/>
              </a:solidFill>
              <a:ln w="65617" cap="flat">
                <a:noFill/>
                <a:prstDash val="solid"/>
                <a:miter/>
              </a:ln>
            </p:spPr>
            <p:txBody>
              <a:bodyPr rtlCol="0" anchor="ctr"/>
              <a:lstStyle/>
              <a:p>
                <a:endParaRPr lang="en-US"/>
              </a:p>
            </p:txBody>
          </p:sp>
        </p:grpSp>
        <p:grpSp>
          <p:nvGrpSpPr>
            <p:cNvPr id="84" name="Group 83">
              <a:extLst>
                <a:ext uri="{FF2B5EF4-FFF2-40B4-BE49-F238E27FC236}">
                  <a16:creationId xmlns:a16="http://schemas.microsoft.com/office/drawing/2014/main" id="{546C4309-480D-4499-A713-50218530DD99}"/>
                </a:ext>
              </a:extLst>
            </p:cNvPr>
            <p:cNvGrpSpPr/>
            <p:nvPr/>
          </p:nvGrpSpPr>
          <p:grpSpPr>
            <a:xfrm>
              <a:off x="8703040" y="2837037"/>
              <a:ext cx="892800" cy="741771"/>
              <a:chOff x="9477217" y="3406769"/>
              <a:chExt cx="892800" cy="741771"/>
            </a:xfrm>
          </p:grpSpPr>
          <p:sp>
            <p:nvSpPr>
              <p:cNvPr id="85" name="Title 1">
                <a:extLst>
                  <a:ext uri="{FF2B5EF4-FFF2-40B4-BE49-F238E27FC236}">
                    <a16:creationId xmlns:a16="http://schemas.microsoft.com/office/drawing/2014/main" id="{714B3555-1FB8-4B5F-9004-8FD98D8DFF66}"/>
                  </a:ext>
                </a:extLst>
              </p:cNvPr>
              <p:cNvSpPr txBox="1">
                <a:spLocks/>
              </p:cNvSpPr>
              <p:nvPr/>
            </p:nvSpPr>
            <p:spPr>
              <a:xfrm>
                <a:off x="9477217" y="3406769"/>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Visualization</a:t>
                </a:r>
              </a:p>
            </p:txBody>
          </p:sp>
          <p:pic>
            <p:nvPicPr>
              <p:cNvPr id="86" name="Graphic 79">
                <a:extLst>
                  <a:ext uri="{FF2B5EF4-FFF2-40B4-BE49-F238E27FC236}">
                    <a16:creationId xmlns:a16="http://schemas.microsoft.com/office/drawing/2014/main" id="{4845005C-834F-403F-8785-C1ADEAC77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0740" y="3562786"/>
                <a:ext cx="585754" cy="585754"/>
              </a:xfrm>
              <a:prstGeom prst="rect">
                <a:avLst/>
              </a:prstGeom>
            </p:spPr>
          </p:pic>
        </p:grpSp>
        <p:grpSp>
          <p:nvGrpSpPr>
            <p:cNvPr id="87" name="Group 86">
              <a:extLst>
                <a:ext uri="{FF2B5EF4-FFF2-40B4-BE49-F238E27FC236}">
                  <a16:creationId xmlns:a16="http://schemas.microsoft.com/office/drawing/2014/main" id="{48A1BA12-86BF-4CF5-91E8-64ACCDB9A332}"/>
                </a:ext>
              </a:extLst>
            </p:cNvPr>
            <p:cNvGrpSpPr/>
            <p:nvPr/>
          </p:nvGrpSpPr>
          <p:grpSpPr>
            <a:xfrm>
              <a:off x="8703040" y="3656849"/>
              <a:ext cx="892800" cy="687776"/>
              <a:chOff x="8868429" y="4646840"/>
              <a:chExt cx="892800" cy="687776"/>
            </a:xfrm>
          </p:grpSpPr>
          <p:sp>
            <p:nvSpPr>
              <p:cNvPr id="88" name="Freeform 21">
                <a:extLst>
                  <a:ext uri="{FF2B5EF4-FFF2-40B4-BE49-F238E27FC236}">
                    <a16:creationId xmlns:a16="http://schemas.microsoft.com/office/drawing/2014/main" id="{B586FBE3-C1FD-4C91-9E5A-C11EB12656BC}"/>
                  </a:ext>
                </a:extLst>
              </p:cNvPr>
              <p:cNvSpPr>
                <a:spLocks noChangeAspect="1" noEditPoints="1"/>
              </p:cNvSpPr>
              <p:nvPr/>
            </p:nvSpPr>
            <p:spPr bwMode="black">
              <a:xfrm>
                <a:off x="9061225" y="4892543"/>
                <a:ext cx="507208" cy="44207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sp>
            <p:nvSpPr>
              <p:cNvPr id="89" name="Title 1">
                <a:extLst>
                  <a:ext uri="{FF2B5EF4-FFF2-40B4-BE49-F238E27FC236}">
                    <a16:creationId xmlns:a16="http://schemas.microsoft.com/office/drawing/2014/main" id="{1DBCC31C-F2E0-4437-A69C-BC1090918F72}"/>
                  </a:ext>
                </a:extLst>
              </p:cNvPr>
              <p:cNvSpPr txBox="1">
                <a:spLocks/>
              </p:cNvSpPr>
              <p:nvPr/>
            </p:nvSpPr>
            <p:spPr>
              <a:xfrm>
                <a:off x="8868429" y="4646840"/>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Insights</a:t>
                </a:r>
              </a:p>
            </p:txBody>
          </p:sp>
        </p:grpSp>
        <p:grpSp>
          <p:nvGrpSpPr>
            <p:cNvPr id="90" name="Group 89">
              <a:extLst>
                <a:ext uri="{FF2B5EF4-FFF2-40B4-BE49-F238E27FC236}">
                  <a16:creationId xmlns:a16="http://schemas.microsoft.com/office/drawing/2014/main" id="{AD2C766F-2C8A-4665-8010-210451FD380E}"/>
                </a:ext>
              </a:extLst>
            </p:cNvPr>
            <p:cNvGrpSpPr/>
            <p:nvPr/>
          </p:nvGrpSpPr>
          <p:grpSpPr>
            <a:xfrm>
              <a:off x="8703040" y="4516232"/>
              <a:ext cx="892800" cy="832107"/>
              <a:chOff x="7739011" y="3497751"/>
              <a:chExt cx="892800" cy="832107"/>
            </a:xfrm>
          </p:grpSpPr>
          <p:sp>
            <p:nvSpPr>
              <p:cNvPr id="91" name="Freeform 115">
                <a:extLst>
                  <a:ext uri="{FF2B5EF4-FFF2-40B4-BE49-F238E27FC236}">
                    <a16:creationId xmlns:a16="http://schemas.microsoft.com/office/drawing/2014/main" id="{2BD6D7A6-F3DA-4603-82E5-FFE4FE93A5EA}"/>
                  </a:ext>
                </a:extLst>
              </p:cNvPr>
              <p:cNvSpPr>
                <a:spLocks noChangeAspect="1" noEditPoints="1"/>
              </p:cNvSpPr>
              <p:nvPr/>
            </p:nvSpPr>
            <p:spPr bwMode="black">
              <a:xfrm>
                <a:off x="7981266" y="3928857"/>
                <a:ext cx="408291" cy="401001"/>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F78D4"/>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2" name="Title 1">
                <a:extLst>
                  <a:ext uri="{FF2B5EF4-FFF2-40B4-BE49-F238E27FC236}">
                    <a16:creationId xmlns:a16="http://schemas.microsoft.com/office/drawing/2014/main" id="{D8ACDFA6-C9CB-49EB-B277-20077D42B537}"/>
                  </a:ext>
                </a:extLst>
              </p:cNvPr>
              <p:cNvSpPr txBox="1">
                <a:spLocks/>
              </p:cNvSpPr>
              <p:nvPr/>
            </p:nvSpPr>
            <p:spPr>
              <a:xfrm>
                <a:off x="7739011" y="3497751"/>
                <a:ext cx="892800" cy="369332"/>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dirty="0">
                    <a:solidFill>
                      <a:srgbClr val="000000"/>
                    </a:solidFill>
                    <a:latin typeface="+mn-lt"/>
                  </a:rPr>
                  <a:t>Monitor &amp; analyze</a:t>
                </a:r>
              </a:p>
            </p:txBody>
          </p:sp>
        </p:grpSp>
        <p:grpSp>
          <p:nvGrpSpPr>
            <p:cNvPr id="93" name="Group 92">
              <a:extLst>
                <a:ext uri="{FF2B5EF4-FFF2-40B4-BE49-F238E27FC236}">
                  <a16:creationId xmlns:a16="http://schemas.microsoft.com/office/drawing/2014/main" id="{1B505E96-D36B-47E1-B670-5672C8DA0B6C}"/>
                </a:ext>
              </a:extLst>
            </p:cNvPr>
            <p:cNvGrpSpPr/>
            <p:nvPr/>
          </p:nvGrpSpPr>
          <p:grpSpPr>
            <a:xfrm>
              <a:off x="8703040" y="5524198"/>
              <a:ext cx="892800" cy="689593"/>
              <a:chOff x="7677239" y="4907387"/>
              <a:chExt cx="892800" cy="689593"/>
            </a:xfrm>
          </p:grpSpPr>
          <p:pic>
            <p:nvPicPr>
              <p:cNvPr id="94" name="Graphic 176">
                <a:extLst>
                  <a:ext uri="{FF2B5EF4-FFF2-40B4-BE49-F238E27FC236}">
                    <a16:creationId xmlns:a16="http://schemas.microsoft.com/office/drawing/2014/main" id="{585ECFA4-5455-4976-898A-7CFE850E3A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86801" y="5123303"/>
                <a:ext cx="473677" cy="473677"/>
              </a:xfrm>
              <a:prstGeom prst="rect">
                <a:avLst/>
              </a:prstGeom>
            </p:spPr>
          </p:pic>
          <p:sp>
            <p:nvSpPr>
              <p:cNvPr id="95" name="Title 1">
                <a:extLst>
                  <a:ext uri="{FF2B5EF4-FFF2-40B4-BE49-F238E27FC236}">
                    <a16:creationId xmlns:a16="http://schemas.microsoft.com/office/drawing/2014/main" id="{4285338D-8FCB-4E88-BE6B-A2C1C351062F}"/>
                  </a:ext>
                </a:extLst>
              </p:cNvPr>
              <p:cNvSpPr txBox="1">
                <a:spLocks/>
              </p:cNvSpPr>
              <p:nvPr/>
            </p:nvSpPr>
            <p:spPr>
              <a:xfrm>
                <a:off x="7677239" y="4907387"/>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Response</a:t>
                </a:r>
              </a:p>
            </p:txBody>
          </p:sp>
        </p:grpSp>
        <p:sp>
          <p:nvSpPr>
            <p:cNvPr id="96" name="Rectangle 95">
              <a:extLst>
                <a:ext uri="{FF2B5EF4-FFF2-40B4-BE49-F238E27FC236}">
                  <a16:creationId xmlns:a16="http://schemas.microsoft.com/office/drawing/2014/main" id="{D881E0F9-EBB0-45EA-AC75-55872A501A06}"/>
                </a:ext>
              </a:extLst>
            </p:cNvPr>
            <p:cNvSpPr/>
            <p:nvPr/>
          </p:nvSpPr>
          <p:spPr>
            <a:xfrm>
              <a:off x="9947218" y="5591995"/>
              <a:ext cx="193957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Native alerting with integration to issue management and ITSM tools</a:t>
              </a:r>
            </a:p>
          </p:txBody>
        </p:sp>
        <p:sp>
          <p:nvSpPr>
            <p:cNvPr id="97" name="Rectangle 96">
              <a:extLst>
                <a:ext uri="{FF2B5EF4-FFF2-40B4-BE49-F238E27FC236}">
                  <a16:creationId xmlns:a16="http://schemas.microsoft.com/office/drawing/2014/main" id="{88C260BE-EE85-46E1-A9C0-7B46C283CC19}"/>
                </a:ext>
              </a:extLst>
            </p:cNvPr>
            <p:cNvSpPr/>
            <p:nvPr/>
          </p:nvSpPr>
          <p:spPr>
            <a:xfrm>
              <a:off x="9947218" y="4578342"/>
              <a:ext cx="1803027"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Monitor and analyze Kubernetes and container deployment performance, events, health, and logs</a:t>
              </a:r>
            </a:p>
          </p:txBody>
        </p:sp>
        <p:sp>
          <p:nvSpPr>
            <p:cNvPr id="98" name="Rectangle 97">
              <a:extLst>
                <a:ext uri="{FF2B5EF4-FFF2-40B4-BE49-F238E27FC236}">
                  <a16:creationId xmlns:a16="http://schemas.microsoft.com/office/drawing/2014/main" id="{72F61B67-8161-43CB-9E41-61ABB6E4E182}"/>
                </a:ext>
              </a:extLst>
            </p:cNvPr>
            <p:cNvSpPr/>
            <p:nvPr/>
          </p:nvSpPr>
          <p:spPr>
            <a:xfrm>
              <a:off x="9947218" y="3800682"/>
              <a:ext cx="17098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Provide insights with cluster health rollup view</a:t>
              </a:r>
            </a:p>
          </p:txBody>
        </p:sp>
        <p:sp>
          <p:nvSpPr>
            <p:cNvPr id="99" name="Rectangle 98">
              <a:extLst>
                <a:ext uri="{FF2B5EF4-FFF2-40B4-BE49-F238E27FC236}">
                  <a16:creationId xmlns:a16="http://schemas.microsoft.com/office/drawing/2014/main" id="{91920698-806E-4465-8936-EF84F9FD47EF}"/>
                </a:ext>
              </a:extLst>
            </p:cNvPr>
            <p:cNvSpPr/>
            <p:nvPr/>
          </p:nvSpPr>
          <p:spPr>
            <a:xfrm>
              <a:off x="9947218" y="2853979"/>
              <a:ext cx="1838248"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Visualize overall health and performance from cluster to containers with drilldowns and filters</a:t>
              </a:r>
            </a:p>
          </p:txBody>
        </p:sp>
        <p:sp>
          <p:nvSpPr>
            <p:cNvPr id="104" name="Rectangle 103">
              <a:extLst>
                <a:ext uri="{FF2B5EF4-FFF2-40B4-BE49-F238E27FC236}">
                  <a16:creationId xmlns:a16="http://schemas.microsoft.com/office/drawing/2014/main" id="{E2CA32D8-DC72-4715-9F2C-7236B0E9C9B1}"/>
                </a:ext>
              </a:extLst>
            </p:cNvPr>
            <p:cNvSpPr/>
            <p:nvPr/>
          </p:nvSpPr>
          <p:spPr>
            <a:xfrm>
              <a:off x="9947218" y="2011904"/>
              <a:ext cx="1803028"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Cloud native experience </a:t>
              </a:r>
              <a:br>
                <a:rPr lang="en-US" sz="1000">
                  <a:ln w="3175">
                    <a:noFill/>
                  </a:ln>
                  <a:solidFill>
                    <a:srgbClr val="000000"/>
                  </a:solidFill>
                  <a:latin typeface="Segoe UI" panose="020B0502040204020203" pitchFamily="34" charset="0"/>
                  <a:cs typeface="Segoe UI" panose="020B0502040204020203" pitchFamily="34" charset="0"/>
                </a:rPr>
              </a:br>
              <a:r>
                <a:rPr lang="en-US" sz="1000">
                  <a:ln w="3175">
                    <a:noFill/>
                  </a:ln>
                  <a:solidFill>
                    <a:srgbClr val="000000"/>
                  </a:solidFill>
                  <a:latin typeface="Segoe UI" panose="020B0502040204020203" pitchFamily="34" charset="0"/>
                  <a:cs typeface="Segoe UI" panose="020B0502040204020203" pitchFamily="34" charset="0"/>
                </a:rPr>
                <a:t>for Azure Monitor with Prometheus integration</a:t>
              </a:r>
            </a:p>
          </p:txBody>
        </p:sp>
        <p:cxnSp>
          <p:nvCxnSpPr>
            <p:cNvPr id="105" name="Straight Connector 104">
              <a:extLst>
                <a:ext uri="{FF2B5EF4-FFF2-40B4-BE49-F238E27FC236}">
                  <a16:creationId xmlns:a16="http://schemas.microsoft.com/office/drawing/2014/main" id="{051BC749-825C-43FA-90E2-8D1C022E521E}"/>
                </a:ext>
              </a:extLst>
            </p:cNvPr>
            <p:cNvCxnSpPr>
              <a:cxnSpLocks/>
            </p:cNvCxnSpPr>
            <p:nvPr/>
          </p:nvCxnSpPr>
          <p:spPr>
            <a:xfrm>
              <a:off x="9626067" y="2288903"/>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B1BB18C-943F-4D91-A74B-9F9D205A922F}"/>
                </a:ext>
              </a:extLst>
            </p:cNvPr>
            <p:cNvCxnSpPr>
              <a:cxnSpLocks/>
            </p:cNvCxnSpPr>
            <p:nvPr/>
          </p:nvCxnSpPr>
          <p:spPr>
            <a:xfrm>
              <a:off x="9626067" y="3207922"/>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97561A-ACE0-48E7-8916-1BF991016B21}"/>
                </a:ext>
              </a:extLst>
            </p:cNvPr>
            <p:cNvCxnSpPr>
              <a:cxnSpLocks/>
            </p:cNvCxnSpPr>
            <p:nvPr/>
          </p:nvCxnSpPr>
          <p:spPr>
            <a:xfrm>
              <a:off x="9626067" y="4000737"/>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A955AC9-545A-4E39-B4B0-5DAC27DA9835}"/>
                </a:ext>
              </a:extLst>
            </p:cNvPr>
            <p:cNvCxnSpPr>
              <a:cxnSpLocks/>
            </p:cNvCxnSpPr>
            <p:nvPr/>
          </p:nvCxnSpPr>
          <p:spPr>
            <a:xfrm>
              <a:off x="9626067" y="4932285"/>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63AE508-CFC4-4559-B91A-48612CF14993}"/>
                </a:ext>
              </a:extLst>
            </p:cNvPr>
            <p:cNvCxnSpPr>
              <a:cxnSpLocks/>
            </p:cNvCxnSpPr>
            <p:nvPr/>
          </p:nvCxnSpPr>
          <p:spPr>
            <a:xfrm>
              <a:off x="9626067" y="5868994"/>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771F87-4083-4665-B80B-39D37BB0F746}"/>
                </a:ext>
              </a:extLst>
            </p:cNvPr>
            <p:cNvGrpSpPr/>
            <p:nvPr/>
          </p:nvGrpSpPr>
          <p:grpSpPr>
            <a:xfrm>
              <a:off x="7144808" y="2953952"/>
              <a:ext cx="802615" cy="1362412"/>
              <a:chOff x="7144808" y="2953952"/>
              <a:chExt cx="802615" cy="1362412"/>
            </a:xfrm>
          </p:grpSpPr>
          <p:sp>
            <p:nvSpPr>
              <p:cNvPr id="110" name="Title 1">
                <a:extLst>
                  <a:ext uri="{FF2B5EF4-FFF2-40B4-BE49-F238E27FC236}">
                    <a16:creationId xmlns:a16="http://schemas.microsoft.com/office/drawing/2014/main" id="{09C05760-C23A-4571-A28E-8E9433AB3560}"/>
                  </a:ext>
                </a:extLst>
              </p:cNvPr>
              <p:cNvSpPr txBox="1">
                <a:spLocks/>
              </p:cNvSpPr>
              <p:nvPr/>
            </p:nvSpPr>
            <p:spPr>
              <a:xfrm>
                <a:off x="7144808" y="2953952"/>
                <a:ext cx="802615"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Azure Kubernetes Service</a:t>
                </a:r>
              </a:p>
            </p:txBody>
          </p:sp>
          <p:grpSp>
            <p:nvGrpSpPr>
              <p:cNvPr id="111" name="Group 110">
                <a:extLst>
                  <a:ext uri="{FF2B5EF4-FFF2-40B4-BE49-F238E27FC236}">
                    <a16:creationId xmlns:a16="http://schemas.microsoft.com/office/drawing/2014/main" id="{939B3969-FFC0-4D74-ACE0-C5F06EBB5DC6}"/>
                  </a:ext>
                </a:extLst>
              </p:cNvPr>
              <p:cNvGrpSpPr/>
              <p:nvPr/>
            </p:nvGrpSpPr>
            <p:grpSpPr>
              <a:xfrm>
                <a:off x="7180355" y="3584844"/>
                <a:ext cx="731520" cy="731520"/>
                <a:chOff x="7401319" y="3648728"/>
                <a:chExt cx="731520" cy="731520"/>
              </a:xfrm>
            </p:grpSpPr>
            <p:sp>
              <p:nvSpPr>
                <p:cNvPr id="112" name="Rectangle: Rounded Corners 111">
                  <a:extLst>
                    <a:ext uri="{FF2B5EF4-FFF2-40B4-BE49-F238E27FC236}">
                      <a16:creationId xmlns:a16="http://schemas.microsoft.com/office/drawing/2014/main" id="{501270EB-661C-4E7B-8406-18DEE99603C1}"/>
                    </a:ext>
                  </a:extLst>
                </p:cNvPr>
                <p:cNvSpPr/>
                <p:nvPr/>
              </p:nvSpPr>
              <p:spPr bwMode="auto">
                <a:xfrm>
                  <a:off x="7401319" y="3648728"/>
                  <a:ext cx="731520" cy="7315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13" name="Group 112">
                  <a:extLst>
                    <a:ext uri="{FF2B5EF4-FFF2-40B4-BE49-F238E27FC236}">
                      <a16:creationId xmlns:a16="http://schemas.microsoft.com/office/drawing/2014/main" id="{D8E24D03-2FB2-49E2-BCF7-86A9BE1B9472}"/>
                    </a:ext>
                  </a:extLst>
                </p:cNvPr>
                <p:cNvGrpSpPr/>
                <p:nvPr/>
              </p:nvGrpSpPr>
              <p:grpSpPr>
                <a:xfrm>
                  <a:off x="7523451" y="3784332"/>
                  <a:ext cx="487256" cy="460338"/>
                  <a:chOff x="3172902" y="4132385"/>
                  <a:chExt cx="355417" cy="335781"/>
                </a:xfrm>
              </p:grpSpPr>
              <p:grpSp>
                <p:nvGrpSpPr>
                  <p:cNvPr id="114" name="Group 113">
                    <a:extLst>
                      <a:ext uri="{FF2B5EF4-FFF2-40B4-BE49-F238E27FC236}">
                        <a16:creationId xmlns:a16="http://schemas.microsoft.com/office/drawing/2014/main" id="{0B2EA4BB-57BA-4F01-8F66-AC9E5E75C9D8}"/>
                      </a:ext>
                    </a:extLst>
                  </p:cNvPr>
                  <p:cNvGrpSpPr/>
                  <p:nvPr/>
                </p:nvGrpSpPr>
                <p:grpSpPr>
                  <a:xfrm>
                    <a:off x="3234030" y="4132385"/>
                    <a:ext cx="233160" cy="110531"/>
                    <a:chOff x="3234867" y="4132385"/>
                    <a:chExt cx="233160" cy="110531"/>
                  </a:xfrm>
                </p:grpSpPr>
                <p:sp>
                  <p:nvSpPr>
                    <p:cNvPr id="122" name="Freeform: Shape 121">
                      <a:extLst>
                        <a:ext uri="{FF2B5EF4-FFF2-40B4-BE49-F238E27FC236}">
                          <a16:creationId xmlns:a16="http://schemas.microsoft.com/office/drawing/2014/main" id="{7D964F75-785D-4D5A-9C56-F295856B0B2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23" name="Freeform: Shape 122">
                      <a:extLst>
                        <a:ext uri="{FF2B5EF4-FFF2-40B4-BE49-F238E27FC236}">
                          <a16:creationId xmlns:a16="http://schemas.microsoft.com/office/drawing/2014/main" id="{5DEDEACC-8A59-4AC7-8088-CDF353A78AE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15" name="Group 114">
                    <a:extLst>
                      <a:ext uri="{FF2B5EF4-FFF2-40B4-BE49-F238E27FC236}">
                        <a16:creationId xmlns:a16="http://schemas.microsoft.com/office/drawing/2014/main" id="{86248019-F7BB-4D40-AB7F-573312B45414}"/>
                      </a:ext>
                    </a:extLst>
                  </p:cNvPr>
                  <p:cNvGrpSpPr/>
                  <p:nvPr/>
                </p:nvGrpSpPr>
                <p:grpSpPr>
                  <a:xfrm>
                    <a:off x="3172902" y="4245010"/>
                    <a:ext cx="355417" cy="110531"/>
                    <a:chOff x="3172902" y="4244590"/>
                    <a:chExt cx="355417" cy="110531"/>
                  </a:xfrm>
                </p:grpSpPr>
                <p:sp>
                  <p:nvSpPr>
                    <p:cNvPr id="119" name="Freeform: Shape 118">
                      <a:extLst>
                        <a:ext uri="{FF2B5EF4-FFF2-40B4-BE49-F238E27FC236}">
                          <a16:creationId xmlns:a16="http://schemas.microsoft.com/office/drawing/2014/main" id="{19A8588D-D939-4DB8-825D-44E96E9C64B0}"/>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20" name="Freeform: Shape 119">
                      <a:extLst>
                        <a:ext uri="{FF2B5EF4-FFF2-40B4-BE49-F238E27FC236}">
                          <a16:creationId xmlns:a16="http://schemas.microsoft.com/office/drawing/2014/main" id="{95F08BA1-4B99-4DDA-9E5F-1C04F0A5E373}"/>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21" name="Freeform: Shape 120">
                      <a:extLst>
                        <a:ext uri="{FF2B5EF4-FFF2-40B4-BE49-F238E27FC236}">
                          <a16:creationId xmlns:a16="http://schemas.microsoft.com/office/drawing/2014/main" id="{62AB45E5-51EB-4509-A1E8-4CA8B72A9DD7}"/>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16" name="Group 115">
                    <a:extLst>
                      <a:ext uri="{FF2B5EF4-FFF2-40B4-BE49-F238E27FC236}">
                        <a16:creationId xmlns:a16="http://schemas.microsoft.com/office/drawing/2014/main" id="{5ACC4F3B-A1C2-4EB6-9855-24774BEE7BBC}"/>
                      </a:ext>
                    </a:extLst>
                  </p:cNvPr>
                  <p:cNvGrpSpPr/>
                  <p:nvPr/>
                </p:nvGrpSpPr>
                <p:grpSpPr>
                  <a:xfrm>
                    <a:off x="3234030" y="4357635"/>
                    <a:ext cx="233160" cy="110531"/>
                    <a:chOff x="3234867" y="4132385"/>
                    <a:chExt cx="233160" cy="110531"/>
                  </a:xfrm>
                </p:grpSpPr>
                <p:sp>
                  <p:nvSpPr>
                    <p:cNvPr id="117" name="Freeform: Shape 116">
                      <a:extLst>
                        <a:ext uri="{FF2B5EF4-FFF2-40B4-BE49-F238E27FC236}">
                          <a16:creationId xmlns:a16="http://schemas.microsoft.com/office/drawing/2014/main" id="{26847A65-44BE-4718-94C2-982B319272D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18" name="Freeform: Shape 117">
                      <a:extLst>
                        <a:ext uri="{FF2B5EF4-FFF2-40B4-BE49-F238E27FC236}">
                          <a16:creationId xmlns:a16="http://schemas.microsoft.com/office/drawing/2014/main" id="{E342A837-3DC2-4407-B49C-3C61B642D12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grpSp>
        </p:grpSp>
        <p:grpSp>
          <p:nvGrpSpPr>
            <p:cNvPr id="2" name="Group 1">
              <a:extLst>
                <a:ext uri="{FF2B5EF4-FFF2-40B4-BE49-F238E27FC236}">
                  <a16:creationId xmlns:a16="http://schemas.microsoft.com/office/drawing/2014/main" id="{4ECD7334-078D-4A15-8086-DABCD122E68C}"/>
                </a:ext>
              </a:extLst>
            </p:cNvPr>
            <p:cNvGrpSpPr/>
            <p:nvPr/>
          </p:nvGrpSpPr>
          <p:grpSpPr>
            <a:xfrm>
              <a:off x="5027085" y="3138618"/>
              <a:ext cx="802615" cy="1177746"/>
              <a:chOff x="5027085" y="3138618"/>
              <a:chExt cx="802615" cy="1177746"/>
            </a:xfrm>
          </p:grpSpPr>
          <p:grpSp>
            <p:nvGrpSpPr>
              <p:cNvPr id="124" name="Group 123">
                <a:extLst>
                  <a:ext uri="{FF2B5EF4-FFF2-40B4-BE49-F238E27FC236}">
                    <a16:creationId xmlns:a16="http://schemas.microsoft.com/office/drawing/2014/main" id="{159B621F-CE1F-4BD7-81B8-791FC148A510}"/>
                  </a:ext>
                </a:extLst>
              </p:cNvPr>
              <p:cNvGrpSpPr/>
              <p:nvPr/>
            </p:nvGrpSpPr>
            <p:grpSpPr>
              <a:xfrm>
                <a:off x="5062632" y="3584844"/>
                <a:ext cx="731520" cy="731520"/>
                <a:chOff x="7043210" y="2401333"/>
                <a:chExt cx="759905" cy="811157"/>
              </a:xfrm>
            </p:grpSpPr>
            <p:sp>
              <p:nvSpPr>
                <p:cNvPr id="125" name="Rectangle: Rounded Corners 118">
                  <a:extLst>
                    <a:ext uri="{FF2B5EF4-FFF2-40B4-BE49-F238E27FC236}">
                      <a16:creationId xmlns:a16="http://schemas.microsoft.com/office/drawing/2014/main" id="{22B4B067-D681-4946-B07A-10DCE63D1617}"/>
                    </a:ext>
                  </a:extLst>
                </p:cNvPr>
                <p:cNvSpPr/>
                <p:nvPr/>
              </p:nvSpPr>
              <p:spPr bwMode="auto">
                <a:xfrm>
                  <a:off x="7043210"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6" name="Freeform: Shape 125">
                  <a:extLst>
                    <a:ext uri="{FF2B5EF4-FFF2-40B4-BE49-F238E27FC236}">
                      <a16:creationId xmlns:a16="http://schemas.microsoft.com/office/drawing/2014/main" id="{8C523B2C-9712-4916-A020-78E743F2526D}"/>
                    </a:ext>
                  </a:extLst>
                </p:cNvPr>
                <p:cNvSpPr>
                  <a:spLocks noChangeAspect="1"/>
                </p:cNvSpPr>
                <p:nvPr/>
              </p:nvSpPr>
              <p:spPr bwMode="auto">
                <a:xfrm>
                  <a:off x="7187734"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sz="1200"/>
                </a:p>
              </p:txBody>
            </p:sp>
          </p:grpSp>
          <p:sp>
            <p:nvSpPr>
              <p:cNvPr id="127" name="Title 1">
                <a:extLst>
                  <a:ext uri="{FF2B5EF4-FFF2-40B4-BE49-F238E27FC236}">
                    <a16:creationId xmlns:a16="http://schemas.microsoft.com/office/drawing/2014/main" id="{902DDDA3-44A0-4B3F-BFBE-590CF0F905F7}"/>
                  </a:ext>
                </a:extLst>
              </p:cNvPr>
              <p:cNvSpPr txBox="1">
                <a:spLocks/>
              </p:cNvSpPr>
              <p:nvPr/>
            </p:nvSpPr>
            <p:spPr>
              <a:xfrm>
                <a:off x="5027085" y="3138618"/>
                <a:ext cx="802615"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Azure Pipelines</a:t>
                </a:r>
              </a:p>
            </p:txBody>
          </p:sp>
        </p:grpSp>
        <p:cxnSp>
          <p:nvCxnSpPr>
            <p:cNvPr id="128" name="Straight Arrow Connector 127">
              <a:extLst>
                <a:ext uri="{FF2B5EF4-FFF2-40B4-BE49-F238E27FC236}">
                  <a16:creationId xmlns:a16="http://schemas.microsoft.com/office/drawing/2014/main" id="{E76DCC39-FC1B-4C5D-BADF-80F36ECFDB75}"/>
                </a:ext>
              </a:extLst>
            </p:cNvPr>
            <p:cNvCxnSpPr>
              <a:stCxn id="112" idx="3"/>
              <a:endCxn id="59" idx="1"/>
            </p:cNvCxnSpPr>
            <p:nvPr/>
          </p:nvCxnSpPr>
          <p:spPr>
            <a:xfrm>
              <a:off x="7911875" y="3950604"/>
              <a:ext cx="617608"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59987AD-CF74-44E7-8773-94C945F0FCF9}"/>
                </a:ext>
              </a:extLst>
            </p:cNvPr>
            <p:cNvCxnSpPr>
              <a:cxnSpLocks/>
            </p:cNvCxnSpPr>
            <p:nvPr/>
          </p:nvCxnSpPr>
          <p:spPr>
            <a:xfrm>
              <a:off x="5794152" y="3950604"/>
              <a:ext cx="138620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C78DCB1-46B8-43B3-A9BC-59F216629335}"/>
                </a:ext>
              </a:extLst>
            </p:cNvPr>
            <p:cNvGrpSpPr/>
            <p:nvPr/>
          </p:nvGrpSpPr>
          <p:grpSpPr>
            <a:xfrm>
              <a:off x="6040853" y="3482788"/>
              <a:ext cx="892800" cy="761827"/>
              <a:chOff x="6040853" y="3482788"/>
              <a:chExt cx="892800" cy="761827"/>
            </a:xfrm>
          </p:grpSpPr>
          <p:sp>
            <p:nvSpPr>
              <p:cNvPr id="130" name="Rectangle 129">
                <a:extLst>
                  <a:ext uri="{FF2B5EF4-FFF2-40B4-BE49-F238E27FC236}">
                    <a16:creationId xmlns:a16="http://schemas.microsoft.com/office/drawing/2014/main" id="{07D57ED1-CA28-4AE8-A2FF-7B43BF287F93}"/>
                  </a:ext>
                </a:extLst>
              </p:cNvPr>
              <p:cNvSpPr/>
              <p:nvPr/>
            </p:nvSpPr>
            <p:spPr bwMode="auto">
              <a:xfrm>
                <a:off x="6191668" y="3653445"/>
                <a:ext cx="591170" cy="5911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binoculars" title="Icon of binoculars">
                <a:extLst>
                  <a:ext uri="{FF2B5EF4-FFF2-40B4-BE49-F238E27FC236}">
                    <a16:creationId xmlns:a16="http://schemas.microsoft.com/office/drawing/2014/main" id="{FA0F0EE9-DE97-4DF1-AF2B-614166B54E9E}"/>
                  </a:ext>
                </a:extLst>
              </p:cNvPr>
              <p:cNvSpPr>
                <a:spLocks noChangeAspect="1" noEditPoints="1"/>
              </p:cNvSpPr>
              <p:nvPr/>
            </p:nvSpPr>
            <p:spPr bwMode="auto">
              <a:xfrm>
                <a:off x="6276989" y="3755411"/>
                <a:ext cx="420529" cy="38723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28575">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itle 1">
                <a:extLst>
                  <a:ext uri="{FF2B5EF4-FFF2-40B4-BE49-F238E27FC236}">
                    <a16:creationId xmlns:a16="http://schemas.microsoft.com/office/drawing/2014/main" id="{AC20CBB9-4EDB-4FA4-82E8-8B81FE457981}"/>
                  </a:ext>
                </a:extLst>
              </p:cNvPr>
              <p:cNvSpPr txBox="1">
                <a:spLocks/>
              </p:cNvSpPr>
              <p:nvPr/>
            </p:nvSpPr>
            <p:spPr>
              <a:xfrm>
                <a:off x="6040853" y="3482788"/>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latin typeface="+mn-lt"/>
                  </a:rPr>
                  <a:t>Observability</a:t>
                </a:r>
              </a:p>
            </p:txBody>
          </p:sp>
        </p:grpSp>
        <p:cxnSp>
          <p:nvCxnSpPr>
            <p:cNvPr id="133" name="Straight Connector 132">
              <a:extLst>
                <a:ext uri="{FF2B5EF4-FFF2-40B4-BE49-F238E27FC236}">
                  <a16:creationId xmlns:a16="http://schemas.microsoft.com/office/drawing/2014/main" id="{1719268F-12D8-4CB0-B831-035237327C8D}"/>
                </a:ext>
              </a:extLst>
            </p:cNvPr>
            <p:cNvCxnSpPr>
              <a:cxnSpLocks/>
            </p:cNvCxnSpPr>
            <p:nvPr/>
          </p:nvCxnSpPr>
          <p:spPr>
            <a:xfrm rot="5400000">
              <a:off x="6326678" y="3247250"/>
              <a:ext cx="321151"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732F7069-AB3E-4628-97B8-27458C787E7E}"/>
                </a:ext>
              </a:extLst>
            </p:cNvPr>
            <p:cNvSpPr/>
            <p:nvPr/>
          </p:nvSpPr>
          <p:spPr>
            <a:xfrm>
              <a:off x="5736017" y="2370971"/>
              <a:ext cx="150282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742">
                <a:spcBef>
                  <a:spcPct val="0"/>
                </a:spcBef>
              </a:pPr>
              <a:r>
                <a:rPr lang="en-US" sz="1000">
                  <a:ln w="3175">
                    <a:noFill/>
                  </a:ln>
                  <a:solidFill>
                    <a:srgbClr val="000000"/>
                  </a:solidFill>
                  <a:latin typeface="Segoe UI" panose="020B0502040204020203" pitchFamily="34" charset="0"/>
                  <a:cs typeface="Segoe UI" panose="020B0502040204020203" pitchFamily="34" charset="0"/>
                </a:rPr>
                <a:t>Observe live container logs and Kubernetes event log on container deployment status</a:t>
              </a:r>
            </a:p>
          </p:txBody>
        </p:sp>
        <p:grpSp>
          <p:nvGrpSpPr>
            <p:cNvPr id="135" name="Group 134">
              <a:extLst>
                <a:ext uri="{FF2B5EF4-FFF2-40B4-BE49-F238E27FC236}">
                  <a16:creationId xmlns:a16="http://schemas.microsoft.com/office/drawing/2014/main" id="{7A44C600-8FF9-4AA4-8A29-F780CC251FB1}"/>
                </a:ext>
              </a:extLst>
            </p:cNvPr>
            <p:cNvGrpSpPr/>
            <p:nvPr/>
          </p:nvGrpSpPr>
          <p:grpSpPr>
            <a:xfrm>
              <a:off x="7180355" y="4937665"/>
              <a:ext cx="731520" cy="1177746"/>
              <a:chOff x="5963088" y="4839022"/>
              <a:chExt cx="731520" cy="1177746"/>
            </a:xfrm>
          </p:grpSpPr>
          <p:grpSp>
            <p:nvGrpSpPr>
              <p:cNvPr id="136" name="Group 135">
                <a:extLst>
                  <a:ext uri="{FF2B5EF4-FFF2-40B4-BE49-F238E27FC236}">
                    <a16:creationId xmlns:a16="http://schemas.microsoft.com/office/drawing/2014/main" id="{6BCB67BB-0160-4D23-A8F7-0991708A5400}"/>
                  </a:ext>
                </a:extLst>
              </p:cNvPr>
              <p:cNvGrpSpPr/>
              <p:nvPr/>
            </p:nvGrpSpPr>
            <p:grpSpPr>
              <a:xfrm>
                <a:off x="6069277" y="5417370"/>
                <a:ext cx="519143" cy="467270"/>
                <a:chOff x="2878931" y="2940843"/>
                <a:chExt cx="1095375" cy="971550"/>
              </a:xfrm>
            </p:grpSpPr>
            <p:sp>
              <p:nvSpPr>
                <p:cNvPr id="139" name="Freeform: Shape 138">
                  <a:extLst>
                    <a:ext uri="{FF2B5EF4-FFF2-40B4-BE49-F238E27FC236}">
                      <a16:creationId xmlns:a16="http://schemas.microsoft.com/office/drawing/2014/main" id="{870DECC1-552B-4E69-BFA5-077816C7BBC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0" name="Freeform: Shape 139">
                  <a:extLst>
                    <a:ext uri="{FF2B5EF4-FFF2-40B4-BE49-F238E27FC236}">
                      <a16:creationId xmlns:a16="http://schemas.microsoft.com/office/drawing/2014/main" id="{98FF140A-071A-4AF7-B0A8-C72C9F12788D}"/>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1" name="Freeform: Shape 140">
                  <a:extLst>
                    <a:ext uri="{FF2B5EF4-FFF2-40B4-BE49-F238E27FC236}">
                      <a16:creationId xmlns:a16="http://schemas.microsoft.com/office/drawing/2014/main" id="{6624EA53-02AA-47AD-8E3A-633F3371D7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2" name="Freeform: Shape 141">
                  <a:extLst>
                    <a:ext uri="{FF2B5EF4-FFF2-40B4-BE49-F238E27FC236}">
                      <a16:creationId xmlns:a16="http://schemas.microsoft.com/office/drawing/2014/main" id="{1B5CBC4E-3332-4E75-A907-548DE39F40B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chemeClr val="bg1"/>
                </a:solidFill>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3" name="Freeform: Shape 142">
                  <a:extLst>
                    <a:ext uri="{FF2B5EF4-FFF2-40B4-BE49-F238E27FC236}">
                      <a16:creationId xmlns:a16="http://schemas.microsoft.com/office/drawing/2014/main" id="{672D053F-333D-4298-A46D-912A69A24BF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4" name="Freeform: Shape 143">
                  <a:extLst>
                    <a:ext uri="{FF2B5EF4-FFF2-40B4-BE49-F238E27FC236}">
                      <a16:creationId xmlns:a16="http://schemas.microsoft.com/office/drawing/2014/main" id="{A7499B53-657F-405B-B87E-CCC7958CC8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sp>
              <p:nvSpPr>
                <p:cNvPr id="145" name="Freeform: Shape 144">
                  <a:extLst>
                    <a:ext uri="{FF2B5EF4-FFF2-40B4-BE49-F238E27FC236}">
                      <a16:creationId xmlns:a16="http://schemas.microsoft.com/office/drawing/2014/main" id="{77B97FDF-5A45-4A21-9165-877E4CD1168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9050" cap="rnd">
                  <a:solidFill>
                    <a:srgbClr val="0070C0"/>
                  </a:solid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84">
                    <a:lnSpc>
                      <a:spcPct val="90000"/>
                    </a:lnSpc>
                    <a:defRPr/>
                  </a:pPr>
                  <a:endParaRPr lang="en-US" sz="900">
                    <a:solidFill>
                      <a:srgbClr val="505050"/>
                    </a:solidFill>
                    <a:latin typeface="Segoe UI"/>
                  </a:endParaRPr>
                </a:p>
              </p:txBody>
            </p:sp>
          </p:grpSp>
          <p:sp>
            <p:nvSpPr>
              <p:cNvPr id="137" name="Title 1">
                <a:extLst>
                  <a:ext uri="{FF2B5EF4-FFF2-40B4-BE49-F238E27FC236}">
                    <a16:creationId xmlns:a16="http://schemas.microsoft.com/office/drawing/2014/main" id="{59E2EFBF-A10A-4AC3-8DF1-4E73DDC43113}"/>
                  </a:ext>
                </a:extLst>
              </p:cNvPr>
              <p:cNvSpPr txBox="1">
                <a:spLocks/>
              </p:cNvSpPr>
              <p:nvPr/>
            </p:nvSpPr>
            <p:spPr>
              <a:xfrm>
                <a:off x="6026297" y="4839022"/>
                <a:ext cx="60510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Virtual node</a:t>
                </a:r>
              </a:p>
            </p:txBody>
          </p:sp>
          <p:sp>
            <p:nvSpPr>
              <p:cNvPr id="138" name="Rectangle: Rounded Corners 137">
                <a:extLst>
                  <a:ext uri="{FF2B5EF4-FFF2-40B4-BE49-F238E27FC236}">
                    <a16:creationId xmlns:a16="http://schemas.microsoft.com/office/drawing/2014/main" id="{AFC23D94-6106-4A7F-8FBD-58CC6F6F38BF}"/>
                  </a:ext>
                </a:extLst>
              </p:cNvPr>
              <p:cNvSpPr/>
              <p:nvPr/>
            </p:nvSpPr>
            <p:spPr bwMode="auto">
              <a:xfrm>
                <a:off x="5963088" y="5285248"/>
                <a:ext cx="731520" cy="7315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sp>
          <p:nvSpPr>
            <p:cNvPr id="146" name="Plus Sign 145">
              <a:extLst>
                <a:ext uri="{FF2B5EF4-FFF2-40B4-BE49-F238E27FC236}">
                  <a16:creationId xmlns:a16="http://schemas.microsoft.com/office/drawing/2014/main" id="{A75AEE34-BACC-4430-A2F9-86262E22D372}"/>
                </a:ext>
              </a:extLst>
            </p:cNvPr>
            <p:cNvSpPr/>
            <p:nvPr/>
          </p:nvSpPr>
          <p:spPr bwMode="auto">
            <a:xfrm>
              <a:off x="7310072" y="4404757"/>
              <a:ext cx="472086" cy="472086"/>
            </a:xfrm>
            <a:prstGeom prst="mathPlus">
              <a:avLst>
                <a:gd name="adj1" fmla="val 16889"/>
              </a:avLst>
            </a:prstGeom>
            <a:solidFill>
              <a:srgbClr val="0F78D4">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42C3A82-9043-4E8F-9ED5-807E31E0DE3A}"/>
                </a:ext>
              </a:extLst>
            </p:cNvPr>
            <p:cNvGrpSpPr/>
            <p:nvPr/>
          </p:nvGrpSpPr>
          <p:grpSpPr>
            <a:xfrm>
              <a:off x="8703040" y="1661703"/>
              <a:ext cx="892800" cy="992960"/>
              <a:chOff x="8703040" y="1661703"/>
              <a:chExt cx="892800" cy="992960"/>
            </a:xfrm>
          </p:grpSpPr>
          <p:sp>
            <p:nvSpPr>
              <p:cNvPr id="71" name="Title 1">
                <a:extLst>
                  <a:ext uri="{FF2B5EF4-FFF2-40B4-BE49-F238E27FC236}">
                    <a16:creationId xmlns:a16="http://schemas.microsoft.com/office/drawing/2014/main" id="{F1D59F01-3784-42F9-AE79-40282D5E4735}"/>
                  </a:ext>
                </a:extLst>
              </p:cNvPr>
              <p:cNvSpPr txBox="1">
                <a:spLocks/>
              </p:cNvSpPr>
              <p:nvPr/>
            </p:nvSpPr>
            <p:spPr>
              <a:xfrm>
                <a:off x="8703040" y="1661703"/>
                <a:ext cx="892800" cy="184666"/>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200">
                    <a:solidFill>
                      <a:srgbClr val="000000"/>
                    </a:solidFill>
                  </a:rPr>
                  <a:t>Prometheus</a:t>
                </a:r>
              </a:p>
            </p:txBody>
          </p:sp>
          <p:sp>
            <p:nvSpPr>
              <p:cNvPr id="72" name="Rectangle: Rounded Corners 71">
                <a:extLst>
                  <a:ext uri="{FF2B5EF4-FFF2-40B4-BE49-F238E27FC236}">
                    <a16:creationId xmlns:a16="http://schemas.microsoft.com/office/drawing/2014/main" id="{9B5D780F-2607-4F51-8A6D-ABE45BCB3D04}"/>
                  </a:ext>
                </a:extLst>
              </p:cNvPr>
              <p:cNvSpPr/>
              <p:nvPr/>
            </p:nvSpPr>
            <p:spPr bwMode="auto">
              <a:xfrm>
                <a:off x="8783680" y="1923143"/>
                <a:ext cx="731520" cy="73152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pic>
            <p:nvPicPr>
              <p:cNvPr id="3074" name="Picture 2" descr="Image result for prometheus logo black png">
                <a:extLst>
                  <a:ext uri="{FF2B5EF4-FFF2-40B4-BE49-F238E27FC236}">
                    <a16:creationId xmlns:a16="http://schemas.microsoft.com/office/drawing/2014/main" id="{9FEA7BBF-E58A-467C-8687-0A7045074D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79249" y="2022299"/>
                <a:ext cx="540382" cy="533209"/>
              </a:xfrm>
              <a:prstGeom prst="rect">
                <a:avLst/>
              </a:prstGeom>
              <a:noFill/>
              <a:extLst>
                <a:ext uri="{909E8E84-426E-40DD-AFC4-6F175D3DCCD1}">
                  <a14:hiddenFill xmlns:a14="http://schemas.microsoft.com/office/drawing/2010/main">
                    <a:solidFill>
                      <a:srgbClr val="FFFFFF"/>
                    </a:solidFill>
                  </a14:hiddenFill>
                </a:ext>
              </a:extLst>
            </p:spPr>
          </p:pic>
        </p:grpSp>
        <p:sp>
          <p:nvSpPr>
            <p:cNvPr id="83" name="Flowchart: Connector 82">
              <a:extLst>
                <a:ext uri="{FF2B5EF4-FFF2-40B4-BE49-F238E27FC236}">
                  <a16:creationId xmlns:a16="http://schemas.microsoft.com/office/drawing/2014/main" id="{E0DEC68B-5B09-414D-A9CA-EC7CB63C76C0}"/>
                </a:ext>
              </a:extLst>
            </p:cNvPr>
            <p:cNvSpPr/>
            <p:nvPr/>
          </p:nvSpPr>
          <p:spPr bwMode="auto">
            <a:xfrm>
              <a:off x="9635398" y="4562663"/>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100" name="Flowchart: Connector 99">
              <a:extLst>
                <a:ext uri="{FF2B5EF4-FFF2-40B4-BE49-F238E27FC236}">
                  <a16:creationId xmlns:a16="http://schemas.microsoft.com/office/drawing/2014/main" id="{5686173C-C491-4582-9FC8-497E1C4A9527}"/>
                </a:ext>
              </a:extLst>
            </p:cNvPr>
            <p:cNvSpPr/>
            <p:nvPr/>
          </p:nvSpPr>
          <p:spPr bwMode="auto">
            <a:xfrm>
              <a:off x="8044594" y="3632301"/>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01" name="Flowchart: Connector 100">
              <a:extLst>
                <a:ext uri="{FF2B5EF4-FFF2-40B4-BE49-F238E27FC236}">
                  <a16:creationId xmlns:a16="http://schemas.microsoft.com/office/drawing/2014/main" id="{0C116B76-81F3-4C7E-88B3-43ACB60EA832}"/>
                </a:ext>
              </a:extLst>
            </p:cNvPr>
            <p:cNvSpPr/>
            <p:nvPr/>
          </p:nvSpPr>
          <p:spPr bwMode="auto">
            <a:xfrm>
              <a:off x="9625170" y="3631116"/>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02" name="Flowchart: Connector 101">
              <a:extLst>
                <a:ext uri="{FF2B5EF4-FFF2-40B4-BE49-F238E27FC236}">
                  <a16:creationId xmlns:a16="http://schemas.microsoft.com/office/drawing/2014/main" id="{76C591B5-DF62-4370-A401-A0AFC0349C67}"/>
                </a:ext>
              </a:extLst>
            </p:cNvPr>
            <p:cNvSpPr/>
            <p:nvPr/>
          </p:nvSpPr>
          <p:spPr bwMode="auto">
            <a:xfrm>
              <a:off x="9629993" y="2804014"/>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2</a:t>
              </a:r>
            </a:p>
          </p:txBody>
        </p:sp>
      </p:grpSp>
    </p:spTree>
    <p:extLst>
      <p:ext uri="{BB962C8B-B14F-4D97-AF65-F5344CB8AC3E}">
        <p14:creationId xmlns:p14="http://schemas.microsoft.com/office/powerpoint/2010/main" val="355879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55449" y="391420"/>
            <a:ext cx="4839292"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AKS diagnostics</a:t>
            </a:r>
          </a:p>
        </p:txBody>
      </p:sp>
      <p:sp>
        <p:nvSpPr>
          <p:cNvPr id="235" name="Title 3">
            <a:extLst>
              <a:ext uri="{FF2B5EF4-FFF2-40B4-BE49-F238E27FC236}">
                <a16:creationId xmlns:a16="http://schemas.microsoft.com/office/drawing/2014/main" id="{A22ECC16-9EBC-42F5-B906-E6B5A5DF9A94}"/>
              </a:ext>
            </a:extLst>
          </p:cNvPr>
          <p:cNvSpPr txBox="1">
            <a:spLocks/>
          </p:cNvSpPr>
          <p:nvPr/>
        </p:nvSpPr>
        <p:spPr>
          <a:xfrm>
            <a:off x="375989" y="1343061"/>
            <a:ext cx="3485456" cy="2215991"/>
          </a:xfrm>
          <a:prstGeom prst="rect">
            <a:avLst/>
          </a:prstGeom>
        </p:spPr>
        <p:txBody>
          <a:bodyPr vert="horz" wrap="square" lIns="0" tIns="0" rIns="0" bIns="0" rtlCol="0" anchor="t">
            <a:spAutoFit/>
          </a:bodyPr>
          <a:lstStyle>
            <a:defPPr>
              <a:defRPr lang="en-US"/>
            </a:defPPr>
            <a:lvl1pPr marL="182880" marR="0" lvl="0" indent="-182880" fontAlgn="auto">
              <a:lnSpc>
                <a:spcPct val="100000"/>
              </a:lnSpc>
              <a:spcBef>
                <a:spcPct val="0"/>
              </a:spcBef>
              <a:spcAft>
                <a:spcPts val="1200"/>
              </a:spcAft>
              <a:buClr>
                <a:srgbClr val="0F78D4"/>
              </a:buClr>
              <a:buSzTx/>
              <a:buFont typeface="Arial" panose="020B0604020202020204" pitchFamily="34" charset="0"/>
              <a:buChar char="•"/>
              <a:tabLst/>
              <a:defRPr kumimoji="0" sz="1600" b="0" i="0" u="none" strike="noStrike" cap="none" spc="0" normalizeH="0" baseline="0">
                <a:ln w="3175">
                  <a:noFill/>
                </a:ln>
                <a:solidFill>
                  <a:srgbClr val="3C3C41"/>
                </a:solidFill>
                <a:effectLst/>
                <a:uLnTx/>
                <a:uFillTx/>
                <a:latin typeface="Segoe UI" panose="020B0502040204020203" pitchFamily="34" charset="0"/>
                <a:cs typeface="Segoe UI" pitchFamily="34" charset="0"/>
              </a:defRPr>
            </a:lvl1pPr>
          </a:lstStyle>
          <a:p>
            <a:pPr>
              <a:spcAft>
                <a:spcPts val="1800"/>
              </a:spcAft>
              <a:defRPr/>
            </a:pPr>
            <a:r>
              <a:rPr lang="en-US" sz="1400" dirty="0">
                <a:solidFill>
                  <a:srgbClr val="0078D4"/>
                </a:solidFill>
              </a:rPr>
              <a:t>Faster resolution of common issues with an intelligent, self-diagnostic experience right in the portal</a:t>
            </a:r>
          </a:p>
          <a:p>
            <a:pPr>
              <a:spcAft>
                <a:spcPts val="1800"/>
              </a:spcAft>
              <a:defRPr/>
            </a:pPr>
            <a:r>
              <a:rPr lang="en-US" sz="1400" dirty="0">
                <a:solidFill>
                  <a:srgbClr val="0078D4"/>
                </a:solidFill>
              </a:rPr>
              <a:t>Cluster-specific observations</a:t>
            </a:r>
          </a:p>
          <a:p>
            <a:pPr>
              <a:spcAft>
                <a:spcPts val="1800"/>
              </a:spcAft>
              <a:defRPr/>
            </a:pPr>
            <a:r>
              <a:rPr lang="en-US" sz="1400" dirty="0">
                <a:solidFill>
                  <a:srgbClr val="0078D4"/>
                </a:solidFill>
              </a:rPr>
              <a:t>Recommended actions for troubleshooting</a:t>
            </a:r>
          </a:p>
          <a:p>
            <a:pPr>
              <a:defRPr/>
            </a:pPr>
            <a:endParaRPr lang="en-US" sz="1500" dirty="0">
              <a:solidFill>
                <a:schemeClr val="tx2"/>
              </a:solidFill>
            </a:endParaRPr>
          </a:p>
        </p:txBody>
      </p:sp>
      <p:grpSp>
        <p:nvGrpSpPr>
          <p:cNvPr id="2" name="Group 1" descr="AKS diagnostics visual flow">
            <a:extLst>
              <a:ext uri="{FF2B5EF4-FFF2-40B4-BE49-F238E27FC236}">
                <a16:creationId xmlns:a16="http://schemas.microsoft.com/office/drawing/2014/main" id="{87A635EE-0AD5-46EE-84F2-7E14EAF9E0ED}"/>
              </a:ext>
            </a:extLst>
          </p:cNvPr>
          <p:cNvGrpSpPr/>
          <p:nvPr/>
        </p:nvGrpSpPr>
        <p:grpSpPr>
          <a:xfrm>
            <a:off x="5057792" y="1289167"/>
            <a:ext cx="6502716" cy="4848094"/>
            <a:chOff x="5554504" y="1368190"/>
            <a:chExt cx="6502716" cy="4848094"/>
          </a:xfrm>
        </p:grpSpPr>
        <p:cxnSp>
          <p:nvCxnSpPr>
            <p:cNvPr id="122" name="Straight Arrow Connector 121">
              <a:extLst>
                <a:ext uri="{FF2B5EF4-FFF2-40B4-BE49-F238E27FC236}">
                  <a16:creationId xmlns:a16="http://schemas.microsoft.com/office/drawing/2014/main" id="{91506D39-24BA-4723-B828-15415960FA96}"/>
                </a:ext>
              </a:extLst>
            </p:cNvPr>
            <p:cNvCxnSpPr>
              <a:cxnSpLocks/>
              <a:endCxn id="117" idx="0"/>
            </p:cNvCxnSpPr>
            <p:nvPr/>
          </p:nvCxnSpPr>
          <p:spPr>
            <a:xfrm>
              <a:off x="6985580" y="3860113"/>
              <a:ext cx="0" cy="303169"/>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4E88174-8093-443E-9DF1-AB03622A3125}"/>
                </a:ext>
              </a:extLst>
            </p:cNvPr>
            <p:cNvSpPr/>
            <p:nvPr/>
          </p:nvSpPr>
          <p:spPr bwMode="auto">
            <a:xfrm>
              <a:off x="5895770" y="2061534"/>
              <a:ext cx="3462544" cy="1807513"/>
            </a:xfrm>
            <a:prstGeom prst="rect">
              <a:avLst/>
            </a:prstGeom>
            <a:solidFill>
              <a:schemeClr val="bg1">
                <a:lumMod val="9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grpSp>
          <p:nvGrpSpPr>
            <p:cNvPr id="177" name="Group 176">
              <a:extLst>
                <a:ext uri="{FF2B5EF4-FFF2-40B4-BE49-F238E27FC236}">
                  <a16:creationId xmlns:a16="http://schemas.microsoft.com/office/drawing/2014/main" id="{0C02DF0B-8CA8-4856-8D50-D4E46E9AF561}"/>
                </a:ext>
              </a:extLst>
            </p:cNvPr>
            <p:cNvGrpSpPr/>
            <p:nvPr/>
          </p:nvGrpSpPr>
          <p:grpSpPr>
            <a:xfrm>
              <a:off x="9643834" y="1880773"/>
              <a:ext cx="2413386" cy="2170012"/>
              <a:chOff x="9643834" y="2005227"/>
              <a:chExt cx="2413386" cy="2170012"/>
            </a:xfrm>
          </p:grpSpPr>
          <p:sp>
            <p:nvSpPr>
              <p:cNvPr id="65" name="TextBox 64">
                <a:extLst>
                  <a:ext uri="{FF2B5EF4-FFF2-40B4-BE49-F238E27FC236}">
                    <a16:creationId xmlns:a16="http://schemas.microsoft.com/office/drawing/2014/main" id="{9A0A00B9-E59E-4201-BE76-CE9D67B0FE69}"/>
                  </a:ext>
                </a:extLst>
              </p:cNvPr>
              <p:cNvSpPr txBox="1"/>
              <p:nvPr/>
            </p:nvSpPr>
            <p:spPr>
              <a:xfrm>
                <a:off x="10052015" y="2595194"/>
                <a:ext cx="2005205" cy="400110"/>
              </a:xfrm>
              <a:prstGeom prst="rect">
                <a:avLst/>
              </a:prstGeom>
              <a:noFill/>
            </p:spPr>
            <p:txBody>
              <a:bodyPr wrap="square" rIns="0" rtlCol="0" anchor="ctr">
                <a:noAutofit/>
              </a:bodyPr>
              <a:lstStyle/>
              <a:p>
                <a:pPr defTabSz="932742">
                  <a:spcBef>
                    <a:spcPct val="0"/>
                  </a:spcBef>
                </a:pPr>
                <a:r>
                  <a:rPr lang="en-US" sz="1200" dirty="0">
                    <a:ln w="3175">
                      <a:noFill/>
                    </a:ln>
                    <a:solidFill>
                      <a:srgbClr val="000000"/>
                    </a:solidFill>
                    <a:latin typeface="Segoe UI" panose="020B0502040204020203" pitchFamily="34" charset="0"/>
                    <a:cs typeface="Segoe UI" panose="020B0502040204020203" pitchFamily="34" charset="0"/>
                  </a:rPr>
                  <a:t>Intelligent detectors based on AKS-specific telemetry</a:t>
                </a:r>
              </a:p>
            </p:txBody>
          </p:sp>
          <p:pic>
            <p:nvPicPr>
              <p:cNvPr id="68" name="Graphic 67" descr="Magnifying glass">
                <a:extLst>
                  <a:ext uri="{FF2B5EF4-FFF2-40B4-BE49-F238E27FC236}">
                    <a16:creationId xmlns:a16="http://schemas.microsoft.com/office/drawing/2014/main" id="{2139D54B-C0E9-4E8D-AF44-6A7A4A6144F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363" y="2654534"/>
                <a:ext cx="281431" cy="281431"/>
              </a:xfrm>
              <a:prstGeom prst="rect">
                <a:avLst/>
              </a:prstGeom>
            </p:spPr>
          </p:pic>
          <p:sp>
            <p:nvSpPr>
              <p:cNvPr id="67" name="TextBox 66">
                <a:extLst>
                  <a:ext uri="{FF2B5EF4-FFF2-40B4-BE49-F238E27FC236}">
                    <a16:creationId xmlns:a16="http://schemas.microsoft.com/office/drawing/2014/main" id="{041B5C75-9916-4F2D-BFA3-B81F28118C9F}"/>
                  </a:ext>
                </a:extLst>
              </p:cNvPr>
              <p:cNvSpPr txBox="1"/>
              <p:nvPr/>
            </p:nvSpPr>
            <p:spPr>
              <a:xfrm>
                <a:off x="10052015" y="3775129"/>
                <a:ext cx="1645920" cy="400110"/>
              </a:xfrm>
              <a:prstGeom prst="rect">
                <a:avLst/>
              </a:prstGeom>
              <a:noFill/>
            </p:spPr>
            <p:txBody>
              <a:bodyPr wrap="square" rIns="0" rtlCol="0" anchor="ctr">
                <a:noAutofit/>
              </a:bodyPr>
              <a:lstStyle/>
              <a:p>
                <a:pPr defTabSz="932742">
                  <a:spcBef>
                    <a:spcPct val="0"/>
                  </a:spcBef>
                </a:pPr>
                <a:r>
                  <a:rPr lang="en-US" sz="1200">
                    <a:ln w="3175">
                      <a:noFill/>
                    </a:ln>
                    <a:solidFill>
                      <a:srgbClr val="000000"/>
                    </a:solidFill>
                    <a:latin typeface="Segoe UI" panose="020B0502040204020203" pitchFamily="34" charset="0"/>
                    <a:cs typeface="Segoe UI" panose="020B0502040204020203" pitchFamily="34" charset="0"/>
                  </a:rPr>
                  <a:t>Recommended actions </a:t>
                </a:r>
                <a:br>
                  <a:rPr lang="en-US" sz="1200">
                    <a:ln w="3175">
                      <a:noFill/>
                    </a:ln>
                    <a:solidFill>
                      <a:srgbClr val="000000"/>
                    </a:solidFill>
                    <a:latin typeface="Segoe UI" panose="020B0502040204020203" pitchFamily="34" charset="0"/>
                    <a:cs typeface="Segoe UI" panose="020B0502040204020203" pitchFamily="34" charset="0"/>
                  </a:rPr>
                </a:br>
                <a:r>
                  <a:rPr lang="en-US" sz="1200">
                    <a:ln w="3175">
                      <a:noFill/>
                    </a:ln>
                    <a:solidFill>
                      <a:srgbClr val="000000"/>
                    </a:solidFill>
                    <a:latin typeface="Segoe UI" panose="020B0502040204020203" pitchFamily="34" charset="0"/>
                    <a:cs typeface="Segoe UI" panose="020B0502040204020203" pitchFamily="34" charset="0"/>
                  </a:rPr>
                  <a:t>for troubleshooting</a:t>
                </a:r>
              </a:p>
            </p:txBody>
          </p:sp>
          <p:pic>
            <p:nvPicPr>
              <p:cNvPr id="69" name="Graphic 68" descr="Tools">
                <a:extLst>
                  <a:ext uri="{FF2B5EF4-FFF2-40B4-BE49-F238E27FC236}">
                    <a16:creationId xmlns:a16="http://schemas.microsoft.com/office/drawing/2014/main" id="{EB6E008E-A1A7-42F2-B31E-EF374CE7414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79856" y="3852962"/>
                <a:ext cx="244444" cy="244444"/>
              </a:xfrm>
              <a:prstGeom prst="rect">
                <a:avLst/>
              </a:prstGeom>
            </p:spPr>
          </p:pic>
          <p:sp>
            <p:nvSpPr>
              <p:cNvPr id="66" name="TextBox 65">
                <a:extLst>
                  <a:ext uri="{FF2B5EF4-FFF2-40B4-BE49-F238E27FC236}">
                    <a16:creationId xmlns:a16="http://schemas.microsoft.com/office/drawing/2014/main" id="{3511F8F1-31DA-469C-A073-CAC35D0A44E4}"/>
                  </a:ext>
                </a:extLst>
              </p:cNvPr>
              <p:cNvSpPr txBox="1"/>
              <p:nvPr/>
            </p:nvSpPr>
            <p:spPr>
              <a:xfrm>
                <a:off x="10052015" y="3185161"/>
                <a:ext cx="1645920" cy="400110"/>
              </a:xfrm>
              <a:prstGeom prst="rect">
                <a:avLst/>
              </a:prstGeom>
              <a:noFill/>
            </p:spPr>
            <p:txBody>
              <a:bodyPr wrap="square" rIns="0" rtlCol="0" anchor="ctr">
                <a:noAutofit/>
              </a:bodyPr>
              <a:lstStyle/>
              <a:p>
                <a:pPr defTabSz="932742">
                  <a:spcBef>
                    <a:spcPct val="0"/>
                  </a:spcBef>
                </a:pPr>
                <a:r>
                  <a:rPr lang="en-US" sz="1200" dirty="0">
                    <a:ln w="3175">
                      <a:noFill/>
                    </a:ln>
                    <a:solidFill>
                      <a:srgbClr val="000000"/>
                    </a:solidFill>
                    <a:latin typeface="Segoe UI" panose="020B0502040204020203" pitchFamily="34" charset="0"/>
                    <a:cs typeface="Segoe UI" panose="020B0502040204020203" pitchFamily="34" charset="0"/>
                  </a:rPr>
                  <a:t>Cluster-specific observations</a:t>
                </a:r>
              </a:p>
            </p:txBody>
          </p:sp>
          <p:pic>
            <p:nvPicPr>
              <p:cNvPr id="70" name="Graphic 69" descr="Checklist RTL">
                <a:extLst>
                  <a:ext uri="{FF2B5EF4-FFF2-40B4-BE49-F238E27FC236}">
                    <a16:creationId xmlns:a16="http://schemas.microsoft.com/office/drawing/2014/main" id="{B2AFDC5F-599C-43B4-90B9-C14EEA7BC41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67677" y="3250815"/>
                <a:ext cx="268802" cy="268802"/>
              </a:xfrm>
              <a:prstGeom prst="rect">
                <a:avLst/>
              </a:prstGeom>
            </p:spPr>
          </p:pic>
          <p:sp>
            <p:nvSpPr>
              <p:cNvPr id="64" name="TextBox 63">
                <a:extLst>
                  <a:ext uri="{FF2B5EF4-FFF2-40B4-BE49-F238E27FC236}">
                    <a16:creationId xmlns:a16="http://schemas.microsoft.com/office/drawing/2014/main" id="{0FFCBCAA-8A51-47E6-AF38-4F5ED3642FD4}"/>
                  </a:ext>
                </a:extLst>
              </p:cNvPr>
              <p:cNvSpPr txBox="1"/>
              <p:nvPr/>
            </p:nvSpPr>
            <p:spPr>
              <a:xfrm>
                <a:off x="10052015" y="2005227"/>
                <a:ext cx="1645920" cy="400110"/>
              </a:xfrm>
              <a:prstGeom prst="rect">
                <a:avLst/>
              </a:prstGeom>
              <a:noFill/>
            </p:spPr>
            <p:txBody>
              <a:bodyPr wrap="square" rIns="0" rtlCol="0" anchor="ctr">
                <a:noAutofit/>
              </a:bodyPr>
              <a:lstStyle/>
              <a:p>
                <a:pPr defTabSz="932742">
                  <a:spcBef>
                    <a:spcPct val="0"/>
                  </a:spcBef>
                </a:pPr>
                <a:r>
                  <a:rPr lang="en-US" sz="1200">
                    <a:ln w="3175">
                      <a:noFill/>
                    </a:ln>
                    <a:solidFill>
                      <a:srgbClr val="000000"/>
                    </a:solidFill>
                    <a:latin typeface="Segoe UI" panose="020B0502040204020203" pitchFamily="34" charset="0"/>
                    <a:cs typeface="Segoe UI" panose="020B0502040204020203" pitchFamily="34" charset="0"/>
                  </a:rPr>
                  <a:t>Zero configuration </a:t>
                </a:r>
                <a:br>
                  <a:rPr lang="en-US" sz="1200">
                    <a:ln w="3175">
                      <a:noFill/>
                    </a:ln>
                    <a:solidFill>
                      <a:srgbClr val="000000"/>
                    </a:solidFill>
                    <a:latin typeface="Segoe UI" panose="020B0502040204020203" pitchFamily="34" charset="0"/>
                    <a:cs typeface="Segoe UI" panose="020B0502040204020203" pitchFamily="34" charset="0"/>
                  </a:rPr>
                </a:br>
                <a:r>
                  <a:rPr lang="en-US" sz="1200">
                    <a:ln w="3175">
                      <a:noFill/>
                    </a:ln>
                    <a:solidFill>
                      <a:srgbClr val="000000"/>
                    </a:solidFill>
                    <a:latin typeface="Segoe UI" panose="020B0502040204020203" pitchFamily="34" charset="0"/>
                    <a:cs typeface="Segoe UI" panose="020B0502040204020203" pitchFamily="34" charset="0"/>
                  </a:rPr>
                  <a:t>and zero cost</a:t>
                </a:r>
              </a:p>
            </p:txBody>
          </p:sp>
          <p:sp>
            <p:nvSpPr>
              <p:cNvPr id="71" name="TextBox 70">
                <a:extLst>
                  <a:ext uri="{FF2B5EF4-FFF2-40B4-BE49-F238E27FC236}">
                    <a16:creationId xmlns:a16="http://schemas.microsoft.com/office/drawing/2014/main" id="{D047E0A9-0B44-47D7-BE22-DA1D8A4D3F3F}"/>
                  </a:ext>
                </a:extLst>
              </p:cNvPr>
              <p:cNvSpPr txBox="1"/>
              <p:nvPr/>
            </p:nvSpPr>
            <p:spPr>
              <a:xfrm>
                <a:off x="9643834" y="2051394"/>
                <a:ext cx="516488" cy="307777"/>
              </a:xfrm>
              <a:prstGeom prst="rect">
                <a:avLst/>
              </a:prstGeom>
              <a:noFill/>
            </p:spPr>
            <p:txBody>
              <a:bodyPr wrap="square" lIns="0" rIns="0" rtlCol="0">
                <a:spAutoFit/>
              </a:bodyPr>
              <a:lstStyle/>
              <a:p>
                <a:pPr algn="ctr"/>
                <a:r>
                  <a:rPr lang="en-US" sz="1400" b="1">
                    <a:solidFill>
                      <a:srgbClr val="0F78D4"/>
                    </a:solidFill>
                  </a:rPr>
                  <a:t>&lt;\&gt;</a:t>
                </a:r>
              </a:p>
            </p:txBody>
          </p:sp>
        </p:grpSp>
        <p:sp>
          <p:nvSpPr>
            <p:cNvPr id="72" name="Right Bracket 71">
              <a:extLst>
                <a:ext uri="{FF2B5EF4-FFF2-40B4-BE49-F238E27FC236}">
                  <a16:creationId xmlns:a16="http://schemas.microsoft.com/office/drawing/2014/main" id="{EB80581A-86B8-4713-AA6E-FEEB7285D08B}"/>
                </a:ext>
              </a:extLst>
            </p:cNvPr>
            <p:cNvSpPr/>
            <p:nvPr/>
          </p:nvSpPr>
          <p:spPr>
            <a:xfrm>
              <a:off x="9478934" y="2083568"/>
              <a:ext cx="99135" cy="1763444"/>
            </a:xfrm>
            <a:prstGeom prst="rightBracket">
              <a:avLst/>
            </a:prstGeom>
            <a:ln w="12700">
              <a:solidFill>
                <a:srgbClr val="3C3C4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B4E5CF32-025E-4B47-A172-3CBC890B8118}"/>
                </a:ext>
              </a:extLst>
            </p:cNvPr>
            <p:cNvGrpSpPr/>
            <p:nvPr/>
          </p:nvGrpSpPr>
          <p:grpSpPr>
            <a:xfrm>
              <a:off x="6414267" y="5372589"/>
              <a:ext cx="1142625" cy="728813"/>
              <a:chOff x="6444747" y="5651264"/>
              <a:chExt cx="1142625" cy="728813"/>
            </a:xfrm>
          </p:grpSpPr>
          <p:sp>
            <p:nvSpPr>
              <p:cNvPr id="4" name="Rectangle: Rounded Corners 3">
                <a:extLst>
                  <a:ext uri="{FF2B5EF4-FFF2-40B4-BE49-F238E27FC236}">
                    <a16:creationId xmlns:a16="http://schemas.microsoft.com/office/drawing/2014/main" id="{0F32FCEA-2063-409C-8608-F74826C27F17}"/>
                  </a:ext>
                </a:extLst>
              </p:cNvPr>
              <p:cNvSpPr/>
              <p:nvPr/>
            </p:nvSpPr>
            <p:spPr>
              <a:xfrm>
                <a:off x="6787459" y="5922877"/>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CB2A735-23AC-48D2-BB09-95E90917171F}"/>
                  </a:ext>
                </a:extLst>
              </p:cNvPr>
              <p:cNvSpPr txBox="1"/>
              <p:nvPr/>
            </p:nvSpPr>
            <p:spPr>
              <a:xfrm>
                <a:off x="6444747" y="5651264"/>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User</a:t>
                </a:r>
              </a:p>
            </p:txBody>
          </p:sp>
          <p:sp>
            <p:nvSpPr>
              <p:cNvPr id="7" name="people_4" title="Icon of a person">
                <a:extLst>
                  <a:ext uri="{FF2B5EF4-FFF2-40B4-BE49-F238E27FC236}">
                    <a16:creationId xmlns:a16="http://schemas.microsoft.com/office/drawing/2014/main" id="{16FA2770-536C-4BCB-8808-44E30020C0EE}"/>
                  </a:ext>
                </a:extLst>
              </p:cNvPr>
              <p:cNvSpPr>
                <a:spLocks noChangeAspect="1" noEditPoints="1"/>
              </p:cNvSpPr>
              <p:nvPr/>
            </p:nvSpPr>
            <p:spPr bwMode="auto">
              <a:xfrm>
                <a:off x="6872927" y="5991457"/>
                <a:ext cx="286265"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cxnSp>
          <p:nvCxnSpPr>
            <p:cNvPr id="125" name="Straight Arrow Connector 124">
              <a:extLst>
                <a:ext uri="{FF2B5EF4-FFF2-40B4-BE49-F238E27FC236}">
                  <a16:creationId xmlns:a16="http://schemas.microsoft.com/office/drawing/2014/main" id="{5E5C7168-9628-462A-A61F-5C78A27344C2}"/>
                </a:ext>
              </a:extLst>
            </p:cNvPr>
            <p:cNvCxnSpPr>
              <a:cxnSpLocks/>
              <a:stCxn id="116" idx="2"/>
              <a:endCxn id="5" idx="0"/>
            </p:cNvCxnSpPr>
            <p:nvPr/>
          </p:nvCxnSpPr>
          <p:spPr>
            <a:xfrm>
              <a:off x="6985579" y="5076761"/>
              <a:ext cx="1" cy="295828"/>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040AB6E3-74AD-4FA6-9562-7F74ABBB8BCA}"/>
                </a:ext>
              </a:extLst>
            </p:cNvPr>
            <p:cNvGrpSpPr/>
            <p:nvPr/>
          </p:nvGrpSpPr>
          <p:grpSpPr>
            <a:xfrm>
              <a:off x="6414267" y="4163282"/>
              <a:ext cx="1142625" cy="913479"/>
              <a:chOff x="6414267" y="4449673"/>
              <a:chExt cx="1142625" cy="913479"/>
            </a:xfrm>
          </p:grpSpPr>
          <p:sp>
            <p:nvSpPr>
              <p:cNvPr id="116" name="Rectangle: Rounded Corners 115">
                <a:extLst>
                  <a:ext uri="{FF2B5EF4-FFF2-40B4-BE49-F238E27FC236}">
                    <a16:creationId xmlns:a16="http://schemas.microsoft.com/office/drawing/2014/main" id="{B26DFEDA-B2EA-414E-9E74-245ED1828B94}"/>
                  </a:ext>
                </a:extLst>
              </p:cNvPr>
              <p:cNvSpPr/>
              <p:nvPr/>
            </p:nvSpPr>
            <p:spPr>
              <a:xfrm>
                <a:off x="6756979" y="4905952"/>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TextBox 116">
                <a:extLst>
                  <a:ext uri="{FF2B5EF4-FFF2-40B4-BE49-F238E27FC236}">
                    <a16:creationId xmlns:a16="http://schemas.microsoft.com/office/drawing/2014/main" id="{DAE5499E-9C97-4107-A942-76D5AEE2772A}"/>
                  </a:ext>
                </a:extLst>
              </p:cNvPr>
              <p:cNvSpPr txBox="1"/>
              <p:nvPr/>
            </p:nvSpPr>
            <p:spPr>
              <a:xfrm>
                <a:off x="6414267" y="4449673"/>
                <a:ext cx="1142625" cy="397032"/>
              </a:xfrm>
              <a:prstGeom prst="rect">
                <a:avLst/>
              </a:prstGeom>
              <a:noFill/>
            </p:spPr>
            <p:txBody>
              <a:bodyPr wrap="square" lIns="0" tIns="27432" rIns="0" bIns="0" rtlCol="0" anchor="b">
                <a:spAutoFit/>
              </a:bodyPr>
              <a:lstStyle/>
              <a:p>
                <a:pPr algn="ctr">
                  <a:defRPr/>
                </a:pPr>
                <a:r>
                  <a:rPr lang="en-US" sz="1200">
                    <a:solidFill>
                      <a:srgbClr val="3C3C41"/>
                    </a:solidFill>
                    <a:latin typeface="Segoe UI Semibold" panose="020B0702040204020203" pitchFamily="34" charset="0"/>
                    <a:cs typeface="Segoe UI Semibold" panose="020B0702040204020203" pitchFamily="34" charset="0"/>
                  </a:rPr>
                  <a:t>Azure </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portal</a:t>
                </a:r>
              </a:p>
            </p:txBody>
          </p:sp>
          <p:pic>
            <p:nvPicPr>
              <p:cNvPr id="61" name="Graphic 60">
                <a:extLst>
                  <a:ext uri="{FF2B5EF4-FFF2-40B4-BE49-F238E27FC236}">
                    <a16:creationId xmlns:a16="http://schemas.microsoft.com/office/drawing/2014/main" id="{55E77206-37C7-4AF1-87AE-B63FBA2F88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16410" y="4954299"/>
                <a:ext cx="338339" cy="338339"/>
              </a:xfrm>
              <a:prstGeom prst="rect">
                <a:avLst/>
              </a:prstGeom>
              <a:effectLst/>
            </p:spPr>
          </p:pic>
        </p:grpSp>
        <p:sp>
          <p:nvSpPr>
            <p:cNvPr id="171" name="TextBox 170">
              <a:extLst>
                <a:ext uri="{FF2B5EF4-FFF2-40B4-BE49-F238E27FC236}">
                  <a16:creationId xmlns:a16="http://schemas.microsoft.com/office/drawing/2014/main" id="{58CCF1EF-DC91-4D0A-B4E2-29B24964B12A}"/>
                </a:ext>
              </a:extLst>
            </p:cNvPr>
            <p:cNvSpPr txBox="1"/>
            <p:nvPr/>
          </p:nvSpPr>
          <p:spPr>
            <a:xfrm>
              <a:off x="5844407" y="1368190"/>
              <a:ext cx="1814206" cy="338554"/>
            </a:xfrm>
            <a:prstGeom prst="rect">
              <a:avLst/>
            </a:prstGeom>
            <a:noFill/>
          </p:spPr>
          <p:txBody>
            <a:bodyPr wrap="square" lIns="0" tIns="0" rIns="0" bIns="0" rtlCol="0" anchor="b">
              <a:spAutoFit/>
            </a:bodyPr>
            <a:lstStyle/>
            <a:p>
              <a:pPr lvl="0" defTabSz="932742">
                <a:defRPr/>
              </a:pPr>
              <a:r>
                <a:rPr kumimoji="0" lang="en-US" sz="12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AKS </a:t>
              </a:r>
              <a:r>
                <a:rPr lang="en-US" sz="1200" dirty="0">
                  <a:solidFill>
                    <a:srgbClr val="3C3C41"/>
                  </a:solidFill>
                  <a:latin typeface="Segoe UI Semibold" panose="020B0702040204020203" pitchFamily="34" charset="0"/>
                  <a:cs typeface="Segoe UI Semibold" panose="020B0702040204020203" pitchFamily="34" charset="0"/>
                </a:rPr>
                <a:t>diagnostics</a:t>
              </a:r>
              <a:br>
                <a:rPr lang="en-US" sz="1200" dirty="0">
                  <a:solidFill>
                    <a:srgbClr val="3C3C41"/>
                  </a:solidFill>
                  <a:latin typeface="Segoe UI Semibold" panose="020B0702040204020203" pitchFamily="34" charset="0"/>
                  <a:cs typeface="Segoe UI Semibold" panose="020B0702040204020203" pitchFamily="34" charset="0"/>
                </a:rPr>
              </a:br>
              <a:r>
                <a:rPr lang="en-US" sz="1000" i="1" dirty="0">
                  <a:solidFill>
                    <a:srgbClr val="3C3C41"/>
                  </a:solidFill>
                  <a:latin typeface="Segoe UI" panose="020B0502040204020203" pitchFamily="34" charset="0"/>
                </a:rPr>
                <a:t>Sample diagnostics web portal</a:t>
              </a:r>
              <a:endParaRPr kumimoji="0" lang="en-US" sz="1200" b="0" i="0" u="none" strike="noStrike" kern="1200" cap="none" spc="0" normalizeH="0" baseline="0" noProof="0" dirty="0">
                <a:ln>
                  <a:noFill/>
                </a:ln>
                <a:solidFill>
                  <a:srgbClr val="3C3C41"/>
                </a:solidFill>
                <a:effectLst/>
                <a:uLnTx/>
                <a:uFillTx/>
                <a:latin typeface="Segoe UI Semibold" panose="020B0702040204020203" pitchFamily="34" charset="0"/>
                <a:cs typeface="Segoe UI Semibold" panose="020B0702040204020203" pitchFamily="34" charset="0"/>
              </a:endParaRPr>
            </a:p>
          </p:txBody>
        </p:sp>
        <p:sp>
          <p:nvSpPr>
            <p:cNvPr id="179" name="Rectangle: Rounded Corners 178">
              <a:extLst>
                <a:ext uri="{FF2B5EF4-FFF2-40B4-BE49-F238E27FC236}">
                  <a16:creationId xmlns:a16="http://schemas.microsoft.com/office/drawing/2014/main" id="{02876944-34B0-4671-9524-8109300B8CD3}"/>
                </a:ext>
              </a:extLst>
            </p:cNvPr>
            <p:cNvSpPr/>
            <p:nvPr/>
          </p:nvSpPr>
          <p:spPr>
            <a:xfrm>
              <a:off x="8049204" y="5644202"/>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TextBox 179">
              <a:extLst>
                <a:ext uri="{FF2B5EF4-FFF2-40B4-BE49-F238E27FC236}">
                  <a16:creationId xmlns:a16="http://schemas.microsoft.com/office/drawing/2014/main" id="{5B109384-4623-4469-8E7E-ADD6C3DFC26C}"/>
                </a:ext>
              </a:extLst>
            </p:cNvPr>
            <p:cNvSpPr txBox="1"/>
            <p:nvPr/>
          </p:nvSpPr>
          <p:spPr>
            <a:xfrm>
              <a:off x="7706492" y="5003257"/>
              <a:ext cx="1142625" cy="581698"/>
            </a:xfrm>
            <a:prstGeom prst="rect">
              <a:avLst/>
            </a:prstGeom>
            <a:noFill/>
          </p:spPr>
          <p:txBody>
            <a:bodyPr wrap="square" lIns="0" tIns="27432" rIns="0" bIns="0" rtlCol="0" anchor="b">
              <a:spAutoFit/>
            </a:bodyPr>
            <a:lstStyle/>
            <a:p>
              <a:pPr algn="ctr">
                <a:defRPr/>
              </a:pPr>
              <a:r>
                <a:rPr lang="en-US" sz="1200" dirty="0">
                  <a:solidFill>
                    <a:srgbClr val="3C3C41"/>
                  </a:solidFill>
                  <a:latin typeface="Segoe UI Semibold" panose="020B0702040204020203" pitchFamily="34" charset="0"/>
                  <a:cs typeface="Segoe UI Semibold" panose="020B0702040204020203" pitchFamily="34" charset="0"/>
                </a:rPr>
                <a:t>Azure</a:t>
              </a:r>
              <a:br>
                <a:rPr lang="en-US" sz="1200" dirty="0">
                  <a:solidFill>
                    <a:srgbClr val="3C3C41"/>
                  </a:solidFill>
                  <a:latin typeface="Segoe UI Semibold" panose="020B0702040204020203" pitchFamily="34" charset="0"/>
                  <a:cs typeface="Segoe UI Semibold" panose="020B0702040204020203" pitchFamily="34" charset="0"/>
                </a:rPr>
              </a:br>
              <a:r>
                <a:rPr lang="en-US" sz="1200" dirty="0">
                  <a:solidFill>
                    <a:srgbClr val="3C3C41"/>
                  </a:solidFill>
                  <a:latin typeface="Segoe UI Semibold" panose="020B0702040204020203" pitchFamily="34" charset="0"/>
                  <a:cs typeface="Segoe UI Semibold" panose="020B0702040204020203" pitchFamily="34" charset="0"/>
                </a:rPr>
                <a:t>backend</a:t>
              </a:r>
              <a:br>
                <a:rPr lang="en-US" sz="1200" dirty="0">
                  <a:solidFill>
                    <a:srgbClr val="3C3C41"/>
                  </a:solidFill>
                  <a:latin typeface="Segoe UI Semibold" panose="020B0702040204020203" pitchFamily="34" charset="0"/>
                  <a:cs typeface="Segoe UI Semibold" panose="020B0702040204020203" pitchFamily="34" charset="0"/>
                </a:rPr>
              </a:br>
              <a:r>
                <a:rPr lang="en-US" sz="1200" dirty="0">
                  <a:solidFill>
                    <a:srgbClr val="3C3C41"/>
                  </a:solidFill>
                  <a:latin typeface="Segoe UI Semibold" panose="020B0702040204020203" pitchFamily="34" charset="0"/>
                  <a:cs typeface="Segoe UI Semibold" panose="020B0702040204020203" pitchFamily="34" charset="0"/>
                </a:rPr>
                <a:t>telemetry</a:t>
              </a:r>
            </a:p>
          </p:txBody>
        </p:sp>
        <p:grpSp>
          <p:nvGrpSpPr>
            <p:cNvPr id="24" name="Group 23">
              <a:extLst>
                <a:ext uri="{FF2B5EF4-FFF2-40B4-BE49-F238E27FC236}">
                  <a16:creationId xmlns:a16="http://schemas.microsoft.com/office/drawing/2014/main" id="{279702D7-797A-4952-ACB0-7C3B22D77356}"/>
                </a:ext>
              </a:extLst>
            </p:cNvPr>
            <p:cNvGrpSpPr/>
            <p:nvPr/>
          </p:nvGrpSpPr>
          <p:grpSpPr>
            <a:xfrm>
              <a:off x="8124859" y="5709189"/>
              <a:ext cx="305855" cy="327227"/>
              <a:chOff x="4994365" y="4177163"/>
              <a:chExt cx="284320" cy="304186"/>
            </a:xfrm>
          </p:grpSpPr>
          <p:sp>
            <p:nvSpPr>
              <p:cNvPr id="25" name="Database_EFC7" title="Icon of a cylinder">
                <a:extLst>
                  <a:ext uri="{FF2B5EF4-FFF2-40B4-BE49-F238E27FC236}">
                    <a16:creationId xmlns:a16="http://schemas.microsoft.com/office/drawing/2014/main" id="{13E7D90B-5D6A-4B83-97C1-B1EB6D080473}"/>
                  </a:ext>
                </a:extLst>
              </p:cNvPr>
              <p:cNvSpPr>
                <a:spLocks noChangeAspect="1" noEditPoints="1"/>
              </p:cNvSpPr>
              <p:nvPr/>
            </p:nvSpPr>
            <p:spPr bwMode="auto">
              <a:xfrm>
                <a:off x="4994365" y="4177163"/>
                <a:ext cx="205457" cy="26706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0078D4"/>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Heart 25">
                <a:extLst>
                  <a:ext uri="{FF2B5EF4-FFF2-40B4-BE49-F238E27FC236}">
                    <a16:creationId xmlns:a16="http://schemas.microsoft.com/office/drawing/2014/main" id="{28F74DD4-6B2D-4549-BB0D-99E43AB418BA}"/>
                  </a:ext>
                </a:extLst>
              </p:cNvPr>
              <p:cNvSpPr/>
              <p:nvPr/>
            </p:nvSpPr>
            <p:spPr>
              <a:xfrm>
                <a:off x="5110945" y="4330423"/>
                <a:ext cx="167740" cy="150926"/>
              </a:xfrm>
              <a:prstGeom prst="heart">
                <a:avLst/>
              </a:prstGeom>
              <a:solidFill>
                <a:srgbClr val="0078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183" name="Straight Arrow Connector 182">
              <a:extLst>
                <a:ext uri="{FF2B5EF4-FFF2-40B4-BE49-F238E27FC236}">
                  <a16:creationId xmlns:a16="http://schemas.microsoft.com/office/drawing/2014/main" id="{B7DF9BC5-F8BD-4C5D-9EC8-116A4EF7A683}"/>
                </a:ext>
              </a:extLst>
            </p:cNvPr>
            <p:cNvCxnSpPr>
              <a:cxnSpLocks/>
              <a:stCxn id="180" idx="0"/>
            </p:cNvCxnSpPr>
            <p:nvPr/>
          </p:nvCxnSpPr>
          <p:spPr>
            <a:xfrm flipV="1">
              <a:off x="8277805" y="3869697"/>
              <a:ext cx="0" cy="1133560"/>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EEE2A431-569B-4472-A2C0-557EDC3F2F8D}"/>
                </a:ext>
              </a:extLst>
            </p:cNvPr>
            <p:cNvCxnSpPr>
              <a:cxnSpLocks/>
              <a:endCxn id="179" idx="3"/>
            </p:cNvCxnSpPr>
            <p:nvPr/>
          </p:nvCxnSpPr>
          <p:spPr>
            <a:xfrm flipH="1">
              <a:off x="8506404" y="5872802"/>
              <a:ext cx="1051934" cy="0"/>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grpSp>
          <p:nvGrpSpPr>
            <p:cNvPr id="211" name="Group 210">
              <a:extLst>
                <a:ext uri="{FF2B5EF4-FFF2-40B4-BE49-F238E27FC236}">
                  <a16:creationId xmlns:a16="http://schemas.microsoft.com/office/drawing/2014/main" id="{473D03E8-739D-4D0A-ABB3-35E3B970DF8D}"/>
                </a:ext>
              </a:extLst>
            </p:cNvPr>
            <p:cNvGrpSpPr/>
            <p:nvPr/>
          </p:nvGrpSpPr>
          <p:grpSpPr>
            <a:xfrm>
              <a:off x="9513421" y="4865800"/>
              <a:ext cx="1609344" cy="1350484"/>
              <a:chOff x="10123016" y="5008469"/>
              <a:chExt cx="1609344" cy="1350484"/>
            </a:xfrm>
          </p:grpSpPr>
          <p:sp>
            <p:nvSpPr>
              <p:cNvPr id="50" name="Title 1" descr="architectural diagram showing AKS diagnostics capabilities.">
                <a:extLst>
                  <a:ext uri="{FF2B5EF4-FFF2-40B4-BE49-F238E27FC236}">
                    <a16:creationId xmlns:a16="http://schemas.microsoft.com/office/drawing/2014/main" id="{992FA335-7FB1-4D97-91EA-17D743EC97B0}"/>
                  </a:ext>
                </a:extLst>
              </p:cNvPr>
              <p:cNvSpPr txBox="1">
                <a:spLocks/>
              </p:cNvSpPr>
              <p:nvPr/>
            </p:nvSpPr>
            <p:spPr>
              <a:xfrm>
                <a:off x="10123016" y="5008469"/>
                <a:ext cx="1609344"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457200">
                  <a:lnSpc>
                    <a:spcPct val="100000"/>
                  </a:lnSpc>
                  <a:defRPr/>
                </a:pPr>
                <a:r>
                  <a:rPr lang="en-US" sz="1200" spc="0" dirty="0">
                    <a:solidFill>
                      <a:srgbClr val="3C3C41"/>
                    </a:solidFill>
                    <a:latin typeface="Segoe UI Semibold" panose="020B0702040204020203" pitchFamily="34" charset="0"/>
                    <a:cs typeface="Segoe UI Semibold" panose="020B0702040204020203" pitchFamily="34" charset="0"/>
                  </a:rPr>
                  <a:t>AKS </a:t>
                </a:r>
                <a:br>
                  <a:rPr lang="en-US" sz="1200" spc="0" dirty="0">
                    <a:solidFill>
                      <a:srgbClr val="3C3C41"/>
                    </a:solidFill>
                    <a:latin typeface="Segoe UI Semibold" panose="020B0702040204020203" pitchFamily="34" charset="0"/>
                    <a:cs typeface="Segoe UI Semibold" panose="020B0702040204020203" pitchFamily="34" charset="0"/>
                  </a:rPr>
                </a:br>
                <a:r>
                  <a:rPr lang="en-US" sz="1200" spc="0" dirty="0">
                    <a:solidFill>
                      <a:srgbClr val="3C3C41"/>
                    </a:solidFill>
                    <a:latin typeface="Segoe UI Semibold" panose="020B0702040204020203" pitchFamily="34" charset="0"/>
                    <a:cs typeface="Segoe UI Semibold" panose="020B0702040204020203" pitchFamily="34" charset="0"/>
                  </a:rPr>
                  <a:t>production cluster</a:t>
                </a:r>
              </a:p>
            </p:txBody>
          </p:sp>
          <p:grpSp>
            <p:nvGrpSpPr>
              <p:cNvPr id="209" name="Group 208">
                <a:extLst>
                  <a:ext uri="{FF2B5EF4-FFF2-40B4-BE49-F238E27FC236}">
                    <a16:creationId xmlns:a16="http://schemas.microsoft.com/office/drawing/2014/main" id="{743AED64-7453-4E57-946D-1E202973D757}"/>
                  </a:ext>
                </a:extLst>
              </p:cNvPr>
              <p:cNvGrpSpPr/>
              <p:nvPr/>
            </p:nvGrpSpPr>
            <p:grpSpPr>
              <a:xfrm>
                <a:off x="10123016" y="5424616"/>
                <a:ext cx="1603546" cy="934337"/>
                <a:chOff x="10123016" y="5424616"/>
                <a:chExt cx="1603546" cy="934337"/>
              </a:xfrm>
            </p:grpSpPr>
            <p:sp>
              <p:nvSpPr>
                <p:cNvPr id="204" name="Rectangle 203">
                  <a:extLst>
                    <a:ext uri="{FF2B5EF4-FFF2-40B4-BE49-F238E27FC236}">
                      <a16:creationId xmlns:a16="http://schemas.microsoft.com/office/drawing/2014/main" id="{40D09917-DC33-4AC5-86F4-6E85A590C3D0}"/>
                    </a:ext>
                  </a:extLst>
                </p:cNvPr>
                <p:cNvSpPr/>
                <p:nvPr/>
              </p:nvSpPr>
              <p:spPr bwMode="auto">
                <a:xfrm>
                  <a:off x="10123016" y="5424616"/>
                  <a:ext cx="1603546" cy="934337"/>
                </a:xfrm>
                <a:prstGeom prst="rect">
                  <a:avLst/>
                </a:prstGeom>
                <a:solidFill>
                  <a:srgbClr val="B3DEFF"/>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grpSp>
              <p:nvGrpSpPr>
                <p:cNvPr id="208" name="Group 207">
                  <a:extLst>
                    <a:ext uri="{FF2B5EF4-FFF2-40B4-BE49-F238E27FC236}">
                      <a16:creationId xmlns:a16="http://schemas.microsoft.com/office/drawing/2014/main" id="{CA6A9776-6DFE-4F59-9FFF-FA1A768F2595}"/>
                    </a:ext>
                  </a:extLst>
                </p:cNvPr>
                <p:cNvGrpSpPr/>
                <p:nvPr/>
              </p:nvGrpSpPr>
              <p:grpSpPr>
                <a:xfrm>
                  <a:off x="10283891" y="5541228"/>
                  <a:ext cx="1281796" cy="701113"/>
                  <a:chOff x="10273122" y="5524743"/>
                  <a:chExt cx="1281796" cy="701113"/>
                </a:xfrm>
              </p:grpSpPr>
              <p:grpSp>
                <p:nvGrpSpPr>
                  <p:cNvPr id="200" name="Group 199">
                    <a:extLst>
                      <a:ext uri="{FF2B5EF4-FFF2-40B4-BE49-F238E27FC236}">
                        <a16:creationId xmlns:a16="http://schemas.microsoft.com/office/drawing/2014/main" id="{2BA2B107-0CCA-4707-A961-46FF5819963B}"/>
                      </a:ext>
                    </a:extLst>
                  </p:cNvPr>
                  <p:cNvGrpSpPr/>
                  <p:nvPr/>
                </p:nvGrpSpPr>
                <p:grpSpPr>
                  <a:xfrm>
                    <a:off x="10984986" y="5524743"/>
                    <a:ext cx="569932" cy="701113"/>
                    <a:chOff x="10984986" y="5524743"/>
                    <a:chExt cx="569932" cy="701113"/>
                  </a:xfrm>
                </p:grpSpPr>
                <p:sp>
                  <p:nvSpPr>
                    <p:cNvPr id="33" name="Title 1">
                      <a:extLst>
                        <a:ext uri="{FF2B5EF4-FFF2-40B4-BE49-F238E27FC236}">
                          <a16:creationId xmlns:a16="http://schemas.microsoft.com/office/drawing/2014/main" id="{8E87ABF6-2289-4D8C-8E6B-656FC49B774A}"/>
                        </a:ext>
                      </a:extLst>
                    </p:cNvPr>
                    <p:cNvSpPr txBox="1">
                      <a:spLocks/>
                    </p:cNvSpPr>
                    <p:nvPr/>
                  </p:nvSpPr>
                  <p:spPr>
                    <a:xfrm>
                      <a:off x="10984986" y="5524743"/>
                      <a:ext cx="569932" cy="184666"/>
                    </a:xfrm>
                    <a:prstGeom prst="rect">
                      <a:avLst/>
                    </a:prstGeom>
                    <a:ln>
                      <a:noFill/>
                    </a:ln>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457200">
                        <a:lnSpc>
                          <a:spcPct val="100000"/>
                        </a:lnSpc>
                        <a:defRPr/>
                      </a:pPr>
                      <a:r>
                        <a:rPr lang="en-US" sz="1200" spc="0">
                          <a:solidFill>
                            <a:srgbClr val="3C3C41"/>
                          </a:solidFill>
                          <a:latin typeface="Segoe UI Semibold" panose="020B0702040204020203" pitchFamily="34" charset="0"/>
                          <a:cs typeface="Segoe UI Semibold" panose="020B0702040204020203" pitchFamily="34" charset="0"/>
                        </a:rPr>
                        <a:t>Node 2</a:t>
                      </a:r>
                    </a:p>
                  </p:txBody>
                </p:sp>
                <p:grpSp>
                  <p:nvGrpSpPr>
                    <p:cNvPr id="199" name="Group 198">
                      <a:extLst>
                        <a:ext uri="{FF2B5EF4-FFF2-40B4-BE49-F238E27FC236}">
                          <a16:creationId xmlns:a16="http://schemas.microsoft.com/office/drawing/2014/main" id="{4D435E86-B8AF-4F68-BB87-567E5375569F}"/>
                        </a:ext>
                      </a:extLst>
                    </p:cNvPr>
                    <p:cNvGrpSpPr/>
                    <p:nvPr/>
                  </p:nvGrpSpPr>
                  <p:grpSpPr>
                    <a:xfrm>
                      <a:off x="11041352" y="5768656"/>
                      <a:ext cx="457200" cy="457200"/>
                      <a:chOff x="10786054" y="6035356"/>
                      <a:chExt cx="457200" cy="457200"/>
                    </a:xfrm>
                  </p:grpSpPr>
                  <p:sp>
                    <p:nvSpPr>
                      <p:cNvPr id="190" name="Rectangle: Rounded Corners 189">
                        <a:extLst>
                          <a:ext uri="{FF2B5EF4-FFF2-40B4-BE49-F238E27FC236}">
                            <a16:creationId xmlns:a16="http://schemas.microsoft.com/office/drawing/2014/main" id="{E1B543C9-74C1-407D-A5D9-159BB08E94B7}"/>
                          </a:ext>
                        </a:extLst>
                      </p:cNvPr>
                      <p:cNvSpPr/>
                      <p:nvPr/>
                    </p:nvSpPr>
                    <p:spPr>
                      <a:xfrm>
                        <a:off x="10786054" y="6035356"/>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7D8D669F-CDEB-4386-A626-8CA1FFE0E49F}"/>
                          </a:ext>
                        </a:extLst>
                      </p:cNvPr>
                      <p:cNvGrpSpPr/>
                      <p:nvPr/>
                    </p:nvGrpSpPr>
                    <p:grpSpPr>
                      <a:xfrm>
                        <a:off x="10860670" y="6101171"/>
                        <a:ext cx="307968" cy="325550"/>
                        <a:chOff x="6142128" y="4092110"/>
                        <a:chExt cx="406818" cy="430044"/>
                      </a:xfrm>
                    </p:grpSpPr>
                    <p:grpSp>
                      <p:nvGrpSpPr>
                        <p:cNvPr id="192" name="Group 191">
                          <a:extLst>
                            <a:ext uri="{FF2B5EF4-FFF2-40B4-BE49-F238E27FC236}">
                              <a16:creationId xmlns:a16="http://schemas.microsoft.com/office/drawing/2014/main" id="{F79E3F13-0869-43EF-BE9B-BA379C416B1B}"/>
                            </a:ext>
                          </a:extLst>
                        </p:cNvPr>
                        <p:cNvGrpSpPr/>
                        <p:nvPr/>
                      </p:nvGrpSpPr>
                      <p:grpSpPr>
                        <a:xfrm>
                          <a:off x="6142128" y="4092110"/>
                          <a:ext cx="406818" cy="191585"/>
                          <a:chOff x="6142128" y="4092110"/>
                          <a:chExt cx="406818" cy="191585"/>
                        </a:xfrm>
                      </p:grpSpPr>
                      <p:sp>
                        <p:nvSpPr>
                          <p:cNvPr id="196" name="Freeform: Shape 195">
                            <a:extLst>
                              <a:ext uri="{FF2B5EF4-FFF2-40B4-BE49-F238E27FC236}">
                                <a16:creationId xmlns:a16="http://schemas.microsoft.com/office/drawing/2014/main" id="{EC1EA586-28B2-440E-8D17-CDD83E923F5A}"/>
                              </a:ext>
                            </a:extLst>
                          </p:cNvPr>
                          <p:cNvSpPr/>
                          <p:nvPr/>
                        </p:nvSpPr>
                        <p:spPr>
                          <a:xfrm>
                            <a:off x="6142128"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sp>
                        <p:nvSpPr>
                          <p:cNvPr id="197" name="Freeform: Shape 196">
                            <a:extLst>
                              <a:ext uri="{FF2B5EF4-FFF2-40B4-BE49-F238E27FC236}">
                                <a16:creationId xmlns:a16="http://schemas.microsoft.com/office/drawing/2014/main" id="{7A3DDDE0-C5AB-489C-A9CF-3A8E4463B705}"/>
                              </a:ext>
                            </a:extLst>
                          </p:cNvPr>
                          <p:cNvSpPr/>
                          <p:nvPr/>
                        </p:nvSpPr>
                        <p:spPr>
                          <a:xfrm>
                            <a:off x="6374130"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193" name="Group 192">
                          <a:extLst>
                            <a:ext uri="{FF2B5EF4-FFF2-40B4-BE49-F238E27FC236}">
                              <a16:creationId xmlns:a16="http://schemas.microsoft.com/office/drawing/2014/main" id="{0F40E82B-BEBD-4EB2-92E4-953A82357249}"/>
                            </a:ext>
                          </a:extLst>
                        </p:cNvPr>
                        <p:cNvGrpSpPr/>
                        <p:nvPr/>
                      </p:nvGrpSpPr>
                      <p:grpSpPr>
                        <a:xfrm>
                          <a:off x="6142128" y="4330569"/>
                          <a:ext cx="406818" cy="191585"/>
                          <a:chOff x="6142128" y="4092110"/>
                          <a:chExt cx="406818" cy="191585"/>
                        </a:xfrm>
                      </p:grpSpPr>
                      <p:sp>
                        <p:nvSpPr>
                          <p:cNvPr id="194" name="Freeform: Shape 193">
                            <a:extLst>
                              <a:ext uri="{FF2B5EF4-FFF2-40B4-BE49-F238E27FC236}">
                                <a16:creationId xmlns:a16="http://schemas.microsoft.com/office/drawing/2014/main" id="{CBAA432B-35B5-465F-ABD4-5720A371B671}"/>
                              </a:ext>
                            </a:extLst>
                          </p:cNvPr>
                          <p:cNvSpPr/>
                          <p:nvPr/>
                        </p:nvSpPr>
                        <p:spPr>
                          <a:xfrm>
                            <a:off x="6142128"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sp>
                        <p:nvSpPr>
                          <p:cNvPr id="195" name="Freeform: Shape 194">
                            <a:extLst>
                              <a:ext uri="{FF2B5EF4-FFF2-40B4-BE49-F238E27FC236}">
                                <a16:creationId xmlns:a16="http://schemas.microsoft.com/office/drawing/2014/main" id="{2D96FC84-476C-4458-8148-B7523B7B7A82}"/>
                              </a:ext>
                            </a:extLst>
                          </p:cNvPr>
                          <p:cNvSpPr/>
                          <p:nvPr/>
                        </p:nvSpPr>
                        <p:spPr>
                          <a:xfrm>
                            <a:off x="6374130"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nvGrpSpPr>
                  <p:cNvPr id="202" name="Group 201">
                    <a:extLst>
                      <a:ext uri="{FF2B5EF4-FFF2-40B4-BE49-F238E27FC236}">
                        <a16:creationId xmlns:a16="http://schemas.microsoft.com/office/drawing/2014/main" id="{1C2D774F-9D27-4C11-84F8-BDA2A304E5A7}"/>
                      </a:ext>
                    </a:extLst>
                  </p:cNvPr>
                  <p:cNvGrpSpPr/>
                  <p:nvPr/>
                </p:nvGrpSpPr>
                <p:grpSpPr>
                  <a:xfrm>
                    <a:off x="10273122" y="5524743"/>
                    <a:ext cx="611503" cy="701113"/>
                    <a:chOff x="9111072" y="5524743"/>
                    <a:chExt cx="611503" cy="701113"/>
                  </a:xfrm>
                </p:grpSpPr>
                <p:grpSp>
                  <p:nvGrpSpPr>
                    <p:cNvPr id="201" name="Group 200">
                      <a:extLst>
                        <a:ext uri="{FF2B5EF4-FFF2-40B4-BE49-F238E27FC236}">
                          <a16:creationId xmlns:a16="http://schemas.microsoft.com/office/drawing/2014/main" id="{8E7FBCC3-C5E1-47FB-A3BB-787979795B8E}"/>
                        </a:ext>
                      </a:extLst>
                    </p:cNvPr>
                    <p:cNvGrpSpPr/>
                    <p:nvPr/>
                  </p:nvGrpSpPr>
                  <p:grpSpPr>
                    <a:xfrm>
                      <a:off x="9111072" y="5524743"/>
                      <a:ext cx="569932" cy="701113"/>
                      <a:chOff x="9111072" y="5524743"/>
                      <a:chExt cx="569932" cy="701113"/>
                    </a:xfrm>
                  </p:grpSpPr>
                  <p:sp>
                    <p:nvSpPr>
                      <p:cNvPr id="42" name="Title 1">
                        <a:extLst>
                          <a:ext uri="{FF2B5EF4-FFF2-40B4-BE49-F238E27FC236}">
                            <a16:creationId xmlns:a16="http://schemas.microsoft.com/office/drawing/2014/main" id="{F2259E02-A687-4C99-A9EA-510C88066545}"/>
                          </a:ext>
                        </a:extLst>
                      </p:cNvPr>
                      <p:cNvSpPr txBox="1">
                        <a:spLocks/>
                      </p:cNvSpPr>
                      <p:nvPr/>
                    </p:nvSpPr>
                    <p:spPr>
                      <a:xfrm>
                        <a:off x="9111072" y="5524743"/>
                        <a:ext cx="569932" cy="184666"/>
                      </a:xfrm>
                      <a:prstGeom prst="rect">
                        <a:avLst/>
                      </a:prstGeom>
                      <a:ln>
                        <a:noFill/>
                      </a:ln>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457200">
                          <a:lnSpc>
                            <a:spcPct val="100000"/>
                          </a:lnSpc>
                          <a:defRPr/>
                        </a:pPr>
                        <a:r>
                          <a:rPr lang="en-US" sz="1200" spc="0">
                            <a:solidFill>
                              <a:srgbClr val="3C3C41"/>
                            </a:solidFill>
                            <a:latin typeface="Segoe UI Semibold" panose="020B0702040204020203" pitchFamily="34" charset="0"/>
                            <a:cs typeface="Segoe UI Semibold" panose="020B0702040204020203" pitchFamily="34" charset="0"/>
                          </a:rPr>
                          <a:t>Node 1</a:t>
                        </a:r>
                      </a:p>
                    </p:txBody>
                  </p:sp>
                  <p:grpSp>
                    <p:nvGrpSpPr>
                      <p:cNvPr id="198" name="Group 197">
                        <a:extLst>
                          <a:ext uri="{FF2B5EF4-FFF2-40B4-BE49-F238E27FC236}">
                            <a16:creationId xmlns:a16="http://schemas.microsoft.com/office/drawing/2014/main" id="{86E9536D-908D-4BCF-B7A7-CFF77AB0147E}"/>
                          </a:ext>
                        </a:extLst>
                      </p:cNvPr>
                      <p:cNvGrpSpPr/>
                      <p:nvPr/>
                    </p:nvGrpSpPr>
                    <p:grpSpPr>
                      <a:xfrm>
                        <a:off x="9167438" y="5768656"/>
                        <a:ext cx="457200" cy="457200"/>
                        <a:chOff x="9947854" y="5971856"/>
                        <a:chExt cx="457200" cy="457200"/>
                      </a:xfrm>
                    </p:grpSpPr>
                    <p:sp>
                      <p:nvSpPr>
                        <p:cNvPr id="187" name="Rectangle: Rounded Corners 186">
                          <a:extLst>
                            <a:ext uri="{FF2B5EF4-FFF2-40B4-BE49-F238E27FC236}">
                              <a16:creationId xmlns:a16="http://schemas.microsoft.com/office/drawing/2014/main" id="{DA5188C9-8689-4EC3-8E13-C783C5859115}"/>
                            </a:ext>
                          </a:extLst>
                        </p:cNvPr>
                        <p:cNvSpPr/>
                        <p:nvPr/>
                      </p:nvSpPr>
                      <p:spPr>
                        <a:xfrm>
                          <a:off x="9947854" y="5971856"/>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6C7DAC8E-47B7-49AE-8ABC-C9D931EF4FB2}"/>
                            </a:ext>
                          </a:extLst>
                        </p:cNvPr>
                        <p:cNvGrpSpPr/>
                        <p:nvPr/>
                      </p:nvGrpSpPr>
                      <p:grpSpPr>
                        <a:xfrm>
                          <a:off x="10022470" y="6037671"/>
                          <a:ext cx="307968" cy="325550"/>
                          <a:chOff x="6142128" y="4092110"/>
                          <a:chExt cx="406818" cy="430044"/>
                        </a:xfrm>
                      </p:grpSpPr>
                      <p:grpSp>
                        <p:nvGrpSpPr>
                          <p:cNvPr id="44" name="Group 43">
                            <a:extLst>
                              <a:ext uri="{FF2B5EF4-FFF2-40B4-BE49-F238E27FC236}">
                                <a16:creationId xmlns:a16="http://schemas.microsoft.com/office/drawing/2014/main" id="{219F6308-796E-491C-B401-091D6BC24127}"/>
                              </a:ext>
                            </a:extLst>
                          </p:cNvPr>
                          <p:cNvGrpSpPr/>
                          <p:nvPr/>
                        </p:nvGrpSpPr>
                        <p:grpSpPr>
                          <a:xfrm>
                            <a:off x="6142128" y="4092110"/>
                            <a:ext cx="406818" cy="191585"/>
                            <a:chOff x="6142128" y="4092110"/>
                            <a:chExt cx="406818" cy="191585"/>
                          </a:xfrm>
                        </p:grpSpPr>
                        <p:sp>
                          <p:nvSpPr>
                            <p:cNvPr id="48" name="Freeform: Shape 47">
                              <a:extLst>
                                <a:ext uri="{FF2B5EF4-FFF2-40B4-BE49-F238E27FC236}">
                                  <a16:creationId xmlns:a16="http://schemas.microsoft.com/office/drawing/2014/main" id="{400D5FD8-577C-4B35-A59F-24502E28028D}"/>
                                </a:ext>
                              </a:extLst>
                            </p:cNvPr>
                            <p:cNvSpPr/>
                            <p:nvPr/>
                          </p:nvSpPr>
                          <p:spPr>
                            <a:xfrm>
                              <a:off x="6142128"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sp>
                          <p:nvSpPr>
                            <p:cNvPr id="49" name="Freeform: Shape 48">
                              <a:extLst>
                                <a:ext uri="{FF2B5EF4-FFF2-40B4-BE49-F238E27FC236}">
                                  <a16:creationId xmlns:a16="http://schemas.microsoft.com/office/drawing/2014/main" id="{9AF0F762-9F6B-40FE-B860-5955B3D79013}"/>
                                </a:ext>
                              </a:extLst>
                            </p:cNvPr>
                            <p:cNvSpPr/>
                            <p:nvPr/>
                          </p:nvSpPr>
                          <p:spPr>
                            <a:xfrm>
                              <a:off x="6374130"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5" name="Group 44">
                            <a:extLst>
                              <a:ext uri="{FF2B5EF4-FFF2-40B4-BE49-F238E27FC236}">
                                <a16:creationId xmlns:a16="http://schemas.microsoft.com/office/drawing/2014/main" id="{FDAE9790-D2C4-4217-A855-0F81CBFA5389}"/>
                              </a:ext>
                            </a:extLst>
                          </p:cNvPr>
                          <p:cNvGrpSpPr/>
                          <p:nvPr/>
                        </p:nvGrpSpPr>
                        <p:grpSpPr>
                          <a:xfrm>
                            <a:off x="6142128" y="4330569"/>
                            <a:ext cx="406818" cy="191585"/>
                            <a:chOff x="6142128" y="4092110"/>
                            <a:chExt cx="406818" cy="191585"/>
                          </a:xfrm>
                        </p:grpSpPr>
                        <p:sp>
                          <p:nvSpPr>
                            <p:cNvPr id="46" name="Freeform: Shape 45">
                              <a:extLst>
                                <a:ext uri="{FF2B5EF4-FFF2-40B4-BE49-F238E27FC236}">
                                  <a16:creationId xmlns:a16="http://schemas.microsoft.com/office/drawing/2014/main" id="{5D991D7B-C5FE-4F47-AB91-07D20E22B712}"/>
                                </a:ext>
                              </a:extLst>
                            </p:cNvPr>
                            <p:cNvSpPr/>
                            <p:nvPr/>
                          </p:nvSpPr>
                          <p:spPr>
                            <a:xfrm>
                              <a:off x="6142128"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2D41508E-F7D7-41A8-ADB0-8050B0E0BA00}"/>
                                </a:ext>
                              </a:extLst>
                            </p:cNvPr>
                            <p:cNvSpPr/>
                            <p:nvPr/>
                          </p:nvSpPr>
                          <p:spPr>
                            <a:xfrm>
                              <a:off x="6374130" y="4092110"/>
                              <a:ext cx="174816" cy="19158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grpSp>
                </p:grpSp>
                <p:sp>
                  <p:nvSpPr>
                    <p:cNvPr id="31" name="check" title="Icon of a checkmark">
                      <a:extLst>
                        <a:ext uri="{FF2B5EF4-FFF2-40B4-BE49-F238E27FC236}">
                          <a16:creationId xmlns:a16="http://schemas.microsoft.com/office/drawing/2014/main" id="{C7A7E259-3CEB-401F-8934-4ADE1AB100F7}"/>
                        </a:ext>
                      </a:extLst>
                    </p:cNvPr>
                    <p:cNvSpPr>
                      <a:spLocks noChangeAspect="1"/>
                    </p:cNvSpPr>
                    <p:nvPr/>
                  </p:nvSpPr>
                  <p:spPr bwMode="auto">
                    <a:xfrm>
                      <a:off x="9601006" y="5704800"/>
                      <a:ext cx="121569" cy="8584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solidFill>
                          <a:srgbClr val="00B050"/>
                        </a:solidFill>
                      </a:endParaRPr>
                    </a:p>
                  </p:txBody>
                </p:sp>
              </p:grpSp>
            </p:grpSp>
          </p:grpSp>
        </p:grpSp>
        <p:grpSp>
          <p:nvGrpSpPr>
            <p:cNvPr id="214" name="Group 213">
              <a:extLst>
                <a:ext uri="{FF2B5EF4-FFF2-40B4-BE49-F238E27FC236}">
                  <a16:creationId xmlns:a16="http://schemas.microsoft.com/office/drawing/2014/main" id="{9BD5FE1F-6D17-4BE5-BFCF-D71356E811AA}"/>
                </a:ext>
              </a:extLst>
            </p:cNvPr>
            <p:cNvGrpSpPr/>
            <p:nvPr/>
          </p:nvGrpSpPr>
          <p:grpSpPr>
            <a:xfrm>
              <a:off x="10928755" y="5095443"/>
              <a:ext cx="383951" cy="378044"/>
              <a:chOff x="11408151" y="5137041"/>
              <a:chExt cx="383951" cy="378044"/>
            </a:xfrm>
          </p:grpSpPr>
          <p:sp>
            <p:nvSpPr>
              <p:cNvPr id="52" name="Freeform: Shape 51">
                <a:extLst>
                  <a:ext uri="{FF2B5EF4-FFF2-40B4-BE49-F238E27FC236}">
                    <a16:creationId xmlns:a16="http://schemas.microsoft.com/office/drawing/2014/main" id="{3636C9A7-3F8F-428A-BDA9-08B5DB3E5E3B}"/>
                  </a:ext>
                </a:extLst>
              </p:cNvPr>
              <p:cNvSpPr/>
              <p:nvPr/>
            </p:nvSpPr>
            <p:spPr>
              <a:xfrm>
                <a:off x="11408151" y="5137041"/>
                <a:ext cx="383951" cy="37804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solidFill>
                  <a:schemeClr val="bg1"/>
                </a:solidFill>
                <a:prstDash val="solid"/>
                <a:miter/>
              </a:ln>
            </p:spPr>
            <p:txBody>
              <a:bodyPr rtlCol="0" anchor="ctr"/>
              <a:lstStyle/>
              <a:p>
                <a:pPr defTabSz="914400">
                  <a:defRPr/>
                </a:pPr>
                <a:endParaRPr lang="en-IN">
                  <a:solidFill>
                    <a:srgbClr val="EBEBEB"/>
                  </a:solidFill>
                  <a:latin typeface="Segoe UI"/>
                </a:endParaRPr>
              </a:p>
            </p:txBody>
          </p:sp>
          <p:sp>
            <p:nvSpPr>
              <p:cNvPr id="53" name="Freeform: Shape 52">
                <a:extLst>
                  <a:ext uri="{FF2B5EF4-FFF2-40B4-BE49-F238E27FC236}">
                    <a16:creationId xmlns:a16="http://schemas.microsoft.com/office/drawing/2014/main" id="{CD04B190-6FDD-4A04-841D-9B60A05DB240}"/>
                  </a:ext>
                </a:extLst>
              </p:cNvPr>
              <p:cNvSpPr/>
              <p:nvPr/>
            </p:nvSpPr>
            <p:spPr>
              <a:xfrm>
                <a:off x="11518560" y="5249552"/>
                <a:ext cx="165394" cy="162441"/>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chemeClr val="bg1"/>
              </a:solidFill>
              <a:ln w="9525" cap="flat">
                <a:noFill/>
                <a:prstDash val="solid"/>
                <a:miter/>
              </a:ln>
            </p:spPr>
            <p:txBody>
              <a:bodyPr rtlCol="0" anchor="ctr"/>
              <a:lstStyle/>
              <a:p>
                <a:pPr defTabSz="914400">
                  <a:defRPr/>
                </a:pPr>
                <a:endParaRPr lang="en-IN">
                  <a:solidFill>
                    <a:srgbClr val="EBEBEB"/>
                  </a:solidFill>
                  <a:latin typeface="Segoe UI"/>
                </a:endParaRPr>
              </a:p>
            </p:txBody>
          </p:sp>
          <p:sp>
            <p:nvSpPr>
              <p:cNvPr id="54" name="Freeform: Shape 53">
                <a:extLst>
                  <a:ext uri="{FF2B5EF4-FFF2-40B4-BE49-F238E27FC236}">
                    <a16:creationId xmlns:a16="http://schemas.microsoft.com/office/drawing/2014/main" id="{85DE8369-B139-4E79-A4CD-7F720FC30E13}"/>
                  </a:ext>
                </a:extLst>
              </p:cNvPr>
              <p:cNvSpPr/>
              <p:nvPr/>
            </p:nvSpPr>
            <p:spPr>
              <a:xfrm>
                <a:off x="11459534" y="5186348"/>
                <a:ext cx="283533" cy="277626"/>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chemeClr val="bg1"/>
              </a:solidFill>
              <a:ln w="9525" cap="flat">
                <a:noFill/>
                <a:prstDash val="solid"/>
                <a:miter/>
              </a:ln>
            </p:spPr>
            <p:txBody>
              <a:bodyPr rtlCol="0" anchor="ctr"/>
              <a:lstStyle/>
              <a:p>
                <a:pPr defTabSz="914400">
                  <a:defRPr/>
                </a:pPr>
                <a:endParaRPr lang="en-IN">
                  <a:solidFill>
                    <a:srgbClr val="EBEBEB"/>
                  </a:solidFill>
                  <a:latin typeface="Segoe UI"/>
                </a:endParaRPr>
              </a:p>
            </p:txBody>
          </p:sp>
        </p:grpSp>
        <p:pic>
          <p:nvPicPr>
            <p:cNvPr id="3" name="Picture 2" descr="A screenshot of a cell phone&#10;&#10;Description automatically generated">
              <a:extLst>
                <a:ext uri="{FF2B5EF4-FFF2-40B4-BE49-F238E27FC236}">
                  <a16:creationId xmlns:a16="http://schemas.microsoft.com/office/drawing/2014/main" id="{E50A4C2E-968F-413B-8E79-F815057E77F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5554504" y="1753559"/>
              <a:ext cx="4067293" cy="2089057"/>
            </a:xfrm>
            <a:prstGeom prst="rect">
              <a:avLst/>
            </a:prstGeom>
          </p:spPr>
        </p:pic>
      </p:grpSp>
    </p:spTree>
    <p:extLst>
      <p:ext uri="{BB962C8B-B14F-4D97-AF65-F5344CB8AC3E}">
        <p14:creationId xmlns:p14="http://schemas.microsoft.com/office/powerpoint/2010/main" val="35169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3">
            <a:extLst>
              <a:ext uri="{FF2B5EF4-FFF2-40B4-BE49-F238E27FC236}">
                <a16:creationId xmlns:a16="http://schemas.microsoft.com/office/drawing/2014/main" id="{28285283-C7A6-4307-A2F6-0AA30C0966D2}"/>
              </a:ext>
            </a:extLst>
          </p:cNvPr>
          <p:cNvSpPr txBox="1">
            <a:spLocks noGrp="1"/>
          </p:cNvSpPr>
          <p:nvPr>
            <p:ph type="title" idx="4294967295"/>
          </p:nvPr>
        </p:nvSpPr>
        <p:spPr>
          <a:xfrm>
            <a:off x="465138" y="632779"/>
            <a:ext cx="11794442"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Azure Monitor for containers</a:t>
            </a:r>
          </a:p>
        </p:txBody>
      </p:sp>
      <p:sp>
        <p:nvSpPr>
          <p:cNvPr id="132" name="Rectangle 131">
            <a:extLst>
              <a:ext uri="{FF2B5EF4-FFF2-40B4-BE49-F238E27FC236}">
                <a16:creationId xmlns:a16="http://schemas.microsoft.com/office/drawing/2014/main" id="{F4092765-E5A5-471B-9DDB-AD06C3195628}"/>
              </a:ext>
            </a:extLst>
          </p:cNvPr>
          <p:cNvSpPr/>
          <p:nvPr/>
        </p:nvSpPr>
        <p:spPr>
          <a:xfrm>
            <a:off x="465138" y="1054347"/>
            <a:ext cx="10887739" cy="338554"/>
          </a:xfrm>
          <a:prstGeom prst="rect">
            <a:avLst/>
          </a:prstGeom>
        </p:spPr>
        <p:txBody>
          <a:bodyPr wrap="square" lIns="0">
            <a:spAutoFit/>
          </a:bodyPr>
          <a:lstStyle/>
          <a:p>
            <a:r>
              <a:rPr lang="en-US" sz="1600" i="1"/>
              <a:t>Configuration management scenario</a:t>
            </a:r>
          </a:p>
        </p:txBody>
      </p:sp>
      <p:sp>
        <p:nvSpPr>
          <p:cNvPr id="96" name="Title 16">
            <a:extLst>
              <a:ext uri="{FF2B5EF4-FFF2-40B4-BE49-F238E27FC236}">
                <a16:creationId xmlns:a16="http://schemas.microsoft.com/office/drawing/2014/main" id="{52375AE3-D948-4D23-8593-38625948EE2E}"/>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dirty="0"/>
              <a:t>Deploy Azure Arc for Kubernetes agent</a:t>
            </a:r>
          </a:p>
        </p:txBody>
      </p:sp>
      <p:sp>
        <p:nvSpPr>
          <p:cNvPr id="98" name="Title 16">
            <a:extLst>
              <a:ext uri="{FF2B5EF4-FFF2-40B4-BE49-F238E27FC236}">
                <a16:creationId xmlns:a16="http://schemas.microsoft.com/office/drawing/2014/main" id="{6A0E05BC-084D-4E3B-B873-546CF798B16E}"/>
              </a:ext>
            </a:extLst>
          </p:cNvPr>
          <p:cNvSpPr txBox="1">
            <a:spLocks/>
          </p:cNvSpPr>
          <p:nvPr/>
        </p:nvSpPr>
        <p:spPr>
          <a:xfrm>
            <a:off x="465138" y="2640643"/>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dirty="0"/>
              <a:t>Azure Arc agent registers cluster with ARM</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65138" y="3275077"/>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Cluster operator applies cluster configuration via ARM</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465138" y="3909511"/>
            <a:ext cx="2873808"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Configuration agent picks up configuration and syncs state from git repo</a:t>
            </a:r>
          </a:p>
        </p:txBody>
      </p:sp>
      <p:sp>
        <p:nvSpPr>
          <p:cNvPr id="227" name="Title 16">
            <a:extLst>
              <a:ext uri="{FF2B5EF4-FFF2-40B4-BE49-F238E27FC236}">
                <a16:creationId xmlns:a16="http://schemas.microsoft.com/office/drawing/2014/main" id="{483629C0-05DA-4055-B740-177B3A7BDBF2}"/>
              </a:ext>
            </a:extLst>
          </p:cNvPr>
          <p:cNvSpPr txBox="1">
            <a:spLocks/>
          </p:cNvSpPr>
          <p:nvPr/>
        </p:nvSpPr>
        <p:spPr>
          <a:xfrm>
            <a:off x="465138" y="475938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5"/>
            </a:pPr>
            <a:r>
              <a:rPr lang="en-US" dirty="0"/>
              <a:t>Configuration agent informs Azure policy of status</a:t>
            </a:r>
          </a:p>
        </p:txBody>
      </p:sp>
      <p:sp>
        <p:nvSpPr>
          <p:cNvPr id="228" name="Title 16">
            <a:extLst>
              <a:ext uri="{FF2B5EF4-FFF2-40B4-BE49-F238E27FC236}">
                <a16:creationId xmlns:a16="http://schemas.microsoft.com/office/drawing/2014/main" id="{9592B4C0-3CD8-4ABE-A671-895C2A35B3F7}"/>
              </a:ext>
            </a:extLst>
          </p:cNvPr>
          <p:cNvSpPr txBox="1">
            <a:spLocks/>
          </p:cNvSpPr>
          <p:nvPr/>
        </p:nvSpPr>
        <p:spPr>
          <a:xfrm>
            <a:off x="450997" y="5398536"/>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6"/>
            </a:pPr>
            <a:r>
              <a:rPr lang="en-US"/>
              <a:t>Cluster operator or application developer pushes changes via GitHub</a:t>
            </a:r>
          </a:p>
        </p:txBody>
      </p:sp>
      <p:grpSp>
        <p:nvGrpSpPr>
          <p:cNvPr id="6" name="Group 5" descr="conceptual flow of Azure Monitor scenario for containers">
            <a:extLst>
              <a:ext uri="{FF2B5EF4-FFF2-40B4-BE49-F238E27FC236}">
                <a16:creationId xmlns:a16="http://schemas.microsoft.com/office/drawing/2014/main" id="{AF26B114-8D15-4B35-B4B6-BE428AAB8A51}"/>
              </a:ext>
            </a:extLst>
          </p:cNvPr>
          <p:cNvGrpSpPr/>
          <p:nvPr/>
        </p:nvGrpSpPr>
        <p:grpSpPr>
          <a:xfrm>
            <a:off x="5987968" y="1642055"/>
            <a:ext cx="4875754" cy="4328049"/>
            <a:chOff x="5987968" y="1642055"/>
            <a:chExt cx="4875754" cy="4328049"/>
          </a:xfrm>
        </p:grpSpPr>
        <p:cxnSp>
          <p:nvCxnSpPr>
            <p:cNvPr id="9" name="Straight Arrow Connector 8">
              <a:extLst>
                <a:ext uri="{FF2B5EF4-FFF2-40B4-BE49-F238E27FC236}">
                  <a16:creationId xmlns:a16="http://schemas.microsoft.com/office/drawing/2014/main" id="{B93C02D7-25BE-49BE-89FC-767C341C7E0C}"/>
                </a:ext>
              </a:extLst>
            </p:cNvPr>
            <p:cNvCxnSpPr>
              <a:cxnSpLocks/>
            </p:cNvCxnSpPr>
            <p:nvPr/>
          </p:nvCxnSpPr>
          <p:spPr>
            <a:xfrm>
              <a:off x="6722408" y="2413086"/>
              <a:ext cx="1731893" cy="221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259E666-A5D2-4460-AD04-1DD19682C720}"/>
                </a:ext>
              </a:extLst>
            </p:cNvPr>
            <p:cNvCxnSpPr>
              <a:cxnSpLocks/>
            </p:cNvCxnSpPr>
            <p:nvPr/>
          </p:nvCxnSpPr>
          <p:spPr>
            <a:xfrm>
              <a:off x="6722408" y="2583953"/>
              <a:ext cx="1731893" cy="941832"/>
            </a:xfrm>
            <a:prstGeom prst="bentConnector3">
              <a:avLst>
                <a:gd name="adj1" fmla="val 32667"/>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4BD5F8B-9C0D-49F6-BEF1-FC56BFDDA644}"/>
                </a:ext>
              </a:extLst>
            </p:cNvPr>
            <p:cNvGrpSpPr/>
            <p:nvPr/>
          </p:nvGrpSpPr>
          <p:grpSpPr>
            <a:xfrm>
              <a:off x="8337660" y="1845979"/>
              <a:ext cx="777494" cy="929170"/>
              <a:chOff x="5901017" y="2347453"/>
              <a:chExt cx="777494" cy="929170"/>
            </a:xfrm>
          </p:grpSpPr>
          <p:sp>
            <p:nvSpPr>
              <p:cNvPr id="17" name="Title 1">
                <a:extLst>
                  <a:ext uri="{FF2B5EF4-FFF2-40B4-BE49-F238E27FC236}">
                    <a16:creationId xmlns:a16="http://schemas.microsoft.com/office/drawing/2014/main" id="{BAAD223D-302D-4660-94D7-3E782CB72F95}"/>
                  </a:ext>
                </a:extLst>
              </p:cNvPr>
              <p:cNvSpPr txBox="1">
                <a:spLocks/>
              </p:cNvSpPr>
              <p:nvPr/>
            </p:nvSpPr>
            <p:spPr>
              <a:xfrm>
                <a:off x="5901017" y="2347453"/>
                <a:ext cx="777494"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Connect RP</a:t>
                </a:r>
                <a:endParaRPr lang="en-US" sz="800" spc="0">
                  <a:solidFill>
                    <a:srgbClr val="000000"/>
                  </a:solidFill>
                  <a:latin typeface="Segoe UI" panose="020B0502040204020203" pitchFamily="34" charset="0"/>
                </a:endParaRPr>
              </a:p>
            </p:txBody>
          </p:sp>
          <p:grpSp>
            <p:nvGrpSpPr>
              <p:cNvPr id="18" name="Group 17">
                <a:extLst>
                  <a:ext uri="{FF2B5EF4-FFF2-40B4-BE49-F238E27FC236}">
                    <a16:creationId xmlns:a16="http://schemas.microsoft.com/office/drawing/2014/main" id="{B69A9FD3-6C1D-4E94-9AD3-130EE3ACAF78}"/>
                  </a:ext>
                </a:extLst>
              </p:cNvPr>
              <p:cNvGrpSpPr/>
              <p:nvPr/>
            </p:nvGrpSpPr>
            <p:grpSpPr>
              <a:xfrm>
                <a:off x="6017658" y="2732413"/>
                <a:ext cx="544212" cy="544210"/>
                <a:chOff x="2121266" y="3372343"/>
                <a:chExt cx="533589" cy="533589"/>
              </a:xfrm>
              <a:solidFill>
                <a:schemeClr val="bg1"/>
              </a:solidFill>
            </p:grpSpPr>
            <p:sp>
              <p:nvSpPr>
                <p:cNvPr id="19" name="Rectangle: Rounded Corners 18">
                  <a:extLst>
                    <a:ext uri="{FF2B5EF4-FFF2-40B4-BE49-F238E27FC236}">
                      <a16:creationId xmlns:a16="http://schemas.microsoft.com/office/drawing/2014/main" id="{95F37454-8387-406D-BE51-18401B66CBF6}"/>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EEC61F57-7872-46F1-B5C0-F9A4783F20C3}"/>
                    </a:ext>
                  </a:extLst>
                </p:cNvPr>
                <p:cNvGrpSpPr/>
                <p:nvPr/>
              </p:nvGrpSpPr>
              <p:grpSpPr>
                <a:xfrm>
                  <a:off x="2210352" y="3471248"/>
                  <a:ext cx="355417" cy="335781"/>
                  <a:chOff x="3172902" y="4132385"/>
                  <a:chExt cx="355417" cy="335781"/>
                </a:xfrm>
                <a:grpFill/>
              </p:grpSpPr>
              <p:grpSp>
                <p:nvGrpSpPr>
                  <p:cNvPr id="21" name="Group 20">
                    <a:extLst>
                      <a:ext uri="{FF2B5EF4-FFF2-40B4-BE49-F238E27FC236}">
                        <a16:creationId xmlns:a16="http://schemas.microsoft.com/office/drawing/2014/main" id="{E766F704-CEA3-4FFD-9648-8E3160C78F37}"/>
                      </a:ext>
                    </a:extLst>
                  </p:cNvPr>
                  <p:cNvGrpSpPr/>
                  <p:nvPr/>
                </p:nvGrpSpPr>
                <p:grpSpPr>
                  <a:xfrm>
                    <a:off x="3234030" y="4132385"/>
                    <a:ext cx="233160" cy="110531"/>
                    <a:chOff x="3234867" y="4132385"/>
                    <a:chExt cx="233160" cy="110531"/>
                  </a:xfrm>
                  <a:grpFill/>
                </p:grpSpPr>
                <p:sp>
                  <p:nvSpPr>
                    <p:cNvPr id="30" name="Freeform: Shape 29">
                      <a:extLst>
                        <a:ext uri="{FF2B5EF4-FFF2-40B4-BE49-F238E27FC236}">
                          <a16:creationId xmlns:a16="http://schemas.microsoft.com/office/drawing/2014/main" id="{71237BF7-9C5E-4F73-B726-F62704640EA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083DB77-98CF-4056-8F90-3CB3659432D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BC02BA78-25D1-4925-BC68-E37A938C032F}"/>
                      </a:ext>
                    </a:extLst>
                  </p:cNvPr>
                  <p:cNvGrpSpPr/>
                  <p:nvPr/>
                </p:nvGrpSpPr>
                <p:grpSpPr>
                  <a:xfrm>
                    <a:off x="3172902" y="4245010"/>
                    <a:ext cx="355417" cy="110531"/>
                    <a:chOff x="3172902" y="4244590"/>
                    <a:chExt cx="355417" cy="110531"/>
                  </a:xfrm>
                  <a:grpFill/>
                </p:grpSpPr>
                <p:sp>
                  <p:nvSpPr>
                    <p:cNvPr id="27" name="Freeform: Shape 26">
                      <a:extLst>
                        <a:ext uri="{FF2B5EF4-FFF2-40B4-BE49-F238E27FC236}">
                          <a16:creationId xmlns:a16="http://schemas.microsoft.com/office/drawing/2014/main" id="{B64DD53E-62FA-4761-9ACC-B1A14EE5459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9DD02FD9-6FCC-4628-9353-824214D7298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38D510BA-6706-4D4D-8C29-73F10158DC8E}"/>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047F1917-2E45-43C9-87DF-503F6909F770}"/>
                      </a:ext>
                    </a:extLst>
                  </p:cNvPr>
                  <p:cNvGrpSpPr/>
                  <p:nvPr/>
                </p:nvGrpSpPr>
                <p:grpSpPr>
                  <a:xfrm>
                    <a:off x="3234030" y="4357635"/>
                    <a:ext cx="233160" cy="110531"/>
                    <a:chOff x="3234867" y="4132385"/>
                    <a:chExt cx="233160" cy="110531"/>
                  </a:xfrm>
                  <a:grpFill/>
                </p:grpSpPr>
                <p:sp>
                  <p:nvSpPr>
                    <p:cNvPr id="25" name="Freeform: Shape 24">
                      <a:extLst>
                        <a:ext uri="{FF2B5EF4-FFF2-40B4-BE49-F238E27FC236}">
                          <a16:creationId xmlns:a16="http://schemas.microsoft.com/office/drawing/2014/main" id="{B8320CFE-B0C6-42E0-904E-46117263920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15F8FA62-7235-4DE2-ADFD-01C86585EB0B}"/>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32" name="Group 31">
              <a:extLst>
                <a:ext uri="{FF2B5EF4-FFF2-40B4-BE49-F238E27FC236}">
                  <a16:creationId xmlns:a16="http://schemas.microsoft.com/office/drawing/2014/main" id="{233AADDD-D832-4CAC-AFAF-80DE91C335E1}"/>
                </a:ext>
              </a:extLst>
            </p:cNvPr>
            <p:cNvGrpSpPr/>
            <p:nvPr/>
          </p:nvGrpSpPr>
          <p:grpSpPr>
            <a:xfrm>
              <a:off x="5987968" y="1817607"/>
              <a:ext cx="914400" cy="957542"/>
              <a:chOff x="8202336" y="2305875"/>
              <a:chExt cx="914400" cy="957542"/>
            </a:xfrm>
          </p:grpSpPr>
          <p:grpSp>
            <p:nvGrpSpPr>
              <p:cNvPr id="33" name="Group 32">
                <a:extLst>
                  <a:ext uri="{FF2B5EF4-FFF2-40B4-BE49-F238E27FC236}">
                    <a16:creationId xmlns:a16="http://schemas.microsoft.com/office/drawing/2014/main" id="{D10B5DFC-69E7-4789-B415-47095ED697B3}"/>
                  </a:ext>
                </a:extLst>
              </p:cNvPr>
              <p:cNvGrpSpPr/>
              <p:nvPr/>
            </p:nvGrpSpPr>
            <p:grpSpPr>
              <a:xfrm>
                <a:off x="8388136" y="2714777"/>
                <a:ext cx="548640" cy="548640"/>
                <a:chOff x="8388136" y="2714777"/>
                <a:chExt cx="548640" cy="548640"/>
              </a:xfrm>
            </p:grpSpPr>
            <p:sp>
              <p:nvSpPr>
                <p:cNvPr id="35" name="Rectangle: Rounded Corners 118">
                  <a:extLst>
                    <a:ext uri="{FF2B5EF4-FFF2-40B4-BE49-F238E27FC236}">
                      <a16:creationId xmlns:a16="http://schemas.microsoft.com/office/drawing/2014/main" id="{81FFA5C0-961F-4BCD-B260-B2A4376E25BC}"/>
                    </a:ext>
                  </a:extLst>
                </p:cNvPr>
                <p:cNvSpPr/>
                <p:nvPr/>
              </p:nvSpPr>
              <p:spPr bwMode="auto">
                <a:xfrm>
                  <a:off x="8388136" y="2714777"/>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36" name="Telemarketer_E7B9" title="Icon of a person wearing a headset">
                  <a:extLst>
                    <a:ext uri="{FF2B5EF4-FFF2-40B4-BE49-F238E27FC236}">
                      <a16:creationId xmlns:a16="http://schemas.microsoft.com/office/drawing/2014/main" id="{2F5C04C8-7AAE-4837-9FF1-2F02FD3F02AB}"/>
                    </a:ext>
                  </a:extLst>
                </p:cNvPr>
                <p:cNvSpPr>
                  <a:spLocks noChangeAspect="1" noEditPoints="1"/>
                </p:cNvSpPr>
                <p:nvPr/>
              </p:nvSpPr>
              <p:spPr bwMode="auto">
                <a:xfrm>
                  <a:off x="8547450" y="2851937"/>
                  <a:ext cx="230013" cy="27432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34" name="Title 1">
                <a:extLst>
                  <a:ext uri="{FF2B5EF4-FFF2-40B4-BE49-F238E27FC236}">
                    <a16:creationId xmlns:a16="http://schemas.microsoft.com/office/drawing/2014/main" id="{237CEA16-D176-495B-A58C-B300C1DE21C3}"/>
                  </a:ext>
                </a:extLst>
              </p:cNvPr>
              <p:cNvSpPr txBox="1">
                <a:spLocks/>
              </p:cNvSpPr>
              <p:nvPr/>
            </p:nvSpPr>
            <p:spPr>
              <a:xfrm>
                <a:off x="8202336" y="2305875"/>
                <a:ext cx="91440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operator </a:t>
                </a:r>
              </a:p>
            </p:txBody>
          </p:sp>
        </p:grpSp>
        <p:grpSp>
          <p:nvGrpSpPr>
            <p:cNvPr id="37" name="Group 36">
              <a:extLst>
                <a:ext uri="{FF2B5EF4-FFF2-40B4-BE49-F238E27FC236}">
                  <a16:creationId xmlns:a16="http://schemas.microsoft.com/office/drawing/2014/main" id="{E6081B53-57FF-4035-B514-6789DE52843D}"/>
                </a:ext>
              </a:extLst>
            </p:cNvPr>
            <p:cNvGrpSpPr/>
            <p:nvPr/>
          </p:nvGrpSpPr>
          <p:grpSpPr>
            <a:xfrm>
              <a:off x="7510792" y="1642055"/>
              <a:ext cx="620359" cy="3204178"/>
              <a:chOff x="6309278" y="4473129"/>
              <a:chExt cx="620359" cy="3204178"/>
            </a:xfrm>
          </p:grpSpPr>
          <p:grpSp>
            <p:nvGrpSpPr>
              <p:cNvPr id="38" name="Group 37">
                <a:extLst>
                  <a:ext uri="{FF2B5EF4-FFF2-40B4-BE49-F238E27FC236}">
                    <a16:creationId xmlns:a16="http://schemas.microsoft.com/office/drawing/2014/main" id="{994129CA-F155-4EF5-BED6-D8D26C57760A}"/>
                  </a:ext>
                </a:extLst>
              </p:cNvPr>
              <p:cNvGrpSpPr/>
              <p:nvPr/>
            </p:nvGrpSpPr>
            <p:grpSpPr>
              <a:xfrm>
                <a:off x="6349874" y="5057583"/>
                <a:ext cx="548640" cy="2619724"/>
                <a:chOff x="6158123" y="4068804"/>
                <a:chExt cx="548640" cy="2619724"/>
              </a:xfrm>
            </p:grpSpPr>
            <p:sp>
              <p:nvSpPr>
                <p:cNvPr id="40" name="Rectangle: Rounded Corners 39">
                  <a:extLst>
                    <a:ext uri="{FF2B5EF4-FFF2-40B4-BE49-F238E27FC236}">
                      <a16:creationId xmlns:a16="http://schemas.microsoft.com/office/drawing/2014/main" id="{CD8ACEBC-7A6E-4A5D-B5EA-DA12C33C18CD}"/>
                    </a:ext>
                  </a:extLst>
                </p:cNvPr>
                <p:cNvSpPr/>
                <p:nvPr/>
              </p:nvSpPr>
              <p:spPr bwMode="auto">
                <a:xfrm>
                  <a:off x="6158123" y="4068804"/>
                  <a:ext cx="548640" cy="261972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41" name="Picture 40" descr="A close up of a sign&#10;&#10;Description automatically generated">
                  <a:extLst>
                    <a:ext uri="{FF2B5EF4-FFF2-40B4-BE49-F238E27FC236}">
                      <a16:creationId xmlns:a16="http://schemas.microsoft.com/office/drawing/2014/main" id="{6CEC2C93-C0E3-408E-9278-6E398F53AC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7371" y="5183594"/>
                  <a:ext cx="390145" cy="390145"/>
                </a:xfrm>
                <a:prstGeom prst="rect">
                  <a:avLst/>
                </a:prstGeom>
              </p:spPr>
            </p:pic>
          </p:grpSp>
          <p:sp>
            <p:nvSpPr>
              <p:cNvPr id="39" name="Title 1">
                <a:extLst>
                  <a:ext uri="{FF2B5EF4-FFF2-40B4-BE49-F238E27FC236}">
                    <a16:creationId xmlns:a16="http://schemas.microsoft.com/office/drawing/2014/main" id="{774FB4F9-9F91-4557-BF6A-15D949D35283}"/>
                  </a:ext>
                </a:extLst>
              </p:cNvPr>
              <p:cNvSpPr txBox="1">
                <a:spLocks/>
              </p:cNvSpPr>
              <p:nvPr/>
            </p:nvSpPr>
            <p:spPr>
              <a:xfrm>
                <a:off x="6309278" y="4473129"/>
                <a:ext cx="620359" cy="507831"/>
              </a:xfrm>
              <a:prstGeom prst="rect">
                <a:avLst/>
              </a:prstGeom>
            </p:spPr>
            <p:txBody>
              <a:bodyPr vert="horz" wrap="square" lIns="0" tIns="4572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Resource Manager</a:t>
                </a:r>
              </a:p>
            </p:txBody>
          </p:sp>
        </p:grpSp>
        <p:grpSp>
          <p:nvGrpSpPr>
            <p:cNvPr id="42" name="Group 41">
              <a:extLst>
                <a:ext uri="{FF2B5EF4-FFF2-40B4-BE49-F238E27FC236}">
                  <a16:creationId xmlns:a16="http://schemas.microsoft.com/office/drawing/2014/main" id="{6F3B5501-4998-4A01-A8BC-A7F01171216E}"/>
                </a:ext>
              </a:extLst>
            </p:cNvPr>
            <p:cNvGrpSpPr/>
            <p:nvPr/>
          </p:nvGrpSpPr>
          <p:grpSpPr>
            <a:xfrm>
              <a:off x="8337660" y="2879586"/>
              <a:ext cx="777494" cy="929170"/>
              <a:chOff x="5901017" y="2347453"/>
              <a:chExt cx="777494" cy="929170"/>
            </a:xfrm>
          </p:grpSpPr>
          <p:sp>
            <p:nvSpPr>
              <p:cNvPr id="43" name="Title 1">
                <a:extLst>
                  <a:ext uri="{FF2B5EF4-FFF2-40B4-BE49-F238E27FC236}">
                    <a16:creationId xmlns:a16="http://schemas.microsoft.com/office/drawing/2014/main" id="{1DCE0704-A380-4E96-AC60-7A26F4CE34C0}"/>
                  </a:ext>
                </a:extLst>
              </p:cNvPr>
              <p:cNvSpPr txBox="1">
                <a:spLocks/>
              </p:cNvSpPr>
              <p:nvPr/>
            </p:nvSpPr>
            <p:spPr>
              <a:xfrm>
                <a:off x="5901017" y="2347453"/>
                <a:ext cx="777494"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Config RP</a:t>
                </a:r>
                <a:endParaRPr lang="en-US" sz="800" spc="0">
                  <a:solidFill>
                    <a:srgbClr val="000000"/>
                  </a:solidFill>
                  <a:latin typeface="Segoe UI" panose="020B0502040204020203" pitchFamily="34" charset="0"/>
                </a:endParaRPr>
              </a:p>
            </p:txBody>
          </p:sp>
          <p:grpSp>
            <p:nvGrpSpPr>
              <p:cNvPr id="44" name="Group 43">
                <a:extLst>
                  <a:ext uri="{FF2B5EF4-FFF2-40B4-BE49-F238E27FC236}">
                    <a16:creationId xmlns:a16="http://schemas.microsoft.com/office/drawing/2014/main" id="{43FF6F9E-DB53-47C6-89E5-129C88324299}"/>
                  </a:ext>
                </a:extLst>
              </p:cNvPr>
              <p:cNvGrpSpPr/>
              <p:nvPr/>
            </p:nvGrpSpPr>
            <p:grpSpPr>
              <a:xfrm>
                <a:off x="6017658" y="2732413"/>
                <a:ext cx="544212" cy="544210"/>
                <a:chOff x="2121266" y="3372343"/>
                <a:chExt cx="533589" cy="533589"/>
              </a:xfrm>
              <a:solidFill>
                <a:schemeClr val="bg1"/>
              </a:solidFill>
            </p:grpSpPr>
            <p:sp>
              <p:nvSpPr>
                <p:cNvPr id="45" name="Rectangle: Rounded Corners 44">
                  <a:extLst>
                    <a:ext uri="{FF2B5EF4-FFF2-40B4-BE49-F238E27FC236}">
                      <a16:creationId xmlns:a16="http://schemas.microsoft.com/office/drawing/2014/main" id="{6BF39CAA-A0E4-4825-BABC-B23BCC9F33DC}"/>
                    </a:ext>
                  </a:extLst>
                </p:cNvPr>
                <p:cNvSpPr/>
                <p:nvPr/>
              </p:nvSpPr>
              <p:spPr bwMode="auto">
                <a:xfrm>
                  <a:off x="2121266" y="3372343"/>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4CAD7BC6-06BF-4412-A882-C1714BF4198E}"/>
                    </a:ext>
                  </a:extLst>
                </p:cNvPr>
                <p:cNvGrpSpPr/>
                <p:nvPr/>
              </p:nvGrpSpPr>
              <p:grpSpPr>
                <a:xfrm>
                  <a:off x="2210352" y="3471248"/>
                  <a:ext cx="355417" cy="335781"/>
                  <a:chOff x="3172902" y="4132385"/>
                  <a:chExt cx="355417" cy="335781"/>
                </a:xfrm>
                <a:grpFill/>
              </p:grpSpPr>
              <p:grpSp>
                <p:nvGrpSpPr>
                  <p:cNvPr id="47" name="Group 46">
                    <a:extLst>
                      <a:ext uri="{FF2B5EF4-FFF2-40B4-BE49-F238E27FC236}">
                        <a16:creationId xmlns:a16="http://schemas.microsoft.com/office/drawing/2014/main" id="{BECB990F-D255-4BFC-89D0-7B49AC286A7E}"/>
                      </a:ext>
                    </a:extLst>
                  </p:cNvPr>
                  <p:cNvGrpSpPr/>
                  <p:nvPr/>
                </p:nvGrpSpPr>
                <p:grpSpPr>
                  <a:xfrm>
                    <a:off x="3234030" y="4132385"/>
                    <a:ext cx="233160" cy="110531"/>
                    <a:chOff x="3234867" y="4132385"/>
                    <a:chExt cx="233160" cy="110531"/>
                  </a:xfrm>
                  <a:grpFill/>
                </p:grpSpPr>
                <p:sp>
                  <p:nvSpPr>
                    <p:cNvPr id="55" name="Freeform: Shape 54">
                      <a:extLst>
                        <a:ext uri="{FF2B5EF4-FFF2-40B4-BE49-F238E27FC236}">
                          <a16:creationId xmlns:a16="http://schemas.microsoft.com/office/drawing/2014/main" id="{AA4DC031-38AB-456C-8942-982E89B5209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994E66E5-9A96-4969-B087-18AC68E22FE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BFECBCBE-07CC-4740-A380-708C541B49D4}"/>
                      </a:ext>
                    </a:extLst>
                  </p:cNvPr>
                  <p:cNvGrpSpPr/>
                  <p:nvPr/>
                </p:nvGrpSpPr>
                <p:grpSpPr>
                  <a:xfrm>
                    <a:off x="3172902" y="4245010"/>
                    <a:ext cx="355417" cy="110531"/>
                    <a:chOff x="3172902" y="4244590"/>
                    <a:chExt cx="355417" cy="110531"/>
                  </a:xfrm>
                  <a:grpFill/>
                </p:grpSpPr>
                <p:sp>
                  <p:nvSpPr>
                    <p:cNvPr id="52" name="Freeform: Shape 51">
                      <a:extLst>
                        <a:ext uri="{FF2B5EF4-FFF2-40B4-BE49-F238E27FC236}">
                          <a16:creationId xmlns:a16="http://schemas.microsoft.com/office/drawing/2014/main" id="{FE5D58E0-DF48-4CC1-9B5C-02EF76531EAA}"/>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6F74DE2-21CC-4BAA-8A25-F0B84781B23B}"/>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C3016D9-5E38-4F91-8A8E-0793C8464CF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03071DAB-6B9B-48E9-BC30-3E1E66B04EF9}"/>
                      </a:ext>
                    </a:extLst>
                  </p:cNvPr>
                  <p:cNvGrpSpPr/>
                  <p:nvPr/>
                </p:nvGrpSpPr>
                <p:grpSpPr>
                  <a:xfrm>
                    <a:off x="3234030" y="4357635"/>
                    <a:ext cx="233160" cy="110531"/>
                    <a:chOff x="3234867" y="4132385"/>
                    <a:chExt cx="233160" cy="110531"/>
                  </a:xfrm>
                  <a:grpFill/>
                </p:grpSpPr>
                <p:sp>
                  <p:nvSpPr>
                    <p:cNvPr id="50" name="Freeform: Shape 49">
                      <a:extLst>
                        <a:ext uri="{FF2B5EF4-FFF2-40B4-BE49-F238E27FC236}">
                          <a16:creationId xmlns:a16="http://schemas.microsoft.com/office/drawing/2014/main" id="{44DE4C13-9E69-4A7A-8D4E-476DAF14EBF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0687EF7-0019-43D6-95FD-74A24991558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6350" cap="rnd">
                      <a:solidFill>
                        <a:srgbClr val="000000"/>
                      </a:solidFill>
                      <a:prstDash val="solid"/>
                      <a:round/>
                    </a:ln>
                  </p:spPr>
                  <p:txBody>
                    <a:bodyPr wrap="square">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2" name="Group 1">
              <a:extLst>
                <a:ext uri="{FF2B5EF4-FFF2-40B4-BE49-F238E27FC236}">
                  <a16:creationId xmlns:a16="http://schemas.microsoft.com/office/drawing/2014/main" id="{25F8A5BD-64E3-4843-88CB-333AB37598C9}"/>
                </a:ext>
              </a:extLst>
            </p:cNvPr>
            <p:cNvGrpSpPr/>
            <p:nvPr/>
          </p:nvGrpSpPr>
          <p:grpSpPr>
            <a:xfrm>
              <a:off x="8416228" y="3913193"/>
              <a:ext cx="620359" cy="933040"/>
              <a:chOff x="7861774" y="2735555"/>
              <a:chExt cx="620359" cy="933040"/>
            </a:xfrm>
          </p:grpSpPr>
          <p:sp>
            <p:nvSpPr>
              <p:cNvPr id="60" name="Rectangle: Rounded Corners 59">
                <a:extLst>
                  <a:ext uri="{FF2B5EF4-FFF2-40B4-BE49-F238E27FC236}">
                    <a16:creationId xmlns:a16="http://schemas.microsoft.com/office/drawing/2014/main" id="{EC0E56B2-02B5-4411-9EDC-2A320CF252E9}"/>
                  </a:ext>
                </a:extLst>
              </p:cNvPr>
              <p:cNvSpPr/>
              <p:nvPr/>
            </p:nvSpPr>
            <p:spPr bwMode="auto">
              <a:xfrm>
                <a:off x="7902370" y="3119955"/>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59" name="Title 1">
                <a:extLst>
                  <a:ext uri="{FF2B5EF4-FFF2-40B4-BE49-F238E27FC236}">
                    <a16:creationId xmlns:a16="http://schemas.microsoft.com/office/drawing/2014/main" id="{9B517E61-8FE9-4937-BC8E-D781720CCAC2}"/>
                  </a:ext>
                </a:extLst>
              </p:cNvPr>
              <p:cNvSpPr txBox="1">
                <a:spLocks/>
              </p:cNvSpPr>
              <p:nvPr/>
            </p:nvSpPr>
            <p:spPr>
              <a:xfrm>
                <a:off x="7861774" y="2735555"/>
                <a:ext cx="620359"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pic>
            <p:nvPicPr>
              <p:cNvPr id="62" name="Picture 61">
                <a:extLst>
                  <a:ext uri="{FF2B5EF4-FFF2-40B4-BE49-F238E27FC236}">
                    <a16:creationId xmlns:a16="http://schemas.microsoft.com/office/drawing/2014/main" id="{9B35184A-63B5-4A8B-B867-959FE6275724}"/>
                  </a:ext>
                </a:extLst>
              </p:cNvPr>
              <p:cNvPicPr>
                <a:picLocks noChangeAspect="1"/>
              </p:cNvPicPr>
              <p:nvPr/>
            </p:nvPicPr>
            <p:blipFill>
              <a:blip r:embed="rId4"/>
              <a:stretch>
                <a:fillRect/>
              </a:stretch>
            </p:blipFill>
            <p:spPr>
              <a:xfrm>
                <a:off x="8001267" y="3217553"/>
                <a:ext cx="350846" cy="353445"/>
              </a:xfrm>
              <a:prstGeom prst="rect">
                <a:avLst/>
              </a:prstGeom>
            </p:spPr>
          </p:pic>
        </p:grpSp>
        <p:grpSp>
          <p:nvGrpSpPr>
            <p:cNvPr id="68" name="Group 67">
              <a:extLst>
                <a:ext uri="{FF2B5EF4-FFF2-40B4-BE49-F238E27FC236}">
                  <a16:creationId xmlns:a16="http://schemas.microsoft.com/office/drawing/2014/main" id="{30A710DB-0D6B-4C95-B16E-85F38F9115E1}"/>
                </a:ext>
              </a:extLst>
            </p:cNvPr>
            <p:cNvGrpSpPr/>
            <p:nvPr/>
          </p:nvGrpSpPr>
          <p:grpSpPr>
            <a:xfrm>
              <a:off x="9801554" y="5148656"/>
              <a:ext cx="777494" cy="821448"/>
              <a:chOff x="758390" y="4552278"/>
              <a:chExt cx="777494" cy="821448"/>
            </a:xfrm>
          </p:grpSpPr>
          <p:sp>
            <p:nvSpPr>
              <p:cNvPr id="69" name="Title 1">
                <a:extLst>
                  <a:ext uri="{FF2B5EF4-FFF2-40B4-BE49-F238E27FC236}">
                    <a16:creationId xmlns:a16="http://schemas.microsoft.com/office/drawing/2014/main" id="{D5EE6081-D700-4287-88AC-7019E05414DC}"/>
                  </a:ext>
                </a:extLst>
              </p:cNvPr>
              <p:cNvSpPr txBox="1">
                <a:spLocks/>
              </p:cNvSpPr>
              <p:nvPr/>
            </p:nvSpPr>
            <p:spPr>
              <a:xfrm>
                <a:off x="758390" y="4552278"/>
                <a:ext cx="777494" cy="200055"/>
              </a:xfrm>
              <a:prstGeom prst="rect">
                <a:avLst/>
              </a:prstGeom>
              <a:solidFill>
                <a:schemeClr val="bg1"/>
              </a:solidFill>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GitHub</a:t>
                </a:r>
                <a:endParaRPr lang="en-US" sz="800" spc="0">
                  <a:solidFill>
                    <a:srgbClr val="000000"/>
                  </a:solidFill>
                  <a:latin typeface="Segoe UI" panose="020B0502040204020203" pitchFamily="34" charset="0"/>
                </a:endParaRPr>
              </a:p>
            </p:txBody>
          </p:sp>
          <p:sp>
            <p:nvSpPr>
              <p:cNvPr id="70" name="Rectangle: Rounded Corners 69">
                <a:extLst>
                  <a:ext uri="{FF2B5EF4-FFF2-40B4-BE49-F238E27FC236}">
                    <a16:creationId xmlns:a16="http://schemas.microsoft.com/office/drawing/2014/main" id="{1414E46F-2291-4D39-858C-2AB23143F0C6}"/>
                  </a:ext>
                </a:extLst>
              </p:cNvPr>
              <p:cNvSpPr/>
              <p:nvPr/>
            </p:nvSpPr>
            <p:spPr bwMode="auto">
              <a:xfrm>
                <a:off x="875031" y="4829516"/>
                <a:ext cx="544212" cy="544210"/>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1" name="Picture 70">
                <a:extLst>
                  <a:ext uri="{FF2B5EF4-FFF2-40B4-BE49-F238E27FC236}">
                    <a16:creationId xmlns:a16="http://schemas.microsoft.com/office/drawing/2014/main" id="{7EAEE1F1-D049-47E2-84A4-86931DC7AA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51" y="4899435"/>
                <a:ext cx="404373" cy="404373"/>
              </a:xfrm>
              <a:prstGeom prst="rect">
                <a:avLst/>
              </a:prstGeom>
            </p:spPr>
          </p:pic>
        </p:grpSp>
        <p:sp>
          <p:nvSpPr>
            <p:cNvPr id="82" name="Rectangle: Rounded Corners 85">
              <a:extLst>
                <a:ext uri="{FF2B5EF4-FFF2-40B4-BE49-F238E27FC236}">
                  <a16:creationId xmlns:a16="http://schemas.microsoft.com/office/drawing/2014/main" id="{125566D7-F331-4841-AADE-EDBA959324FD}"/>
                </a:ext>
              </a:extLst>
            </p:cNvPr>
            <p:cNvSpPr/>
            <p:nvPr/>
          </p:nvSpPr>
          <p:spPr bwMode="auto">
            <a:xfrm>
              <a:off x="9574057" y="2231233"/>
              <a:ext cx="1232489" cy="260862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92">
                <a:spcBef>
                  <a:spcPct val="0"/>
                </a:spcBef>
                <a:defRPr/>
              </a:pPr>
              <a:endParaRPr lang="en-US" sz="1200">
                <a:ln w="3175">
                  <a:noFill/>
                </a:ln>
                <a:solidFill>
                  <a:srgbClr val="000000"/>
                </a:solidFill>
                <a:latin typeface="Segoe UI Semibold" panose="020B0702040204020203"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02C22A5E-9F91-4BAC-B1C8-F9001D72CBEA}"/>
                </a:ext>
              </a:extLst>
            </p:cNvPr>
            <p:cNvGrpSpPr/>
            <p:nvPr/>
          </p:nvGrpSpPr>
          <p:grpSpPr>
            <a:xfrm>
              <a:off x="9665887" y="3575512"/>
              <a:ext cx="1048828" cy="957542"/>
              <a:chOff x="10667500" y="2530846"/>
              <a:chExt cx="1048828" cy="957542"/>
            </a:xfrm>
          </p:grpSpPr>
          <p:sp>
            <p:nvSpPr>
              <p:cNvPr id="74" name="Title 1">
                <a:extLst>
                  <a:ext uri="{FF2B5EF4-FFF2-40B4-BE49-F238E27FC236}">
                    <a16:creationId xmlns:a16="http://schemas.microsoft.com/office/drawing/2014/main" id="{CE86F2E3-DAFA-4776-8D87-F49F301252E9}"/>
                  </a:ext>
                </a:extLst>
              </p:cNvPr>
              <p:cNvSpPr txBox="1">
                <a:spLocks/>
              </p:cNvSpPr>
              <p:nvPr/>
            </p:nvSpPr>
            <p:spPr>
              <a:xfrm>
                <a:off x="10667500" y="2530846"/>
                <a:ext cx="1048828"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Config</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agent</a:t>
                </a:r>
              </a:p>
            </p:txBody>
          </p:sp>
          <p:grpSp>
            <p:nvGrpSpPr>
              <p:cNvPr id="3" name="Group 2">
                <a:extLst>
                  <a:ext uri="{FF2B5EF4-FFF2-40B4-BE49-F238E27FC236}">
                    <a16:creationId xmlns:a16="http://schemas.microsoft.com/office/drawing/2014/main" id="{35CD4AB7-9391-48FB-B553-D080B5B22A0B}"/>
                  </a:ext>
                </a:extLst>
              </p:cNvPr>
              <p:cNvGrpSpPr/>
              <p:nvPr/>
            </p:nvGrpSpPr>
            <p:grpSpPr>
              <a:xfrm>
                <a:off x="10917594" y="2939748"/>
                <a:ext cx="548640" cy="548640"/>
                <a:chOff x="10917594" y="2939748"/>
                <a:chExt cx="548640" cy="548640"/>
              </a:xfrm>
            </p:grpSpPr>
            <p:sp>
              <p:nvSpPr>
                <p:cNvPr id="75" name="Rectangle: Rounded Corners 118">
                  <a:extLst>
                    <a:ext uri="{FF2B5EF4-FFF2-40B4-BE49-F238E27FC236}">
                      <a16:creationId xmlns:a16="http://schemas.microsoft.com/office/drawing/2014/main" id="{47416851-C150-43EF-BCC0-46F5FD527DA1}"/>
                    </a:ext>
                  </a:extLst>
                </p:cNvPr>
                <p:cNvSpPr/>
                <p:nvPr/>
              </p:nvSpPr>
              <p:spPr bwMode="auto">
                <a:xfrm>
                  <a:off x="10917594" y="2939748"/>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85" name="Processing_E9F5" title="Icon of two interlocked gears">
                  <a:extLst>
                    <a:ext uri="{FF2B5EF4-FFF2-40B4-BE49-F238E27FC236}">
                      <a16:creationId xmlns:a16="http://schemas.microsoft.com/office/drawing/2014/main" id="{7BCB81B9-F7A0-4E5C-992C-0369FDF821E7}"/>
                    </a:ext>
                  </a:extLst>
                </p:cNvPr>
                <p:cNvSpPr>
                  <a:spLocks noChangeAspect="1" noEditPoints="1"/>
                </p:cNvSpPr>
                <p:nvPr/>
              </p:nvSpPr>
              <p:spPr bwMode="auto">
                <a:xfrm>
                  <a:off x="10981933" y="3031188"/>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F530BA7F-A1D9-4816-BC6C-8B8D1628B74B}"/>
                </a:ext>
              </a:extLst>
            </p:cNvPr>
            <p:cNvGrpSpPr/>
            <p:nvPr/>
          </p:nvGrpSpPr>
          <p:grpSpPr>
            <a:xfrm>
              <a:off x="9665887" y="2538035"/>
              <a:ext cx="1048828" cy="957542"/>
              <a:chOff x="10492009" y="1177719"/>
              <a:chExt cx="1048828" cy="957542"/>
            </a:xfrm>
          </p:grpSpPr>
          <p:sp>
            <p:nvSpPr>
              <p:cNvPr id="80" name="Rectangle: Rounded Corners 118">
                <a:extLst>
                  <a:ext uri="{FF2B5EF4-FFF2-40B4-BE49-F238E27FC236}">
                    <a16:creationId xmlns:a16="http://schemas.microsoft.com/office/drawing/2014/main" id="{DDD09277-93F3-4C18-B237-F22B34B16D71}"/>
                  </a:ext>
                </a:extLst>
              </p:cNvPr>
              <p:cNvSpPr/>
              <p:nvPr/>
            </p:nvSpPr>
            <p:spPr bwMode="auto">
              <a:xfrm>
                <a:off x="10742103" y="1586621"/>
                <a:ext cx="548640" cy="548640"/>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79" name="Title 1">
                <a:extLst>
                  <a:ext uri="{FF2B5EF4-FFF2-40B4-BE49-F238E27FC236}">
                    <a16:creationId xmlns:a16="http://schemas.microsoft.com/office/drawing/2014/main" id="{7404B3E7-068D-4446-81B8-DBAE4EC182E6}"/>
                  </a:ext>
                </a:extLst>
              </p:cNvPr>
              <p:cNvSpPr txBox="1">
                <a:spLocks/>
              </p:cNvSpPr>
              <p:nvPr/>
            </p:nvSpPr>
            <p:spPr>
              <a:xfrm>
                <a:off x="10492009" y="1177719"/>
                <a:ext cx="1048828"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Arc</a:t>
                </a:r>
                <a:b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agent</a:t>
                </a:r>
              </a:p>
            </p:txBody>
          </p:sp>
          <p:sp>
            <p:nvSpPr>
              <p:cNvPr id="86" name="Processing_E9F5" title="Icon of two interlocked gears">
                <a:extLst>
                  <a:ext uri="{FF2B5EF4-FFF2-40B4-BE49-F238E27FC236}">
                    <a16:creationId xmlns:a16="http://schemas.microsoft.com/office/drawing/2014/main" id="{0675FD0A-A8CB-4F86-B276-E0DA91625438}"/>
                  </a:ext>
                </a:extLst>
              </p:cNvPr>
              <p:cNvSpPr>
                <a:spLocks noChangeAspect="1" noEditPoints="1"/>
              </p:cNvSpPr>
              <p:nvPr/>
            </p:nvSpPr>
            <p:spPr bwMode="auto">
              <a:xfrm>
                <a:off x="10806442" y="167806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C065F76B-EC16-4E6A-ACF8-09F08E3ADD30}"/>
                </a:ext>
              </a:extLst>
            </p:cNvPr>
            <p:cNvGrpSpPr/>
            <p:nvPr/>
          </p:nvGrpSpPr>
          <p:grpSpPr>
            <a:xfrm>
              <a:off x="6077028" y="5012562"/>
              <a:ext cx="1048828" cy="957542"/>
              <a:chOff x="5587500" y="4786271"/>
              <a:chExt cx="1048828" cy="957542"/>
            </a:xfrm>
          </p:grpSpPr>
          <p:sp>
            <p:nvSpPr>
              <p:cNvPr id="66" name="Rectangle: Rounded Corners 118">
                <a:extLst>
                  <a:ext uri="{FF2B5EF4-FFF2-40B4-BE49-F238E27FC236}">
                    <a16:creationId xmlns:a16="http://schemas.microsoft.com/office/drawing/2014/main" id="{1CBD48DF-1397-4E11-8331-E3A108C38C7C}"/>
                  </a:ext>
                </a:extLst>
              </p:cNvPr>
              <p:cNvSpPr/>
              <p:nvPr/>
            </p:nvSpPr>
            <p:spPr bwMode="auto">
              <a:xfrm>
                <a:off x="5837594" y="5195173"/>
                <a:ext cx="548640" cy="54864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5" name="Title 1">
                <a:extLst>
                  <a:ext uri="{FF2B5EF4-FFF2-40B4-BE49-F238E27FC236}">
                    <a16:creationId xmlns:a16="http://schemas.microsoft.com/office/drawing/2014/main" id="{026C0696-5B01-4FA8-BDF0-9C22682E389A}"/>
                  </a:ext>
                </a:extLst>
              </p:cNvPr>
              <p:cNvSpPr txBox="1">
                <a:spLocks/>
              </p:cNvSpPr>
              <p:nvPr/>
            </p:nvSpPr>
            <p:spPr>
              <a:xfrm>
                <a:off x="5587500" y="4786271"/>
                <a:ext cx="1048828"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 operator/</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Application dev</a:t>
                </a:r>
              </a:p>
            </p:txBody>
          </p:sp>
          <p:sp>
            <p:nvSpPr>
              <p:cNvPr id="91" name="people_4" title="Icon of a person">
                <a:extLst>
                  <a:ext uri="{FF2B5EF4-FFF2-40B4-BE49-F238E27FC236}">
                    <a16:creationId xmlns:a16="http://schemas.microsoft.com/office/drawing/2014/main" id="{3C84FD77-50CA-4551-84A5-54D9B2E82D58}"/>
                  </a:ext>
                </a:extLst>
              </p:cNvPr>
              <p:cNvSpPr>
                <a:spLocks noChangeAspect="1" noEditPoints="1"/>
              </p:cNvSpPr>
              <p:nvPr/>
            </p:nvSpPr>
            <p:spPr bwMode="auto">
              <a:xfrm>
                <a:off x="5979252" y="5321179"/>
                <a:ext cx="265325" cy="29662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00" name="Connector: Elbow 99">
              <a:extLst>
                <a:ext uri="{FF2B5EF4-FFF2-40B4-BE49-F238E27FC236}">
                  <a16:creationId xmlns:a16="http://schemas.microsoft.com/office/drawing/2014/main" id="{A9A39703-9F94-4F50-A82A-06FCFE76D9FC}"/>
                </a:ext>
              </a:extLst>
            </p:cNvPr>
            <p:cNvCxnSpPr>
              <a:cxnSpLocks/>
            </p:cNvCxnSpPr>
            <p:nvPr/>
          </p:nvCxnSpPr>
          <p:spPr>
            <a:xfrm>
              <a:off x="8998513" y="2413086"/>
              <a:ext cx="917468" cy="808171"/>
            </a:xfrm>
            <a:prstGeom prst="bentConnector3">
              <a:avLst>
                <a:gd name="adj1" fmla="val 3540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A3838484-C72B-4E7C-BB9E-70BD7973261C}"/>
                </a:ext>
              </a:extLst>
            </p:cNvPr>
            <p:cNvCxnSpPr>
              <a:cxnSpLocks/>
              <a:stCxn id="45" idx="3"/>
              <a:endCxn id="75" idx="1"/>
            </p:cNvCxnSpPr>
            <p:nvPr/>
          </p:nvCxnSpPr>
          <p:spPr>
            <a:xfrm>
              <a:off x="8998513" y="3536651"/>
              <a:ext cx="917468" cy="576072"/>
            </a:xfrm>
            <a:prstGeom prst="bentConnector3">
              <a:avLst>
                <a:gd name="adj1" fmla="val 5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D130780-9FAE-4B3C-ABF7-CC03A65D8B22}"/>
                </a:ext>
              </a:extLst>
            </p:cNvPr>
            <p:cNvCxnSpPr>
              <a:cxnSpLocks/>
              <a:stCxn id="66" idx="3"/>
              <a:endCxn id="70" idx="1"/>
            </p:cNvCxnSpPr>
            <p:nvPr/>
          </p:nvCxnSpPr>
          <p:spPr>
            <a:xfrm>
              <a:off x="6875762" y="5695784"/>
              <a:ext cx="3042433" cy="221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7838016-67F2-46C0-ACA7-87DCF314FAA5}"/>
                </a:ext>
              </a:extLst>
            </p:cNvPr>
            <p:cNvCxnSpPr>
              <a:cxnSpLocks/>
              <a:stCxn id="69" idx="0"/>
              <a:endCxn id="75" idx="2"/>
            </p:cNvCxnSpPr>
            <p:nvPr/>
          </p:nvCxnSpPr>
          <p:spPr>
            <a:xfrm flipV="1">
              <a:off x="10190301" y="4533054"/>
              <a:ext cx="0" cy="6156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Flowchart: Connector 117">
              <a:extLst>
                <a:ext uri="{FF2B5EF4-FFF2-40B4-BE49-F238E27FC236}">
                  <a16:creationId xmlns:a16="http://schemas.microsoft.com/office/drawing/2014/main" id="{7DF4710E-8CF9-4E33-B9CF-1853E4889EB7}"/>
                </a:ext>
              </a:extLst>
            </p:cNvPr>
            <p:cNvSpPr/>
            <p:nvPr/>
          </p:nvSpPr>
          <p:spPr bwMode="auto">
            <a:xfrm>
              <a:off x="6991650" y="2043647"/>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19" name="Flowchart: Connector 118">
              <a:extLst>
                <a:ext uri="{FF2B5EF4-FFF2-40B4-BE49-F238E27FC236}">
                  <a16:creationId xmlns:a16="http://schemas.microsoft.com/office/drawing/2014/main" id="{AD727C79-689E-4BD3-96A7-D915DCF457EF}"/>
                </a:ext>
              </a:extLst>
            </p:cNvPr>
            <p:cNvSpPr/>
            <p:nvPr/>
          </p:nvSpPr>
          <p:spPr bwMode="auto">
            <a:xfrm>
              <a:off x="7153286" y="2917709"/>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20" name="Flowchart: Connector 119">
              <a:extLst>
                <a:ext uri="{FF2B5EF4-FFF2-40B4-BE49-F238E27FC236}">
                  <a16:creationId xmlns:a16="http://schemas.microsoft.com/office/drawing/2014/main" id="{B7A771EC-C8F0-45F9-8307-4FC4477B4ED3}"/>
                </a:ext>
              </a:extLst>
            </p:cNvPr>
            <p:cNvSpPr/>
            <p:nvPr/>
          </p:nvSpPr>
          <p:spPr bwMode="auto">
            <a:xfrm>
              <a:off x="9116013" y="4220036"/>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5</a:t>
              </a:r>
            </a:p>
          </p:txBody>
        </p:sp>
        <p:cxnSp>
          <p:nvCxnSpPr>
            <p:cNvPr id="122" name="Connector: Elbow 121">
              <a:extLst>
                <a:ext uri="{FF2B5EF4-FFF2-40B4-BE49-F238E27FC236}">
                  <a16:creationId xmlns:a16="http://schemas.microsoft.com/office/drawing/2014/main" id="{6043CBD9-96FC-4F88-9EFF-3EFD97350304}"/>
                </a:ext>
              </a:extLst>
            </p:cNvPr>
            <p:cNvCxnSpPr>
              <a:cxnSpLocks/>
              <a:stCxn id="60" idx="3"/>
            </p:cNvCxnSpPr>
            <p:nvPr/>
          </p:nvCxnSpPr>
          <p:spPr>
            <a:xfrm flipV="1">
              <a:off x="9005464" y="4392661"/>
              <a:ext cx="910517" cy="179252"/>
            </a:xfrm>
            <a:prstGeom prst="bentConnector3">
              <a:avLst>
                <a:gd name="adj1" fmla="val 5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Flowchart: Connector 125">
              <a:extLst>
                <a:ext uri="{FF2B5EF4-FFF2-40B4-BE49-F238E27FC236}">
                  <a16:creationId xmlns:a16="http://schemas.microsoft.com/office/drawing/2014/main" id="{3C55207C-90B1-46D7-90F8-030F4F7B3C06}"/>
                </a:ext>
              </a:extLst>
            </p:cNvPr>
            <p:cNvSpPr/>
            <p:nvPr/>
          </p:nvSpPr>
          <p:spPr bwMode="auto">
            <a:xfrm>
              <a:off x="9116013" y="3605819"/>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127" name="Flowchart: Connector 126">
              <a:extLst>
                <a:ext uri="{FF2B5EF4-FFF2-40B4-BE49-F238E27FC236}">
                  <a16:creationId xmlns:a16="http://schemas.microsoft.com/office/drawing/2014/main" id="{AFEB0B1E-C6D1-4434-9D9E-6CC580624E52}"/>
                </a:ext>
              </a:extLst>
            </p:cNvPr>
            <p:cNvSpPr/>
            <p:nvPr/>
          </p:nvSpPr>
          <p:spPr bwMode="auto">
            <a:xfrm>
              <a:off x="9185286" y="2680011"/>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28" name="Flowchart: Connector 127">
              <a:extLst>
                <a:ext uri="{FF2B5EF4-FFF2-40B4-BE49-F238E27FC236}">
                  <a16:creationId xmlns:a16="http://schemas.microsoft.com/office/drawing/2014/main" id="{D1DAFDD4-5E0A-4714-9888-A096F6E122B7}"/>
                </a:ext>
              </a:extLst>
            </p:cNvPr>
            <p:cNvSpPr/>
            <p:nvPr/>
          </p:nvSpPr>
          <p:spPr bwMode="auto">
            <a:xfrm>
              <a:off x="6464282" y="4654144"/>
              <a:ext cx="274320" cy="27432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6</a:t>
              </a:r>
            </a:p>
          </p:txBody>
        </p:sp>
        <p:sp>
          <p:nvSpPr>
            <p:cNvPr id="133" name="Title 1">
              <a:extLst>
                <a:ext uri="{FF2B5EF4-FFF2-40B4-BE49-F238E27FC236}">
                  <a16:creationId xmlns:a16="http://schemas.microsoft.com/office/drawing/2014/main" id="{0CBC1327-2DE7-45C8-8D09-A44BC681626B}"/>
                </a:ext>
              </a:extLst>
            </p:cNvPr>
            <p:cNvSpPr txBox="1">
              <a:spLocks/>
            </p:cNvSpPr>
            <p:nvPr/>
          </p:nvSpPr>
          <p:spPr>
            <a:xfrm>
              <a:off x="9574057" y="1999866"/>
              <a:ext cx="1289665" cy="153888"/>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51304"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on-prem</a:t>
              </a:r>
              <a:endParaRPr lang="en-US" sz="800" spc="0">
                <a:solidFill>
                  <a:srgbClr val="000000"/>
                </a:solidFill>
                <a:latin typeface="Segoe UI" panose="020B0502040204020203" pitchFamily="34" charset="0"/>
              </a:endParaRPr>
            </a:p>
          </p:txBody>
        </p:sp>
      </p:grpSp>
    </p:spTree>
    <p:extLst>
      <p:ext uri="{BB962C8B-B14F-4D97-AF65-F5344CB8AC3E}">
        <p14:creationId xmlns:p14="http://schemas.microsoft.com/office/powerpoint/2010/main" val="249028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7"/>
                                        </p:tgtEl>
                                        <p:attrNameLst>
                                          <p:attrName>style.visibility</p:attrName>
                                        </p:attrNameLst>
                                      </p:cBhvr>
                                      <p:to>
                                        <p:strVal val="visible"/>
                                      </p:to>
                                    </p:set>
                                    <p:animEffect transition="in" filter="fade">
                                      <p:cBhvr>
                                        <p:cTn id="27" dur="500"/>
                                        <p:tgtEl>
                                          <p:spTgt spid="2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8"/>
                                        </p:tgtEl>
                                        <p:attrNameLst>
                                          <p:attrName>style.visibility</p:attrName>
                                        </p:attrNameLst>
                                      </p:cBhvr>
                                      <p:to>
                                        <p:strVal val="visible"/>
                                      </p:to>
                                    </p:set>
                                    <p:animEffect transition="in" filter="fade">
                                      <p:cBhvr>
                                        <p:cTn id="32"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113" grpId="0"/>
      <p:bldP spid="114" grpId="0"/>
      <p:bldP spid="227" grpId="0"/>
      <p:bldP spid="2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3">
            <a:extLst>
              <a:ext uri="{FF2B5EF4-FFF2-40B4-BE49-F238E27FC236}">
                <a16:creationId xmlns:a16="http://schemas.microsoft.com/office/drawing/2014/main" id="{FAA6F3FB-D854-47BB-80AD-70A1A9FC0DBA}"/>
              </a:ext>
            </a:extLst>
          </p:cNvPr>
          <p:cNvSpPr txBox="1">
            <a:spLocks/>
          </p:cNvSpPr>
          <p:nvPr/>
        </p:nvSpPr>
        <p:spPr>
          <a:xfrm>
            <a:off x="7053959" y="632779"/>
            <a:ext cx="1937641"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solidFill>
                  <a:srgbClr val="0078D3"/>
                </a:solidFill>
              </a:rPr>
              <a:t>overview</a:t>
            </a:r>
          </a:p>
        </p:txBody>
      </p:sp>
      <p:sp>
        <p:nvSpPr>
          <p:cNvPr id="4" name="Title 3"/>
          <p:cNvSpPr>
            <a:spLocks noGrp="1"/>
          </p:cNvSpPr>
          <p:nvPr>
            <p:ph type="title"/>
          </p:nvPr>
        </p:nvSpPr>
        <p:spPr>
          <a:xfrm>
            <a:off x="465139" y="632779"/>
            <a:ext cx="7139622" cy="411162"/>
          </a:xfrm>
        </p:spPr>
        <p:txBody>
          <a:bodyPr/>
          <a:lstStyle/>
          <a:p>
            <a:r>
              <a:rPr lang="en-US"/>
              <a:t>API-driven development with Kubernetes:</a:t>
            </a:r>
            <a:endParaRPr lang="en-US">
              <a:solidFill>
                <a:srgbClr val="0078D3"/>
              </a:solidFill>
            </a:endParaRPr>
          </a:p>
        </p:txBody>
      </p:sp>
      <p:sp>
        <p:nvSpPr>
          <p:cNvPr id="187" name="Rectangle 186">
            <a:extLst>
              <a:ext uri="{FF2B5EF4-FFF2-40B4-BE49-F238E27FC236}">
                <a16:creationId xmlns:a16="http://schemas.microsoft.com/office/drawing/2014/main" id="{E6CD0250-3A18-43B9-BEC8-2819252D04D9}"/>
              </a:ext>
            </a:extLst>
          </p:cNvPr>
          <p:cNvSpPr/>
          <p:nvPr/>
        </p:nvSpPr>
        <p:spPr>
          <a:xfrm>
            <a:off x="465137" y="993501"/>
            <a:ext cx="1180043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lang="en-US" sz="2000">
                <a:solidFill>
                  <a:srgbClr val="000000"/>
                </a:solidFill>
                <a:latin typeface="Segoe UI"/>
                <a:cs typeface="Segoe UI Semibold" panose="020B0702040204020203" pitchFamily="34" charset="0"/>
              </a:rPr>
              <a:t>Putting API at the center of the development process to clearly separate app accessibility and app logic</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7" y="1982963"/>
            <a:ext cx="3602365"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API</a:t>
            </a:r>
            <a:r>
              <a:rPr lang="en-US" sz="1600" b="0" spc="0">
                <a:solidFill>
                  <a:srgbClr val="0078D4"/>
                </a:solidFill>
                <a:latin typeface="Segoe UI" panose="020B0502040204020203" pitchFamily="34" charset="0"/>
              </a:rPr>
              <a:t> defines how internal world communicates with outside world</a:t>
            </a:r>
          </a:p>
        </p:txBody>
      </p:sp>
      <p:sp>
        <p:nvSpPr>
          <p:cNvPr id="197" name="Title 16">
            <a:extLst>
              <a:ext uri="{FF2B5EF4-FFF2-40B4-BE49-F238E27FC236}">
                <a16:creationId xmlns:a16="http://schemas.microsoft.com/office/drawing/2014/main" id="{DF0B8B5E-F3FB-48F2-98E7-AE01DC52FBB2}"/>
              </a:ext>
            </a:extLst>
          </p:cNvPr>
          <p:cNvSpPr txBox="1">
            <a:spLocks/>
          </p:cNvSpPr>
          <p:nvPr/>
        </p:nvSpPr>
        <p:spPr>
          <a:xfrm>
            <a:off x="465137" y="2576794"/>
            <a:ext cx="3602365" cy="19184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External interface to the world</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Formalizes parameters for internal and external user access</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Allows definition and enforcement of policies, like security and usage</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Provides abstraction of the underlying details</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Enables decoupling of interface development from logic development</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Acts as proxy for app logic</a:t>
            </a:r>
          </a:p>
        </p:txBody>
      </p:sp>
      <p:sp>
        <p:nvSpPr>
          <p:cNvPr id="199" name="Title 16">
            <a:extLst>
              <a:ext uri="{FF2B5EF4-FFF2-40B4-BE49-F238E27FC236}">
                <a16:creationId xmlns:a16="http://schemas.microsoft.com/office/drawing/2014/main" id="{817FB519-29DF-4975-9000-6E71480530C0}"/>
              </a:ext>
            </a:extLst>
          </p:cNvPr>
          <p:cNvSpPr txBox="1">
            <a:spLocks/>
          </p:cNvSpPr>
          <p:nvPr/>
        </p:nvSpPr>
        <p:spPr>
          <a:xfrm>
            <a:off x="465137" y="4894331"/>
            <a:ext cx="3712725"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Kubernetes </a:t>
            </a:r>
            <a:r>
              <a:rPr lang="en-US" sz="1600" b="0" spc="0">
                <a:solidFill>
                  <a:srgbClr val="0078D4"/>
                </a:solidFill>
                <a:latin typeface="+mn-lt"/>
                <a:cs typeface="Segoe UI Semibold" panose="020B0702040204020203" pitchFamily="34" charset="0"/>
              </a:rPr>
              <a:t>provides app orchestration environment and scalability needs</a:t>
            </a:r>
          </a:p>
        </p:txBody>
      </p:sp>
      <p:sp>
        <p:nvSpPr>
          <p:cNvPr id="200" name="Title 16">
            <a:extLst>
              <a:ext uri="{FF2B5EF4-FFF2-40B4-BE49-F238E27FC236}">
                <a16:creationId xmlns:a16="http://schemas.microsoft.com/office/drawing/2014/main" id="{279FF520-8F34-4818-A39B-197649B3B198}"/>
              </a:ext>
            </a:extLst>
          </p:cNvPr>
          <p:cNvSpPr txBox="1">
            <a:spLocks/>
          </p:cNvSpPr>
          <p:nvPr/>
        </p:nvSpPr>
        <p:spPr>
          <a:xfrm>
            <a:off x="465137" y="5488162"/>
            <a:ext cx="3602365" cy="84125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Simplifies migration and modernization</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Enables developers to focus on app logic</a:t>
            </a:r>
          </a:p>
          <a:p>
            <a:pPr marL="285750" lvl="0" indent="-285750">
              <a:spcAft>
                <a:spcPts val="400"/>
              </a:spcAft>
              <a:buFont typeface="Arial" panose="020B0604020202020204" pitchFamily="34" charset="0"/>
              <a:buChar char="•"/>
              <a:defRPr/>
            </a:pPr>
            <a:r>
              <a:rPr lang="en-US" sz="1200" b="0" spc="0">
                <a:solidFill>
                  <a:sysClr val="windowText" lastClr="000000"/>
                </a:solidFill>
                <a:latin typeface="Segoe UI" panose="020B0502040204020203" pitchFamily="34" charset="0"/>
              </a:rPr>
              <a:t>Provides orchestration and scalability across apps and services</a:t>
            </a:r>
          </a:p>
        </p:txBody>
      </p:sp>
      <p:grpSp>
        <p:nvGrpSpPr>
          <p:cNvPr id="2" name="Group 1" descr="conceptual overview of API driven development with Kubernetes">
            <a:extLst>
              <a:ext uri="{FF2B5EF4-FFF2-40B4-BE49-F238E27FC236}">
                <a16:creationId xmlns:a16="http://schemas.microsoft.com/office/drawing/2014/main" id="{58369042-95EC-446F-9202-1218DA071F2E}"/>
              </a:ext>
            </a:extLst>
          </p:cNvPr>
          <p:cNvGrpSpPr/>
          <p:nvPr/>
        </p:nvGrpSpPr>
        <p:grpSpPr>
          <a:xfrm>
            <a:off x="5636300" y="2152353"/>
            <a:ext cx="5440557" cy="4209393"/>
            <a:chOff x="5636300" y="2152353"/>
            <a:chExt cx="5440557" cy="4209393"/>
          </a:xfrm>
        </p:grpSpPr>
        <p:cxnSp>
          <p:nvCxnSpPr>
            <p:cNvPr id="3" name="Straight Connector 2">
              <a:extLst>
                <a:ext uri="{FF2B5EF4-FFF2-40B4-BE49-F238E27FC236}">
                  <a16:creationId xmlns:a16="http://schemas.microsoft.com/office/drawing/2014/main" id="{B45AB844-D800-4310-9CD9-A685F450B11E}"/>
                </a:ext>
              </a:extLst>
            </p:cNvPr>
            <p:cNvCxnSpPr/>
            <p:nvPr/>
          </p:nvCxnSpPr>
          <p:spPr>
            <a:xfrm>
              <a:off x="8323960" y="2152353"/>
              <a:ext cx="0" cy="4209393"/>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A2D5F18-547F-48EC-936B-089DDBE32010}"/>
                </a:ext>
              </a:extLst>
            </p:cNvPr>
            <p:cNvCxnSpPr/>
            <p:nvPr/>
          </p:nvCxnSpPr>
          <p:spPr>
            <a:xfrm>
              <a:off x="7414256" y="4308721"/>
              <a:ext cx="1161288"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Title 1">
              <a:extLst>
                <a:ext uri="{FF2B5EF4-FFF2-40B4-BE49-F238E27FC236}">
                  <a16:creationId xmlns:a16="http://schemas.microsoft.com/office/drawing/2014/main" id="{FA823966-8972-4D00-BB07-5EFA1267FD0F}"/>
                </a:ext>
              </a:extLst>
            </p:cNvPr>
            <p:cNvSpPr txBox="1">
              <a:spLocks/>
            </p:cNvSpPr>
            <p:nvPr/>
          </p:nvSpPr>
          <p:spPr>
            <a:xfrm>
              <a:off x="9054787" y="2994565"/>
              <a:ext cx="163224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platform</a:t>
              </a:r>
            </a:p>
          </p:txBody>
        </p:sp>
        <p:sp>
          <p:nvSpPr>
            <p:cNvPr id="232" name="Rectangle: Rounded Corners 231">
              <a:extLst>
                <a:ext uri="{FF2B5EF4-FFF2-40B4-BE49-F238E27FC236}">
                  <a16:creationId xmlns:a16="http://schemas.microsoft.com/office/drawing/2014/main" id="{D64ED148-66D2-4C89-AB5A-1FBD690DA242}"/>
                </a:ext>
              </a:extLst>
            </p:cNvPr>
            <p:cNvSpPr/>
            <p:nvPr/>
          </p:nvSpPr>
          <p:spPr bwMode="auto">
            <a:xfrm>
              <a:off x="8582506" y="3224123"/>
              <a:ext cx="2494351" cy="229541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40" name="Group 39">
              <a:extLst>
                <a:ext uri="{FF2B5EF4-FFF2-40B4-BE49-F238E27FC236}">
                  <a16:creationId xmlns:a16="http://schemas.microsoft.com/office/drawing/2014/main" id="{9E96EDFF-6BA4-4A03-84F5-18B08E1CD898}"/>
                </a:ext>
              </a:extLst>
            </p:cNvPr>
            <p:cNvGrpSpPr/>
            <p:nvPr/>
          </p:nvGrpSpPr>
          <p:grpSpPr>
            <a:xfrm>
              <a:off x="8905195" y="3928833"/>
              <a:ext cx="1874142" cy="469928"/>
              <a:chOff x="8958413" y="4072573"/>
              <a:chExt cx="1874142" cy="469928"/>
            </a:xfrm>
          </p:grpSpPr>
          <p:grpSp>
            <p:nvGrpSpPr>
              <p:cNvPr id="238" name="Graphic 13">
                <a:extLst>
                  <a:ext uri="{FF2B5EF4-FFF2-40B4-BE49-F238E27FC236}">
                    <a16:creationId xmlns:a16="http://schemas.microsoft.com/office/drawing/2014/main" id="{E665821B-0E60-4322-A133-F6410F2D7372}"/>
                  </a:ext>
                </a:extLst>
              </p:cNvPr>
              <p:cNvGrpSpPr/>
              <p:nvPr/>
            </p:nvGrpSpPr>
            <p:grpSpPr>
              <a:xfrm>
                <a:off x="8958413" y="4072573"/>
                <a:ext cx="477300" cy="469928"/>
                <a:chOff x="4862512" y="2214562"/>
                <a:chExt cx="2466975" cy="2428875"/>
              </a:xfrm>
            </p:grpSpPr>
            <p:sp>
              <p:nvSpPr>
                <p:cNvPr id="239" name="Freeform: Shape 238">
                  <a:extLst>
                    <a:ext uri="{FF2B5EF4-FFF2-40B4-BE49-F238E27FC236}">
                      <a16:creationId xmlns:a16="http://schemas.microsoft.com/office/drawing/2014/main" id="{2D8DBC12-A741-499A-9D6A-1EB32409E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3B46C0C7-3556-4737-8117-2C109BD97A1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53D5B38-17B1-4DE8-B7FD-4D7A07A1AB8B}"/>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CEAA04F-1513-44FB-8228-A19DC3C5A325}"/>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3" name="Title 1">
                <a:extLst>
                  <a:ext uri="{FF2B5EF4-FFF2-40B4-BE49-F238E27FC236}">
                    <a16:creationId xmlns:a16="http://schemas.microsoft.com/office/drawing/2014/main" id="{185DBD40-1091-4468-BBC7-8A5F94470D18}"/>
                  </a:ext>
                </a:extLst>
              </p:cNvPr>
              <p:cNvSpPr txBox="1">
                <a:spLocks/>
              </p:cNvSpPr>
              <p:nvPr/>
            </p:nvSpPr>
            <p:spPr>
              <a:xfrm>
                <a:off x="9524050" y="4153649"/>
                <a:ext cx="13085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3"/>
                    </a:solidFill>
                    <a:effectLst/>
                    <a:uLnTx/>
                    <a:uFillTx/>
                    <a:latin typeface="Segoe UI Semibold" panose="020B0702040204020203" pitchFamily="34" charset="0"/>
                    <a:ea typeface="+mn-ea"/>
                    <a:cs typeface="Segoe UI Semibold" panose="020B0702040204020203" pitchFamily="34" charset="0"/>
                  </a:rPr>
                  <a:t>Kubernetes</a:t>
                </a:r>
              </a:p>
            </p:txBody>
          </p:sp>
        </p:grpSp>
        <p:cxnSp>
          <p:nvCxnSpPr>
            <p:cNvPr id="42" name="Straight Connector 41">
              <a:extLst>
                <a:ext uri="{FF2B5EF4-FFF2-40B4-BE49-F238E27FC236}">
                  <a16:creationId xmlns:a16="http://schemas.microsoft.com/office/drawing/2014/main" id="{BE4BFEEA-3C55-4C36-8E42-10814B88509E}"/>
                </a:ext>
              </a:extLst>
            </p:cNvPr>
            <p:cNvCxnSpPr/>
            <p:nvPr/>
          </p:nvCxnSpPr>
          <p:spPr>
            <a:xfrm>
              <a:off x="8850768" y="3815159"/>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B7273E0-5DEA-46E9-BF59-E408B2F0F0BD}"/>
                </a:ext>
              </a:extLst>
            </p:cNvPr>
            <p:cNvCxnSpPr/>
            <p:nvPr/>
          </p:nvCxnSpPr>
          <p:spPr>
            <a:xfrm>
              <a:off x="8850768" y="4512435"/>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5" name="Rectangle: Rounded Corners 244">
              <a:extLst>
                <a:ext uri="{FF2B5EF4-FFF2-40B4-BE49-F238E27FC236}">
                  <a16:creationId xmlns:a16="http://schemas.microsoft.com/office/drawing/2014/main" id="{C98630E8-93D7-49C7-BDA0-44590BC5AAB1}"/>
                </a:ext>
              </a:extLst>
            </p:cNvPr>
            <p:cNvSpPr/>
            <p:nvPr/>
          </p:nvSpPr>
          <p:spPr bwMode="auto">
            <a:xfrm>
              <a:off x="8851273" y="3379794"/>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Security, governance, identity</a:t>
              </a:r>
            </a:p>
          </p:txBody>
        </p:sp>
        <p:sp>
          <p:nvSpPr>
            <p:cNvPr id="246" name="Rectangle: Rounded Corners 245">
              <a:extLst>
                <a:ext uri="{FF2B5EF4-FFF2-40B4-BE49-F238E27FC236}">
                  <a16:creationId xmlns:a16="http://schemas.microsoft.com/office/drawing/2014/main" id="{73941288-9113-4703-A049-7071607D1BEE}"/>
                </a:ext>
              </a:extLst>
            </p:cNvPr>
            <p:cNvSpPr/>
            <p:nvPr/>
          </p:nvSpPr>
          <p:spPr bwMode="auto">
            <a:xfrm>
              <a:off x="8851273" y="4626110"/>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 automation</a:t>
              </a:r>
            </a:p>
          </p:txBody>
        </p:sp>
        <p:sp>
          <p:nvSpPr>
            <p:cNvPr id="247" name="Rectangle: Rounded Corners 246">
              <a:extLst>
                <a:ext uri="{FF2B5EF4-FFF2-40B4-BE49-F238E27FC236}">
                  <a16:creationId xmlns:a16="http://schemas.microsoft.com/office/drawing/2014/main" id="{C2861395-6304-445A-9A00-905D22FBF5CC}"/>
                </a:ext>
              </a:extLst>
            </p:cNvPr>
            <p:cNvSpPr/>
            <p:nvPr/>
          </p:nvSpPr>
          <p:spPr bwMode="auto">
            <a:xfrm>
              <a:off x="8851273" y="5042171"/>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a:t>
              </a:r>
            </a:p>
          </p:txBody>
        </p:sp>
        <p:sp>
          <p:nvSpPr>
            <p:cNvPr id="248" name="Title 1">
              <a:extLst>
                <a:ext uri="{FF2B5EF4-FFF2-40B4-BE49-F238E27FC236}">
                  <a16:creationId xmlns:a16="http://schemas.microsoft.com/office/drawing/2014/main" id="{BDA9B49D-F421-48A4-AD08-B7463A06B280}"/>
                </a:ext>
              </a:extLst>
            </p:cNvPr>
            <p:cNvSpPr txBox="1">
              <a:spLocks/>
            </p:cNvSpPr>
            <p:nvPr/>
          </p:nvSpPr>
          <p:spPr>
            <a:xfrm>
              <a:off x="6281807" y="6177080"/>
              <a:ext cx="107405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Accessibility</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249" name="Title 1">
              <a:extLst>
                <a:ext uri="{FF2B5EF4-FFF2-40B4-BE49-F238E27FC236}">
                  <a16:creationId xmlns:a16="http://schemas.microsoft.com/office/drawing/2014/main" id="{AC59C9BA-8672-49BD-8E47-E619E7093D65}"/>
                </a:ext>
              </a:extLst>
            </p:cNvPr>
            <p:cNvSpPr txBox="1">
              <a:spLocks/>
            </p:cNvSpPr>
            <p:nvPr/>
          </p:nvSpPr>
          <p:spPr>
            <a:xfrm>
              <a:off x="8981096" y="6177080"/>
              <a:ext cx="169717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Logic</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cxnSp>
          <p:nvCxnSpPr>
            <p:cNvPr id="16" name="Connector: Elbow 15">
              <a:extLst>
                <a:ext uri="{FF2B5EF4-FFF2-40B4-BE49-F238E27FC236}">
                  <a16:creationId xmlns:a16="http://schemas.microsoft.com/office/drawing/2014/main" id="{F3B8852C-B458-4FBE-9169-9B04EC5893CB}"/>
                </a:ext>
              </a:extLst>
            </p:cNvPr>
            <p:cNvCxnSpPr>
              <a:cxnSpLocks/>
            </p:cNvCxnSpPr>
            <p:nvPr/>
          </p:nvCxnSpPr>
          <p:spPr>
            <a:xfrm rot="10800000">
              <a:off x="6025085" y="3510219"/>
              <a:ext cx="204973" cy="36576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4" name="Title 1">
              <a:extLst>
                <a:ext uri="{FF2B5EF4-FFF2-40B4-BE49-F238E27FC236}">
                  <a16:creationId xmlns:a16="http://schemas.microsoft.com/office/drawing/2014/main" id="{A0A6F00B-B71A-4D5D-993F-A1688C660572}"/>
                </a:ext>
              </a:extLst>
            </p:cNvPr>
            <p:cNvSpPr txBox="1">
              <a:spLocks/>
            </p:cNvSpPr>
            <p:nvPr/>
          </p:nvSpPr>
          <p:spPr>
            <a:xfrm>
              <a:off x="5636300" y="2622007"/>
              <a:ext cx="77756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app</a:t>
              </a:r>
            </a:p>
          </p:txBody>
        </p:sp>
        <p:grpSp>
          <p:nvGrpSpPr>
            <p:cNvPr id="8" name="Group 7">
              <a:extLst>
                <a:ext uri="{FF2B5EF4-FFF2-40B4-BE49-F238E27FC236}">
                  <a16:creationId xmlns:a16="http://schemas.microsoft.com/office/drawing/2014/main" id="{6748C28D-08C6-4CAB-8D7B-845CD7A99A62}"/>
                </a:ext>
              </a:extLst>
            </p:cNvPr>
            <p:cNvGrpSpPr/>
            <p:nvPr/>
          </p:nvGrpSpPr>
          <p:grpSpPr>
            <a:xfrm>
              <a:off x="5680538" y="2825986"/>
              <a:ext cx="689792" cy="689792"/>
              <a:chOff x="5806666" y="2825986"/>
              <a:chExt cx="689792" cy="689792"/>
            </a:xfrm>
          </p:grpSpPr>
          <p:sp>
            <p:nvSpPr>
              <p:cNvPr id="225" name="Rectangle: Rounded Corners 224">
                <a:extLst>
                  <a:ext uri="{FF2B5EF4-FFF2-40B4-BE49-F238E27FC236}">
                    <a16:creationId xmlns:a16="http://schemas.microsoft.com/office/drawing/2014/main" id="{2684927A-B7C8-4858-9D76-7E55CDC67A93}"/>
                  </a:ext>
                </a:extLst>
              </p:cNvPr>
              <p:cNvSpPr/>
              <p:nvPr/>
            </p:nvSpPr>
            <p:spPr bwMode="auto">
              <a:xfrm>
                <a:off x="5806666" y="2825986"/>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58A9FAE2-C1FA-4E20-8EE4-EB0F85E7C18B}"/>
                  </a:ext>
                </a:extLst>
              </p:cNvPr>
              <p:cNvGrpSpPr/>
              <p:nvPr/>
            </p:nvGrpSpPr>
            <p:grpSpPr>
              <a:xfrm>
                <a:off x="5878844" y="2964443"/>
                <a:ext cx="545436" cy="442927"/>
                <a:chOff x="5878844" y="3021280"/>
                <a:chExt cx="545436" cy="442927"/>
              </a:xfrm>
            </p:grpSpPr>
            <p:sp>
              <p:nvSpPr>
                <p:cNvPr id="55" name="Freeform 13" title="Icon of a cloud">
                  <a:extLst>
                    <a:ext uri="{FF2B5EF4-FFF2-40B4-BE49-F238E27FC236}">
                      <a16:creationId xmlns:a16="http://schemas.microsoft.com/office/drawing/2014/main" id="{85205ABE-86C0-4D59-84C4-FD16DD8317D6}"/>
                    </a:ext>
                  </a:extLst>
                </p:cNvPr>
                <p:cNvSpPr>
                  <a:spLocks noChangeAspect="1"/>
                </p:cNvSpPr>
                <p:nvPr/>
              </p:nvSpPr>
              <p:spPr bwMode="auto">
                <a:xfrm>
                  <a:off x="5878844" y="3021280"/>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56" name="Group 55">
                  <a:extLst>
                    <a:ext uri="{FF2B5EF4-FFF2-40B4-BE49-F238E27FC236}">
                      <a16:creationId xmlns:a16="http://schemas.microsoft.com/office/drawing/2014/main" id="{54F1E3B2-7CBE-4C61-BDF0-630CC89C49CF}"/>
                    </a:ext>
                  </a:extLst>
                </p:cNvPr>
                <p:cNvGrpSpPr/>
                <p:nvPr/>
              </p:nvGrpSpPr>
              <p:grpSpPr>
                <a:xfrm>
                  <a:off x="5997840" y="3169575"/>
                  <a:ext cx="307445" cy="294632"/>
                  <a:chOff x="4571620" y="3352800"/>
                  <a:chExt cx="524119" cy="502276"/>
                </a:xfrm>
              </p:grpSpPr>
              <p:sp>
                <p:nvSpPr>
                  <p:cNvPr id="57" name="Rectangle 56">
                    <a:extLst>
                      <a:ext uri="{FF2B5EF4-FFF2-40B4-BE49-F238E27FC236}">
                        <a16:creationId xmlns:a16="http://schemas.microsoft.com/office/drawing/2014/main" id="{B3A855F5-7BC7-47EE-B4E6-556D5F2EE157}"/>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GenericApp_EB3B" title="Icon of an app window">
                    <a:extLst>
                      <a:ext uri="{FF2B5EF4-FFF2-40B4-BE49-F238E27FC236}">
                        <a16:creationId xmlns:a16="http://schemas.microsoft.com/office/drawing/2014/main" id="{9CE10BE2-0D46-4A84-A8A0-0F0E41678CD5}"/>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227" name="Connector: Elbow 226">
              <a:extLst>
                <a:ext uri="{FF2B5EF4-FFF2-40B4-BE49-F238E27FC236}">
                  <a16:creationId xmlns:a16="http://schemas.microsoft.com/office/drawing/2014/main" id="{F5308B0C-4C80-4DD7-9E0B-C4420B9690CC}"/>
                </a:ext>
              </a:extLst>
            </p:cNvPr>
            <p:cNvCxnSpPr>
              <a:cxnSpLocks/>
            </p:cNvCxnSpPr>
            <p:nvPr/>
          </p:nvCxnSpPr>
          <p:spPr>
            <a:xfrm flipV="1">
              <a:off x="7407265" y="3510219"/>
              <a:ext cx="204479" cy="36576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2" name="Title 1">
              <a:extLst>
                <a:ext uri="{FF2B5EF4-FFF2-40B4-BE49-F238E27FC236}">
                  <a16:creationId xmlns:a16="http://schemas.microsoft.com/office/drawing/2014/main" id="{B360B028-D121-4A49-9512-CDB3311B7850}"/>
                </a:ext>
              </a:extLst>
            </p:cNvPr>
            <p:cNvSpPr txBox="1">
              <a:spLocks/>
            </p:cNvSpPr>
            <p:nvPr/>
          </p:nvSpPr>
          <p:spPr>
            <a:xfrm>
              <a:off x="7222610" y="2623272"/>
              <a:ext cx="77756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Website</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6">
              <a:extLst>
                <a:ext uri="{FF2B5EF4-FFF2-40B4-BE49-F238E27FC236}">
                  <a16:creationId xmlns:a16="http://schemas.microsoft.com/office/drawing/2014/main" id="{0DC949F1-FFA6-44CE-95FB-B97A8C9D9562}"/>
                </a:ext>
              </a:extLst>
            </p:cNvPr>
            <p:cNvGrpSpPr/>
            <p:nvPr/>
          </p:nvGrpSpPr>
          <p:grpSpPr>
            <a:xfrm>
              <a:off x="7266848" y="2820427"/>
              <a:ext cx="689792" cy="689792"/>
              <a:chOff x="7392976" y="2820427"/>
              <a:chExt cx="689792" cy="689792"/>
            </a:xfrm>
          </p:grpSpPr>
          <p:sp>
            <p:nvSpPr>
              <p:cNvPr id="223" name="Rectangle: Rounded Corners 222">
                <a:extLst>
                  <a:ext uri="{FF2B5EF4-FFF2-40B4-BE49-F238E27FC236}">
                    <a16:creationId xmlns:a16="http://schemas.microsoft.com/office/drawing/2014/main" id="{7739798B-C896-4DB7-B202-79AD09C17E1F}"/>
                  </a:ext>
                </a:extLst>
              </p:cNvPr>
              <p:cNvSpPr/>
              <p:nvPr/>
            </p:nvSpPr>
            <p:spPr bwMode="auto">
              <a:xfrm>
                <a:off x="7392976" y="2820427"/>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9" name="globe_2" title="Icon of a sphere made of lines">
                <a:extLst>
                  <a:ext uri="{FF2B5EF4-FFF2-40B4-BE49-F238E27FC236}">
                    <a16:creationId xmlns:a16="http://schemas.microsoft.com/office/drawing/2014/main" id="{2F7CBEDF-9463-4E7C-9B34-53F4229FB3BA}"/>
                  </a:ext>
                </a:extLst>
              </p:cNvPr>
              <p:cNvSpPr>
                <a:spLocks noChangeAspect="1" noEditPoints="1"/>
              </p:cNvSpPr>
              <p:nvPr/>
            </p:nvSpPr>
            <p:spPr bwMode="auto">
              <a:xfrm>
                <a:off x="7536995" y="2964446"/>
                <a:ext cx="401754" cy="4017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cxnSp>
          <p:nvCxnSpPr>
            <p:cNvPr id="229" name="Connector: Elbow 228">
              <a:extLst>
                <a:ext uri="{FF2B5EF4-FFF2-40B4-BE49-F238E27FC236}">
                  <a16:creationId xmlns:a16="http://schemas.microsoft.com/office/drawing/2014/main" id="{9FD92216-5DDB-4C56-954C-93922C97A225}"/>
                </a:ext>
              </a:extLst>
            </p:cNvPr>
            <p:cNvCxnSpPr>
              <a:cxnSpLocks/>
            </p:cNvCxnSpPr>
            <p:nvPr/>
          </p:nvCxnSpPr>
          <p:spPr>
            <a:xfrm rot="10800000" flipV="1">
              <a:off x="6025085" y="4684655"/>
              <a:ext cx="205323" cy="27432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8" name="Title 1">
              <a:extLst>
                <a:ext uri="{FF2B5EF4-FFF2-40B4-BE49-F238E27FC236}">
                  <a16:creationId xmlns:a16="http://schemas.microsoft.com/office/drawing/2014/main" id="{9CB4EA38-00C3-42BA-906A-974FE7B3F01F}"/>
                </a:ext>
              </a:extLst>
            </p:cNvPr>
            <p:cNvSpPr txBox="1">
              <a:spLocks/>
            </p:cNvSpPr>
            <p:nvPr/>
          </p:nvSpPr>
          <p:spPr>
            <a:xfrm>
              <a:off x="5636300" y="4958977"/>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Mobile app</a:t>
              </a:r>
            </a:p>
          </p:txBody>
        </p:sp>
        <p:grpSp>
          <p:nvGrpSpPr>
            <p:cNvPr id="23" name="Group 22">
              <a:extLst>
                <a:ext uri="{FF2B5EF4-FFF2-40B4-BE49-F238E27FC236}">
                  <a16:creationId xmlns:a16="http://schemas.microsoft.com/office/drawing/2014/main" id="{7B44CA0E-4F38-4750-AC69-7C2D18C4C0BA}"/>
                </a:ext>
              </a:extLst>
            </p:cNvPr>
            <p:cNvGrpSpPr/>
            <p:nvPr/>
          </p:nvGrpSpPr>
          <p:grpSpPr>
            <a:xfrm>
              <a:off x="5680538" y="5202299"/>
              <a:ext cx="689792" cy="689792"/>
              <a:chOff x="5806666" y="5202299"/>
              <a:chExt cx="689792" cy="689792"/>
            </a:xfrm>
          </p:grpSpPr>
          <p:sp>
            <p:nvSpPr>
              <p:cNvPr id="209" name="Rectangle: Rounded Corners 208">
                <a:extLst>
                  <a:ext uri="{FF2B5EF4-FFF2-40B4-BE49-F238E27FC236}">
                    <a16:creationId xmlns:a16="http://schemas.microsoft.com/office/drawing/2014/main" id="{F432D216-CC65-4762-8433-D44D3F3ECE5E}"/>
                  </a:ext>
                </a:extLst>
              </p:cNvPr>
              <p:cNvSpPr/>
              <p:nvPr/>
            </p:nvSpPr>
            <p:spPr bwMode="auto">
              <a:xfrm>
                <a:off x="5806666" y="5202299"/>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1A2B8F7A-C4EC-4F68-A4DA-B314A88BB567}"/>
                  </a:ext>
                </a:extLst>
              </p:cNvPr>
              <p:cNvGrpSpPr/>
              <p:nvPr/>
            </p:nvGrpSpPr>
            <p:grpSpPr>
              <a:xfrm>
                <a:off x="5964202" y="5334046"/>
                <a:ext cx="412280" cy="467613"/>
                <a:chOff x="4329263" y="3124070"/>
                <a:chExt cx="412280" cy="467613"/>
              </a:xfrm>
            </p:grpSpPr>
            <p:sp>
              <p:nvSpPr>
                <p:cNvPr id="66" name="CellPhone_E8EA" title="Icon of a cellphone">
                  <a:extLst>
                    <a:ext uri="{FF2B5EF4-FFF2-40B4-BE49-F238E27FC236}">
                      <a16:creationId xmlns:a16="http://schemas.microsoft.com/office/drawing/2014/main" id="{D7C67F09-86DA-42C5-B617-37F79A40A0A6}"/>
                    </a:ext>
                  </a:extLst>
                </p:cNvPr>
                <p:cNvSpPr>
                  <a:spLocks noChangeAspect="1" noEditPoints="1"/>
                </p:cNvSpPr>
                <p:nvPr/>
              </p:nvSpPr>
              <p:spPr bwMode="auto">
                <a:xfrm>
                  <a:off x="4329263" y="3124070"/>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63" name="Group 62">
                  <a:extLst>
                    <a:ext uri="{FF2B5EF4-FFF2-40B4-BE49-F238E27FC236}">
                      <a16:creationId xmlns:a16="http://schemas.microsoft.com/office/drawing/2014/main" id="{ECED7045-A038-435C-965B-9298024555B8}"/>
                    </a:ext>
                  </a:extLst>
                </p:cNvPr>
                <p:cNvGrpSpPr/>
                <p:nvPr/>
              </p:nvGrpSpPr>
              <p:grpSpPr>
                <a:xfrm>
                  <a:off x="4434098" y="3297051"/>
                  <a:ext cx="307445" cy="294632"/>
                  <a:chOff x="4571620" y="3352800"/>
                  <a:chExt cx="524119" cy="502276"/>
                </a:xfrm>
              </p:grpSpPr>
              <p:sp>
                <p:nvSpPr>
                  <p:cNvPr id="64" name="Rectangle 63">
                    <a:extLst>
                      <a:ext uri="{FF2B5EF4-FFF2-40B4-BE49-F238E27FC236}">
                        <a16:creationId xmlns:a16="http://schemas.microsoft.com/office/drawing/2014/main" id="{E2FC1584-846C-43FE-A1AC-F4BEC3C9D62B}"/>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GenericApp_EB3B" title="Icon of an app window">
                    <a:extLst>
                      <a:ext uri="{FF2B5EF4-FFF2-40B4-BE49-F238E27FC236}">
                        <a16:creationId xmlns:a16="http://schemas.microsoft.com/office/drawing/2014/main" id="{903A972E-F8F3-4C8A-985E-C942E6356FE4}"/>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228" name="Connector: Elbow 227">
              <a:extLst>
                <a:ext uri="{FF2B5EF4-FFF2-40B4-BE49-F238E27FC236}">
                  <a16:creationId xmlns:a16="http://schemas.microsoft.com/office/drawing/2014/main" id="{D5688C4B-E288-44F5-A246-8552C1BA61F4}"/>
                </a:ext>
              </a:extLst>
            </p:cNvPr>
            <p:cNvCxnSpPr>
              <a:cxnSpLocks/>
            </p:cNvCxnSpPr>
            <p:nvPr/>
          </p:nvCxnSpPr>
          <p:spPr>
            <a:xfrm>
              <a:off x="7407265" y="4684656"/>
              <a:ext cx="204129" cy="274320"/>
            </a:xfrm>
            <a:prstGeom prst="bentConnector2">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1" name="Title 1">
              <a:extLst>
                <a:ext uri="{FF2B5EF4-FFF2-40B4-BE49-F238E27FC236}">
                  <a16:creationId xmlns:a16="http://schemas.microsoft.com/office/drawing/2014/main" id="{DCB31B1E-0875-4071-95F1-E7F94A6B8DCC}"/>
                </a:ext>
              </a:extLst>
            </p:cNvPr>
            <p:cNvSpPr txBox="1">
              <a:spLocks/>
            </p:cNvSpPr>
            <p:nvPr/>
          </p:nvSpPr>
          <p:spPr>
            <a:xfrm>
              <a:off x="7222610" y="4953419"/>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B2B partner</a:t>
              </a:r>
            </a:p>
          </p:txBody>
        </p:sp>
        <p:grpSp>
          <p:nvGrpSpPr>
            <p:cNvPr id="22" name="Group 21">
              <a:extLst>
                <a:ext uri="{FF2B5EF4-FFF2-40B4-BE49-F238E27FC236}">
                  <a16:creationId xmlns:a16="http://schemas.microsoft.com/office/drawing/2014/main" id="{0B6A0023-785A-4536-B765-7BA6CF974C9D}"/>
                </a:ext>
              </a:extLst>
            </p:cNvPr>
            <p:cNvGrpSpPr/>
            <p:nvPr/>
          </p:nvGrpSpPr>
          <p:grpSpPr>
            <a:xfrm>
              <a:off x="7266848" y="5196741"/>
              <a:ext cx="689792" cy="689792"/>
              <a:chOff x="7392976" y="5196741"/>
              <a:chExt cx="689792" cy="689792"/>
            </a:xfrm>
          </p:grpSpPr>
          <p:sp>
            <p:nvSpPr>
              <p:cNvPr id="212" name="Rectangle: Rounded Corners 211">
                <a:extLst>
                  <a:ext uri="{FF2B5EF4-FFF2-40B4-BE49-F238E27FC236}">
                    <a16:creationId xmlns:a16="http://schemas.microsoft.com/office/drawing/2014/main" id="{59FA31A7-83CC-460E-8982-E6F8EC933182}"/>
                  </a:ext>
                </a:extLst>
              </p:cNvPr>
              <p:cNvSpPr/>
              <p:nvPr/>
            </p:nvSpPr>
            <p:spPr bwMode="auto">
              <a:xfrm>
                <a:off x="7392976" y="5196741"/>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8" name="arrow_5" title="Icon of two arrows pointing across from each other">
                <a:extLst>
                  <a:ext uri="{FF2B5EF4-FFF2-40B4-BE49-F238E27FC236}">
                    <a16:creationId xmlns:a16="http://schemas.microsoft.com/office/drawing/2014/main" id="{16AE0786-9A07-4D53-985B-02AFFE7164C1}"/>
                  </a:ext>
                </a:extLst>
              </p:cNvPr>
              <p:cNvSpPr>
                <a:spLocks noChangeAspect="1" noEditPoints="1"/>
              </p:cNvSpPr>
              <p:nvPr/>
            </p:nvSpPr>
            <p:spPr bwMode="auto">
              <a:xfrm>
                <a:off x="7517252" y="5320127"/>
                <a:ext cx="441241" cy="44302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03" name="Title 1">
              <a:extLst>
                <a:ext uri="{FF2B5EF4-FFF2-40B4-BE49-F238E27FC236}">
                  <a16:creationId xmlns:a16="http://schemas.microsoft.com/office/drawing/2014/main" id="{3278CF80-6F0E-4D4F-9F4E-8D2DF13BCD75}"/>
                </a:ext>
              </a:extLst>
            </p:cNvPr>
            <p:cNvSpPr txBox="1">
              <a:spLocks/>
            </p:cNvSpPr>
            <p:nvPr/>
          </p:nvSpPr>
          <p:spPr>
            <a:xfrm>
              <a:off x="6154933" y="3492086"/>
              <a:ext cx="1326611" cy="18466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a:t>
              </a:r>
            </a:p>
          </p:txBody>
        </p:sp>
        <p:sp>
          <p:nvSpPr>
            <p:cNvPr id="204" name="Rectangle: Rounded Corners 203">
              <a:extLst>
                <a:ext uri="{FF2B5EF4-FFF2-40B4-BE49-F238E27FC236}">
                  <a16:creationId xmlns:a16="http://schemas.microsoft.com/office/drawing/2014/main" id="{A6685756-5FD9-4D79-B01E-61EEB38B6169}"/>
                </a:ext>
              </a:extLst>
            </p:cNvPr>
            <p:cNvSpPr/>
            <p:nvPr/>
          </p:nvSpPr>
          <p:spPr bwMode="auto">
            <a:xfrm>
              <a:off x="6230407" y="3720292"/>
              <a:ext cx="1176858" cy="117685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9" name="Processing_E9F5" title="Icon of two interlocked gears">
              <a:extLst>
                <a:ext uri="{FF2B5EF4-FFF2-40B4-BE49-F238E27FC236}">
                  <a16:creationId xmlns:a16="http://schemas.microsoft.com/office/drawing/2014/main" id="{D6EC49E8-8334-4927-B089-F831210CB43B}"/>
                </a:ext>
              </a:extLst>
            </p:cNvPr>
            <p:cNvSpPr>
              <a:spLocks noChangeAspect="1" noEditPoints="1"/>
            </p:cNvSpPr>
            <p:nvPr/>
          </p:nvSpPr>
          <p:spPr bwMode="auto">
            <a:xfrm>
              <a:off x="6348856" y="3899399"/>
              <a:ext cx="939961" cy="81864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804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7">
                                            <p:txEl>
                                              <p:pRg st="0" end="0"/>
                                            </p:txEl>
                                          </p:spTgt>
                                        </p:tgtEl>
                                        <p:attrNameLst>
                                          <p:attrName>style.visibility</p:attrName>
                                        </p:attrNameLst>
                                      </p:cBhvr>
                                      <p:to>
                                        <p:strVal val="visible"/>
                                      </p:to>
                                    </p:set>
                                    <p:animEffect transition="in" filter="fade">
                                      <p:cBhvr>
                                        <p:cTn id="11" dur="500"/>
                                        <p:tgtEl>
                                          <p:spTgt spid="19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7">
                                            <p:txEl>
                                              <p:pRg st="1" end="1"/>
                                            </p:txEl>
                                          </p:spTgt>
                                        </p:tgtEl>
                                        <p:attrNameLst>
                                          <p:attrName>style.visibility</p:attrName>
                                        </p:attrNameLst>
                                      </p:cBhvr>
                                      <p:to>
                                        <p:strVal val="visible"/>
                                      </p:to>
                                    </p:set>
                                    <p:animEffect transition="in" filter="fade">
                                      <p:cBhvr>
                                        <p:cTn id="15" dur="500"/>
                                        <p:tgtEl>
                                          <p:spTgt spid="19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7">
                                            <p:txEl>
                                              <p:pRg st="2" end="2"/>
                                            </p:txEl>
                                          </p:spTgt>
                                        </p:tgtEl>
                                        <p:attrNameLst>
                                          <p:attrName>style.visibility</p:attrName>
                                        </p:attrNameLst>
                                      </p:cBhvr>
                                      <p:to>
                                        <p:strVal val="visible"/>
                                      </p:to>
                                    </p:set>
                                    <p:animEffect transition="in" filter="fade">
                                      <p:cBhvr>
                                        <p:cTn id="19" dur="500"/>
                                        <p:tgtEl>
                                          <p:spTgt spid="19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7">
                                            <p:txEl>
                                              <p:pRg st="3" end="3"/>
                                            </p:txEl>
                                          </p:spTgt>
                                        </p:tgtEl>
                                        <p:attrNameLst>
                                          <p:attrName>style.visibility</p:attrName>
                                        </p:attrNameLst>
                                      </p:cBhvr>
                                      <p:to>
                                        <p:strVal val="visible"/>
                                      </p:to>
                                    </p:set>
                                    <p:animEffect transition="in" filter="fade">
                                      <p:cBhvr>
                                        <p:cTn id="23" dur="500"/>
                                        <p:tgtEl>
                                          <p:spTgt spid="197">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7">
                                            <p:txEl>
                                              <p:pRg st="4" end="4"/>
                                            </p:txEl>
                                          </p:spTgt>
                                        </p:tgtEl>
                                        <p:attrNameLst>
                                          <p:attrName>style.visibility</p:attrName>
                                        </p:attrNameLst>
                                      </p:cBhvr>
                                      <p:to>
                                        <p:strVal val="visible"/>
                                      </p:to>
                                    </p:set>
                                    <p:animEffect transition="in" filter="fade">
                                      <p:cBhvr>
                                        <p:cTn id="27" dur="500"/>
                                        <p:tgtEl>
                                          <p:spTgt spid="197">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97">
                                            <p:txEl>
                                              <p:pRg st="5" end="5"/>
                                            </p:txEl>
                                          </p:spTgt>
                                        </p:tgtEl>
                                        <p:attrNameLst>
                                          <p:attrName>style.visibility</p:attrName>
                                        </p:attrNameLst>
                                      </p:cBhvr>
                                      <p:to>
                                        <p:strVal val="visible"/>
                                      </p:to>
                                    </p:set>
                                    <p:animEffect transition="in" filter="fade">
                                      <p:cBhvr>
                                        <p:cTn id="31" dur="500"/>
                                        <p:tgtEl>
                                          <p:spTgt spid="197">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500"/>
                                        <p:tgtEl>
                                          <p:spTgt spid="199"/>
                                        </p:tgtEl>
                                      </p:cBhvr>
                                    </p:animEffect>
                                  </p:childTnLst>
                                </p:cTn>
                              </p:par>
                            </p:childTnLst>
                          </p:cTn>
                        </p:par>
                        <p:par>
                          <p:cTn id="37" fill="hold">
                            <p:stCondLst>
                              <p:cond delay="500"/>
                            </p:stCondLst>
                            <p:childTnLst>
                              <p:par>
                                <p:cTn id="38" presetID="10" presetClass="entr" presetSubtype="0" fill="hold" grpId="0" nodeType="afterEffect">
                                  <p:stCondLst>
                                    <p:cond delay="200"/>
                                  </p:stCondLst>
                                  <p:childTnLst>
                                    <p:set>
                                      <p:cBhvr>
                                        <p:cTn id="39" dur="1" fill="hold">
                                          <p:stCondLst>
                                            <p:cond delay="0"/>
                                          </p:stCondLst>
                                        </p:cTn>
                                        <p:tgtEl>
                                          <p:spTgt spid="200">
                                            <p:txEl>
                                              <p:pRg st="0" end="0"/>
                                            </p:txEl>
                                          </p:spTgt>
                                        </p:tgtEl>
                                        <p:attrNameLst>
                                          <p:attrName>style.visibility</p:attrName>
                                        </p:attrNameLst>
                                      </p:cBhvr>
                                      <p:to>
                                        <p:strVal val="visible"/>
                                      </p:to>
                                    </p:set>
                                    <p:animEffect transition="in" filter="fade">
                                      <p:cBhvr>
                                        <p:cTn id="40" dur="500"/>
                                        <p:tgtEl>
                                          <p:spTgt spid="200">
                                            <p:txEl>
                                              <p:pRg st="0" end="0"/>
                                            </p:txEl>
                                          </p:spTgt>
                                        </p:tgtEl>
                                      </p:cBhvr>
                                    </p:animEffect>
                                  </p:childTnLst>
                                </p:cTn>
                              </p:par>
                            </p:childTnLst>
                          </p:cTn>
                        </p:par>
                        <p:par>
                          <p:cTn id="41" fill="hold">
                            <p:stCondLst>
                              <p:cond delay="1200"/>
                            </p:stCondLst>
                            <p:childTnLst>
                              <p:par>
                                <p:cTn id="42" presetID="10" presetClass="entr" presetSubtype="0" fill="hold" grpId="0" nodeType="afterEffect">
                                  <p:stCondLst>
                                    <p:cond delay="200"/>
                                  </p:stCondLst>
                                  <p:childTnLst>
                                    <p:set>
                                      <p:cBhvr>
                                        <p:cTn id="43" dur="1" fill="hold">
                                          <p:stCondLst>
                                            <p:cond delay="0"/>
                                          </p:stCondLst>
                                        </p:cTn>
                                        <p:tgtEl>
                                          <p:spTgt spid="200">
                                            <p:txEl>
                                              <p:pRg st="1" end="1"/>
                                            </p:txEl>
                                          </p:spTgt>
                                        </p:tgtEl>
                                        <p:attrNameLst>
                                          <p:attrName>style.visibility</p:attrName>
                                        </p:attrNameLst>
                                      </p:cBhvr>
                                      <p:to>
                                        <p:strVal val="visible"/>
                                      </p:to>
                                    </p:set>
                                    <p:animEffect transition="in" filter="fade">
                                      <p:cBhvr>
                                        <p:cTn id="44" dur="500"/>
                                        <p:tgtEl>
                                          <p:spTgt spid="200">
                                            <p:txEl>
                                              <p:pRg st="1" end="1"/>
                                            </p:txEl>
                                          </p:spTgt>
                                        </p:tgtEl>
                                      </p:cBhvr>
                                    </p:animEffect>
                                  </p:childTnLst>
                                </p:cTn>
                              </p:par>
                            </p:childTnLst>
                          </p:cTn>
                        </p:par>
                        <p:par>
                          <p:cTn id="45" fill="hold">
                            <p:stCondLst>
                              <p:cond delay="1900"/>
                            </p:stCondLst>
                            <p:childTnLst>
                              <p:par>
                                <p:cTn id="46" presetID="10" presetClass="entr" presetSubtype="0" fill="hold" grpId="0" nodeType="afterEffect">
                                  <p:stCondLst>
                                    <p:cond delay="200"/>
                                  </p:stCondLst>
                                  <p:childTnLst>
                                    <p:set>
                                      <p:cBhvr>
                                        <p:cTn id="47" dur="1" fill="hold">
                                          <p:stCondLst>
                                            <p:cond delay="0"/>
                                          </p:stCondLst>
                                        </p:cTn>
                                        <p:tgtEl>
                                          <p:spTgt spid="200">
                                            <p:txEl>
                                              <p:pRg st="2" end="2"/>
                                            </p:txEl>
                                          </p:spTgt>
                                        </p:tgtEl>
                                        <p:attrNameLst>
                                          <p:attrName>style.visibility</p:attrName>
                                        </p:attrNameLst>
                                      </p:cBhvr>
                                      <p:to>
                                        <p:strVal val="visible"/>
                                      </p:to>
                                    </p:set>
                                    <p:animEffect transition="in" filter="fade">
                                      <p:cBhvr>
                                        <p:cTn id="48" dur="500"/>
                                        <p:tgtEl>
                                          <p:spTgt spid="2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97" grpId="0" build="p" advAuto="200"/>
      <p:bldP spid="199" grpId="0"/>
      <p:bldP spid="200" grpId="0" build="p" advAuto="20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9005691" cy="1231106"/>
          </a:xfrm>
        </p:spPr>
        <p:txBody>
          <a:bodyPr/>
          <a:lstStyle/>
          <a:p>
            <a:r>
              <a:rPr lang="en-US" dirty="0"/>
              <a:t>API-driven development with Kubernetes: </a:t>
            </a:r>
            <a:r>
              <a:rPr lang="en-US" dirty="0">
                <a:solidFill>
                  <a:srgbClr val="0078D3"/>
                </a:solidFill>
              </a:rPr>
              <a:t>architecture</a:t>
            </a:r>
            <a:br>
              <a:rPr lang="en-US" dirty="0">
                <a:solidFill>
                  <a:srgbClr val="0078D3"/>
                </a:solidFill>
              </a:rPr>
            </a:br>
            <a:endParaRPr lang="en-US" dirty="0">
              <a:solidFill>
                <a:srgbClr val="0078D3"/>
              </a:solidFill>
            </a:endParaRPr>
          </a:p>
        </p:txBody>
      </p:sp>
      <p:sp>
        <p:nvSpPr>
          <p:cNvPr id="153" name="Rectangle 152">
            <a:extLst>
              <a:ext uri="{FF2B5EF4-FFF2-40B4-BE49-F238E27FC236}">
                <a16:creationId xmlns:a16="http://schemas.microsoft.com/office/drawing/2014/main" id="{E647E521-DED6-4F4F-BFD9-AEBF9613925F}"/>
              </a:ext>
            </a:extLst>
          </p:cNvPr>
          <p:cNvSpPr/>
          <p:nvPr/>
        </p:nvSpPr>
        <p:spPr>
          <a:xfrm>
            <a:off x="465137" y="993501"/>
            <a:ext cx="1180043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lang="en-US" sz="2000">
                <a:solidFill>
                  <a:srgbClr val="000000"/>
                </a:solidFill>
                <a:latin typeface="Segoe UI"/>
                <a:cs typeface="Segoe UI Semibold" panose="020B0702040204020203" pitchFamily="34" charset="0"/>
              </a:rPr>
              <a:t>Putting API at the center of the development process to clearly separate app accessibility and app logic</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7" y="1982963"/>
            <a:ext cx="4023360" cy="492443"/>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a:defRPr/>
            </a:pPr>
            <a:r>
              <a:rPr lang="en-US" sz="1600" b="0" spc="0">
                <a:solidFill>
                  <a:srgbClr val="0078D4"/>
                </a:solidFill>
                <a:latin typeface="Segoe UI" panose="020B0502040204020203" pitchFamily="34" charset="0"/>
              </a:rPr>
              <a:t>API is defined by API developers and published via the API Management portal</a:t>
            </a:r>
          </a:p>
        </p:txBody>
      </p:sp>
      <p:sp>
        <p:nvSpPr>
          <p:cNvPr id="70" name="Title 16">
            <a:extLst>
              <a:ext uri="{FF2B5EF4-FFF2-40B4-BE49-F238E27FC236}">
                <a16:creationId xmlns:a16="http://schemas.microsoft.com/office/drawing/2014/main" id="{DB89714F-29FE-4B56-B9D1-BBFCB336B3C8}"/>
              </a:ext>
            </a:extLst>
          </p:cNvPr>
          <p:cNvSpPr txBox="1">
            <a:spLocks/>
          </p:cNvSpPr>
          <p:nvPr/>
        </p:nvSpPr>
        <p:spPr>
          <a:xfrm>
            <a:off x="465137" y="2747421"/>
            <a:ext cx="4023360" cy="738664"/>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2"/>
              <a:defRPr/>
            </a:pPr>
            <a:r>
              <a:rPr lang="en-US" sz="1600" b="0" spc="0">
                <a:solidFill>
                  <a:srgbClr val="0078D4"/>
                </a:solidFill>
                <a:latin typeface="Segoe UI" panose="020B0502040204020203" pitchFamily="34" charset="0"/>
              </a:rPr>
              <a:t>Application developers define the microservices and associated logic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and deploy to Kubernetes</a:t>
            </a:r>
          </a:p>
        </p:txBody>
      </p:sp>
      <p:sp>
        <p:nvSpPr>
          <p:cNvPr id="71" name="Title 16">
            <a:extLst>
              <a:ext uri="{FF2B5EF4-FFF2-40B4-BE49-F238E27FC236}">
                <a16:creationId xmlns:a16="http://schemas.microsoft.com/office/drawing/2014/main" id="{B2F20184-5849-4964-8621-34FFA6290A0F}"/>
              </a:ext>
            </a:extLst>
          </p:cNvPr>
          <p:cNvSpPr txBox="1">
            <a:spLocks/>
          </p:cNvSpPr>
          <p:nvPr/>
        </p:nvSpPr>
        <p:spPr>
          <a:xfrm>
            <a:off x="465137" y="3758100"/>
            <a:ext cx="4023360" cy="738664"/>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3"/>
              <a:defRPr/>
            </a:pPr>
            <a:r>
              <a:rPr lang="en-US" sz="1600" b="0" spc="0">
                <a:solidFill>
                  <a:srgbClr val="0078D4"/>
                </a:solidFill>
                <a:latin typeface="Segoe UI" panose="020B0502040204020203" pitchFamily="34" charset="0"/>
              </a:rPr>
              <a:t>API users (internal and/or external) use the API developer portal to learn about the API and use them in their applications</a:t>
            </a:r>
          </a:p>
        </p:txBody>
      </p:sp>
      <p:sp>
        <p:nvSpPr>
          <p:cNvPr id="72" name="Title 16">
            <a:extLst>
              <a:ext uri="{FF2B5EF4-FFF2-40B4-BE49-F238E27FC236}">
                <a16:creationId xmlns:a16="http://schemas.microsoft.com/office/drawing/2014/main" id="{340B46C3-0FF8-4EEB-A774-ADBC925F7885}"/>
              </a:ext>
            </a:extLst>
          </p:cNvPr>
          <p:cNvSpPr txBox="1">
            <a:spLocks/>
          </p:cNvSpPr>
          <p:nvPr/>
        </p:nvSpPr>
        <p:spPr>
          <a:xfrm>
            <a:off x="465137" y="4768779"/>
            <a:ext cx="4023360" cy="492443"/>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600" b="0" spc="0">
                <a:solidFill>
                  <a:srgbClr val="0078D4"/>
                </a:solidFill>
                <a:latin typeface="Segoe UI" panose="020B0502040204020203" pitchFamily="34" charset="0"/>
              </a:rPr>
              <a:t>Applications access APIs via the API Gateway</a:t>
            </a:r>
          </a:p>
        </p:txBody>
      </p:sp>
      <p:sp>
        <p:nvSpPr>
          <p:cNvPr id="73" name="Title 16">
            <a:extLst>
              <a:ext uri="{FF2B5EF4-FFF2-40B4-BE49-F238E27FC236}">
                <a16:creationId xmlns:a16="http://schemas.microsoft.com/office/drawing/2014/main" id="{4A06101C-D1C6-4728-98FC-4AD3EA42EE92}"/>
              </a:ext>
            </a:extLst>
          </p:cNvPr>
          <p:cNvSpPr txBox="1">
            <a:spLocks/>
          </p:cNvSpPr>
          <p:nvPr/>
        </p:nvSpPr>
        <p:spPr>
          <a:xfrm>
            <a:off x="465137" y="5533237"/>
            <a:ext cx="4023360" cy="984885"/>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5"/>
              <a:defRPr/>
            </a:pPr>
            <a:r>
              <a:rPr lang="en-US" sz="1600" b="0" spc="0">
                <a:solidFill>
                  <a:srgbClr val="0078D4"/>
                </a:solidFill>
                <a:latin typeface="Segoe UI" panose="020B0502040204020203" pitchFamily="34" charset="0"/>
              </a:rPr>
              <a:t>API Gateway, after ensuring the API request meets security and other policies e.g. throttling, forwards the request to service running in Kubernetes</a:t>
            </a:r>
          </a:p>
        </p:txBody>
      </p:sp>
      <p:grpSp>
        <p:nvGrpSpPr>
          <p:cNvPr id="2" name="Group 1" descr="scenario overview - API driven development with Kubernetes">
            <a:extLst>
              <a:ext uri="{FF2B5EF4-FFF2-40B4-BE49-F238E27FC236}">
                <a16:creationId xmlns:a16="http://schemas.microsoft.com/office/drawing/2014/main" id="{A4508F5B-FD5D-4241-9B6C-0EC41E3BEB75}"/>
              </a:ext>
            </a:extLst>
          </p:cNvPr>
          <p:cNvGrpSpPr/>
          <p:nvPr/>
        </p:nvGrpSpPr>
        <p:grpSpPr>
          <a:xfrm>
            <a:off x="5136700" y="1782503"/>
            <a:ext cx="5940157" cy="4579243"/>
            <a:chOff x="5136700" y="1782503"/>
            <a:chExt cx="5940157" cy="4579243"/>
          </a:xfrm>
        </p:grpSpPr>
        <p:sp>
          <p:nvSpPr>
            <p:cNvPr id="204" name="Rectangle: Rounded Corners 203">
              <a:extLst>
                <a:ext uri="{FF2B5EF4-FFF2-40B4-BE49-F238E27FC236}">
                  <a16:creationId xmlns:a16="http://schemas.microsoft.com/office/drawing/2014/main" id="{A6685756-5FD9-4D79-B01E-61EEB38B6169}"/>
                </a:ext>
              </a:extLst>
            </p:cNvPr>
            <p:cNvSpPr/>
            <p:nvPr/>
          </p:nvSpPr>
          <p:spPr bwMode="auto">
            <a:xfrm>
              <a:off x="6230407" y="2791012"/>
              <a:ext cx="1176858" cy="3105803"/>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3" name="Straight Connector 2">
              <a:extLst>
                <a:ext uri="{FF2B5EF4-FFF2-40B4-BE49-F238E27FC236}">
                  <a16:creationId xmlns:a16="http://schemas.microsoft.com/office/drawing/2014/main" id="{B45AB844-D800-4310-9CD9-A685F450B11E}"/>
                </a:ext>
              </a:extLst>
            </p:cNvPr>
            <p:cNvCxnSpPr/>
            <p:nvPr/>
          </p:nvCxnSpPr>
          <p:spPr>
            <a:xfrm>
              <a:off x="8323960" y="2152353"/>
              <a:ext cx="0" cy="4209393"/>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A2D5F18-547F-48EC-936B-089DDBE32010}"/>
                </a:ext>
              </a:extLst>
            </p:cNvPr>
            <p:cNvCxnSpPr/>
            <p:nvPr/>
          </p:nvCxnSpPr>
          <p:spPr>
            <a:xfrm>
              <a:off x="7414256" y="4308721"/>
              <a:ext cx="1161288"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Title 1">
              <a:extLst>
                <a:ext uri="{FF2B5EF4-FFF2-40B4-BE49-F238E27FC236}">
                  <a16:creationId xmlns:a16="http://schemas.microsoft.com/office/drawing/2014/main" id="{FA823966-8972-4D00-BB07-5EFA1267FD0F}"/>
                </a:ext>
              </a:extLst>
            </p:cNvPr>
            <p:cNvSpPr txBox="1">
              <a:spLocks/>
            </p:cNvSpPr>
            <p:nvPr/>
          </p:nvSpPr>
          <p:spPr>
            <a:xfrm>
              <a:off x="9054787" y="2994565"/>
              <a:ext cx="163224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platform</a:t>
              </a:r>
            </a:p>
          </p:txBody>
        </p:sp>
        <p:sp>
          <p:nvSpPr>
            <p:cNvPr id="232" name="Rectangle: Rounded Corners 231">
              <a:extLst>
                <a:ext uri="{FF2B5EF4-FFF2-40B4-BE49-F238E27FC236}">
                  <a16:creationId xmlns:a16="http://schemas.microsoft.com/office/drawing/2014/main" id="{D64ED148-66D2-4C89-AB5A-1FBD690DA242}"/>
                </a:ext>
              </a:extLst>
            </p:cNvPr>
            <p:cNvSpPr/>
            <p:nvPr/>
          </p:nvSpPr>
          <p:spPr bwMode="auto">
            <a:xfrm>
              <a:off x="8582506" y="3224123"/>
              <a:ext cx="2494351" cy="229541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40" name="Group 39">
              <a:extLst>
                <a:ext uri="{FF2B5EF4-FFF2-40B4-BE49-F238E27FC236}">
                  <a16:creationId xmlns:a16="http://schemas.microsoft.com/office/drawing/2014/main" id="{9E96EDFF-6BA4-4A03-84F5-18B08E1CD898}"/>
                </a:ext>
              </a:extLst>
            </p:cNvPr>
            <p:cNvGrpSpPr/>
            <p:nvPr/>
          </p:nvGrpSpPr>
          <p:grpSpPr>
            <a:xfrm>
              <a:off x="8905195" y="3928833"/>
              <a:ext cx="1874142" cy="469928"/>
              <a:chOff x="8958413" y="4072573"/>
              <a:chExt cx="1874142" cy="469928"/>
            </a:xfrm>
          </p:grpSpPr>
          <p:grpSp>
            <p:nvGrpSpPr>
              <p:cNvPr id="238" name="Graphic 13">
                <a:extLst>
                  <a:ext uri="{FF2B5EF4-FFF2-40B4-BE49-F238E27FC236}">
                    <a16:creationId xmlns:a16="http://schemas.microsoft.com/office/drawing/2014/main" id="{E665821B-0E60-4322-A133-F6410F2D7372}"/>
                  </a:ext>
                </a:extLst>
              </p:cNvPr>
              <p:cNvGrpSpPr/>
              <p:nvPr/>
            </p:nvGrpSpPr>
            <p:grpSpPr>
              <a:xfrm>
                <a:off x="8958413" y="4072573"/>
                <a:ext cx="477300" cy="469928"/>
                <a:chOff x="4862512" y="2214562"/>
                <a:chExt cx="2466975" cy="2428875"/>
              </a:xfrm>
            </p:grpSpPr>
            <p:sp>
              <p:nvSpPr>
                <p:cNvPr id="239" name="Freeform: Shape 238">
                  <a:extLst>
                    <a:ext uri="{FF2B5EF4-FFF2-40B4-BE49-F238E27FC236}">
                      <a16:creationId xmlns:a16="http://schemas.microsoft.com/office/drawing/2014/main" id="{2D8DBC12-A741-499A-9D6A-1EB32409E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3B46C0C7-3556-4737-8117-2C109BD97A1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53D5B38-17B1-4DE8-B7FD-4D7A07A1AB8B}"/>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CEAA04F-1513-44FB-8228-A19DC3C5A325}"/>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3" name="Title 1">
                <a:extLst>
                  <a:ext uri="{FF2B5EF4-FFF2-40B4-BE49-F238E27FC236}">
                    <a16:creationId xmlns:a16="http://schemas.microsoft.com/office/drawing/2014/main" id="{185DBD40-1091-4468-BBC7-8A5F94470D18}"/>
                  </a:ext>
                </a:extLst>
              </p:cNvPr>
              <p:cNvSpPr txBox="1">
                <a:spLocks/>
              </p:cNvSpPr>
              <p:nvPr/>
            </p:nvSpPr>
            <p:spPr>
              <a:xfrm>
                <a:off x="9524050" y="4153649"/>
                <a:ext cx="13085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3"/>
                    </a:solidFill>
                    <a:effectLst/>
                    <a:uLnTx/>
                    <a:uFillTx/>
                    <a:latin typeface="Segoe UI Semibold" panose="020B0702040204020203" pitchFamily="34" charset="0"/>
                    <a:ea typeface="+mn-ea"/>
                    <a:cs typeface="Segoe UI Semibold" panose="020B0702040204020203" pitchFamily="34" charset="0"/>
                  </a:rPr>
                  <a:t>Kubernetes</a:t>
                </a:r>
              </a:p>
            </p:txBody>
          </p:sp>
        </p:grpSp>
        <p:cxnSp>
          <p:nvCxnSpPr>
            <p:cNvPr id="42" name="Straight Connector 41">
              <a:extLst>
                <a:ext uri="{FF2B5EF4-FFF2-40B4-BE49-F238E27FC236}">
                  <a16:creationId xmlns:a16="http://schemas.microsoft.com/office/drawing/2014/main" id="{BE4BFEEA-3C55-4C36-8E42-10814B88509E}"/>
                </a:ext>
              </a:extLst>
            </p:cNvPr>
            <p:cNvCxnSpPr/>
            <p:nvPr/>
          </p:nvCxnSpPr>
          <p:spPr>
            <a:xfrm>
              <a:off x="8850768" y="3815159"/>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B7273E0-5DEA-46E9-BF59-E408B2F0F0BD}"/>
                </a:ext>
              </a:extLst>
            </p:cNvPr>
            <p:cNvCxnSpPr/>
            <p:nvPr/>
          </p:nvCxnSpPr>
          <p:spPr>
            <a:xfrm>
              <a:off x="8850768" y="4512435"/>
              <a:ext cx="1957826" cy="0"/>
            </a:xfrm>
            <a:prstGeom prst="line">
              <a:avLst/>
            </a:prstGeom>
            <a:ln w="127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5" name="Rectangle: Rounded Corners 244">
              <a:extLst>
                <a:ext uri="{FF2B5EF4-FFF2-40B4-BE49-F238E27FC236}">
                  <a16:creationId xmlns:a16="http://schemas.microsoft.com/office/drawing/2014/main" id="{C98630E8-93D7-49C7-BDA0-44590BC5AAB1}"/>
                </a:ext>
              </a:extLst>
            </p:cNvPr>
            <p:cNvSpPr/>
            <p:nvPr/>
          </p:nvSpPr>
          <p:spPr bwMode="auto">
            <a:xfrm>
              <a:off x="8851273" y="3379794"/>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Security, governance, identity</a:t>
              </a:r>
            </a:p>
          </p:txBody>
        </p:sp>
        <p:sp>
          <p:nvSpPr>
            <p:cNvPr id="246" name="Rectangle: Rounded Corners 245">
              <a:extLst>
                <a:ext uri="{FF2B5EF4-FFF2-40B4-BE49-F238E27FC236}">
                  <a16:creationId xmlns:a16="http://schemas.microsoft.com/office/drawing/2014/main" id="{73941288-9113-4703-A049-7071607D1BEE}"/>
                </a:ext>
              </a:extLst>
            </p:cNvPr>
            <p:cNvSpPr/>
            <p:nvPr/>
          </p:nvSpPr>
          <p:spPr bwMode="auto">
            <a:xfrm>
              <a:off x="8851273" y="4626110"/>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 automation</a:t>
              </a:r>
            </a:p>
          </p:txBody>
        </p:sp>
        <p:sp>
          <p:nvSpPr>
            <p:cNvPr id="247" name="Rectangle: Rounded Corners 246">
              <a:extLst>
                <a:ext uri="{FF2B5EF4-FFF2-40B4-BE49-F238E27FC236}">
                  <a16:creationId xmlns:a16="http://schemas.microsoft.com/office/drawing/2014/main" id="{C2861395-6304-445A-9A00-905D22FBF5CC}"/>
                </a:ext>
              </a:extLst>
            </p:cNvPr>
            <p:cNvSpPr/>
            <p:nvPr/>
          </p:nvSpPr>
          <p:spPr bwMode="auto">
            <a:xfrm>
              <a:off x="8851273" y="5042171"/>
              <a:ext cx="1956816" cy="32169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Bef>
                  <a:spcPct val="0"/>
                </a:spcBef>
              </a:pPr>
              <a:r>
                <a:rPr lang="en-US" sz="1000">
                  <a:ln w="3175">
                    <a:noFill/>
                  </a:ln>
                  <a:solidFill>
                    <a:srgbClr val="000000"/>
                  </a:solidFill>
                  <a:latin typeface="Segoe UI Semibold" panose="020B0702040204020203" pitchFamily="34" charset="0"/>
                  <a:cs typeface="Segoe UI Semibold" panose="020B0702040204020203" pitchFamily="34" charset="0"/>
                </a:rPr>
                <a:t>Infrastructure</a:t>
              </a:r>
            </a:p>
          </p:txBody>
        </p:sp>
        <p:sp>
          <p:nvSpPr>
            <p:cNvPr id="248" name="Title 1">
              <a:extLst>
                <a:ext uri="{FF2B5EF4-FFF2-40B4-BE49-F238E27FC236}">
                  <a16:creationId xmlns:a16="http://schemas.microsoft.com/office/drawing/2014/main" id="{BDA9B49D-F421-48A4-AD08-B7463A06B280}"/>
                </a:ext>
              </a:extLst>
            </p:cNvPr>
            <p:cNvSpPr txBox="1">
              <a:spLocks/>
            </p:cNvSpPr>
            <p:nvPr/>
          </p:nvSpPr>
          <p:spPr>
            <a:xfrm>
              <a:off x="6281807" y="6177080"/>
              <a:ext cx="107405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Accessibility</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249" name="Title 1">
              <a:extLst>
                <a:ext uri="{FF2B5EF4-FFF2-40B4-BE49-F238E27FC236}">
                  <a16:creationId xmlns:a16="http://schemas.microsoft.com/office/drawing/2014/main" id="{AC59C9BA-8672-49BD-8E47-E619E7093D65}"/>
                </a:ext>
              </a:extLst>
            </p:cNvPr>
            <p:cNvSpPr txBox="1">
              <a:spLocks/>
            </p:cNvSpPr>
            <p:nvPr/>
          </p:nvSpPr>
          <p:spPr>
            <a:xfrm>
              <a:off x="8981096" y="6177080"/>
              <a:ext cx="169717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Logic</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87" name="Title 1">
              <a:extLst>
                <a:ext uri="{FF2B5EF4-FFF2-40B4-BE49-F238E27FC236}">
                  <a16:creationId xmlns:a16="http://schemas.microsoft.com/office/drawing/2014/main" id="{527D0369-DB2E-4BBC-8DD8-B4E898F4BA96}"/>
                </a:ext>
              </a:extLst>
            </p:cNvPr>
            <p:cNvSpPr txBox="1">
              <a:spLocks/>
            </p:cNvSpPr>
            <p:nvPr/>
          </p:nvSpPr>
          <p:spPr>
            <a:xfrm>
              <a:off x="6430053" y="2520656"/>
              <a:ext cx="777567" cy="230832"/>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API</a:t>
              </a:r>
            </a:p>
          </p:txBody>
        </p:sp>
        <p:cxnSp>
          <p:nvCxnSpPr>
            <p:cNvPr id="35" name="Straight Arrow Connector 34">
              <a:extLst>
                <a:ext uri="{FF2B5EF4-FFF2-40B4-BE49-F238E27FC236}">
                  <a16:creationId xmlns:a16="http://schemas.microsoft.com/office/drawing/2014/main" id="{CF3EE6DF-7310-4A27-8961-469134C7C990}"/>
                </a:ext>
              </a:extLst>
            </p:cNvPr>
            <p:cNvCxnSpPr>
              <a:stCxn id="76" idx="3"/>
              <a:endCxn id="86" idx="1"/>
            </p:cNvCxnSpPr>
            <p:nvPr/>
          </p:nvCxnSpPr>
          <p:spPr>
            <a:xfrm flipV="1">
              <a:off x="6045387" y="4495426"/>
              <a:ext cx="499129" cy="1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B93040B-F60C-4EEB-880F-E92BE750717E}"/>
                </a:ext>
              </a:extLst>
            </p:cNvPr>
            <p:cNvCxnSpPr>
              <a:cxnSpLocks/>
              <a:stCxn id="77" idx="3"/>
              <a:endCxn id="80" idx="1"/>
            </p:cNvCxnSpPr>
            <p:nvPr/>
          </p:nvCxnSpPr>
          <p:spPr>
            <a:xfrm flipV="1">
              <a:off x="6045387" y="3490042"/>
              <a:ext cx="499129" cy="1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B1CD488-7A46-4CE6-903B-CE868AD40C25}"/>
                </a:ext>
              </a:extLst>
            </p:cNvPr>
            <p:cNvCxnSpPr>
              <a:cxnSpLocks/>
              <a:stCxn id="124" idx="2"/>
              <a:endCxn id="231" idx="0"/>
            </p:cNvCxnSpPr>
            <p:nvPr/>
          </p:nvCxnSpPr>
          <p:spPr>
            <a:xfrm flipH="1">
              <a:off x="9870909" y="2728042"/>
              <a:ext cx="1" cy="2665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419C53B-DD38-4914-A409-C12FA3BDC350}"/>
                </a:ext>
              </a:extLst>
            </p:cNvPr>
            <p:cNvGrpSpPr/>
            <p:nvPr/>
          </p:nvGrpSpPr>
          <p:grpSpPr>
            <a:xfrm>
              <a:off x="5382439" y="2818823"/>
              <a:ext cx="777567" cy="945539"/>
              <a:chOff x="5508567" y="2818823"/>
              <a:chExt cx="777567" cy="945539"/>
            </a:xfrm>
          </p:grpSpPr>
          <p:sp>
            <p:nvSpPr>
              <p:cNvPr id="69" name="Title 1">
                <a:extLst>
                  <a:ext uri="{FF2B5EF4-FFF2-40B4-BE49-F238E27FC236}">
                    <a16:creationId xmlns:a16="http://schemas.microsoft.com/office/drawing/2014/main" id="{7AC20968-E38F-49BF-A280-AC2BFC39157F}"/>
                  </a:ext>
                </a:extLst>
              </p:cNvPr>
              <p:cNvSpPr txBox="1">
                <a:spLocks/>
              </p:cNvSpPr>
              <p:nvPr/>
            </p:nvSpPr>
            <p:spPr>
              <a:xfrm>
                <a:off x="5508567" y="281882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developers</a:t>
                </a:r>
              </a:p>
            </p:txBody>
          </p:sp>
          <p:grpSp>
            <p:nvGrpSpPr>
              <p:cNvPr id="45" name="Group 44">
                <a:extLst>
                  <a:ext uri="{FF2B5EF4-FFF2-40B4-BE49-F238E27FC236}">
                    <a16:creationId xmlns:a16="http://schemas.microsoft.com/office/drawing/2014/main" id="{87D461CD-9CD3-4FB3-8FFC-9E8A516FE087}"/>
                  </a:ext>
                </a:extLst>
              </p:cNvPr>
              <p:cNvGrpSpPr/>
              <p:nvPr/>
            </p:nvGrpSpPr>
            <p:grpSpPr>
              <a:xfrm>
                <a:off x="5623186" y="3216033"/>
                <a:ext cx="548329" cy="548329"/>
                <a:chOff x="5623186" y="3216033"/>
                <a:chExt cx="548329" cy="548329"/>
              </a:xfrm>
            </p:grpSpPr>
            <p:sp>
              <p:nvSpPr>
                <p:cNvPr id="77" name="Rectangle: Rounded Corners 76">
                  <a:extLst>
                    <a:ext uri="{FF2B5EF4-FFF2-40B4-BE49-F238E27FC236}">
                      <a16:creationId xmlns:a16="http://schemas.microsoft.com/office/drawing/2014/main" id="{D2712BA4-2CC3-4765-ACE4-94EAF629C7A0}"/>
                    </a:ext>
                  </a:extLst>
                </p:cNvPr>
                <p:cNvSpPr/>
                <p:nvPr/>
              </p:nvSpPr>
              <p:spPr bwMode="auto">
                <a:xfrm>
                  <a:off x="5623186" y="3216033"/>
                  <a:ext cx="548329" cy="548329"/>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0" name="people_4" title="Icon of a person">
                  <a:extLst>
                    <a:ext uri="{FF2B5EF4-FFF2-40B4-BE49-F238E27FC236}">
                      <a16:creationId xmlns:a16="http://schemas.microsoft.com/office/drawing/2014/main" id="{B5AF6072-86B2-4CCF-9FCD-A0845EBBFD93}"/>
                    </a:ext>
                  </a:extLst>
                </p:cNvPr>
                <p:cNvSpPr>
                  <a:spLocks noChangeAspect="1" noEditPoints="1"/>
                </p:cNvSpPr>
                <p:nvPr/>
              </p:nvSpPr>
              <p:spPr bwMode="auto">
                <a:xfrm>
                  <a:off x="5744971" y="3319840"/>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a:extLst>
                <a:ext uri="{FF2B5EF4-FFF2-40B4-BE49-F238E27FC236}">
                  <a16:creationId xmlns:a16="http://schemas.microsoft.com/office/drawing/2014/main" id="{5F91A90D-673E-43E0-897B-1047E757BD61}"/>
                </a:ext>
              </a:extLst>
            </p:cNvPr>
            <p:cNvGrpSpPr/>
            <p:nvPr/>
          </p:nvGrpSpPr>
          <p:grpSpPr>
            <a:xfrm>
              <a:off x="5382439" y="3824207"/>
              <a:ext cx="777567" cy="945539"/>
              <a:chOff x="5508567" y="3824207"/>
              <a:chExt cx="777567" cy="945539"/>
            </a:xfrm>
          </p:grpSpPr>
          <p:sp>
            <p:nvSpPr>
              <p:cNvPr id="75" name="Title 1">
                <a:extLst>
                  <a:ext uri="{FF2B5EF4-FFF2-40B4-BE49-F238E27FC236}">
                    <a16:creationId xmlns:a16="http://schemas.microsoft.com/office/drawing/2014/main" id="{4A540B10-E356-4759-AE38-6950178F4F7C}"/>
                  </a:ext>
                </a:extLst>
              </p:cNvPr>
              <p:cNvSpPr txBox="1">
                <a:spLocks/>
              </p:cNvSpPr>
              <p:nvPr/>
            </p:nvSpPr>
            <p:spPr>
              <a:xfrm>
                <a:off x="5508567" y="3824207"/>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users</a:t>
                </a:r>
              </a:p>
            </p:txBody>
          </p:sp>
          <p:grpSp>
            <p:nvGrpSpPr>
              <p:cNvPr id="46" name="Group 45">
                <a:extLst>
                  <a:ext uri="{FF2B5EF4-FFF2-40B4-BE49-F238E27FC236}">
                    <a16:creationId xmlns:a16="http://schemas.microsoft.com/office/drawing/2014/main" id="{762129F4-C1C2-4571-8C36-211BBD1414BD}"/>
                  </a:ext>
                </a:extLst>
              </p:cNvPr>
              <p:cNvGrpSpPr/>
              <p:nvPr/>
            </p:nvGrpSpPr>
            <p:grpSpPr>
              <a:xfrm>
                <a:off x="5623186" y="4221417"/>
                <a:ext cx="548329" cy="548329"/>
                <a:chOff x="5623186" y="4221417"/>
                <a:chExt cx="548329" cy="548329"/>
              </a:xfrm>
            </p:grpSpPr>
            <p:sp>
              <p:nvSpPr>
                <p:cNvPr id="76" name="Rectangle: Rounded Corners 75">
                  <a:extLst>
                    <a:ext uri="{FF2B5EF4-FFF2-40B4-BE49-F238E27FC236}">
                      <a16:creationId xmlns:a16="http://schemas.microsoft.com/office/drawing/2014/main" id="{72371505-9312-4E6A-95BB-11D97CB684A3}"/>
                    </a:ext>
                  </a:extLst>
                </p:cNvPr>
                <p:cNvSpPr/>
                <p:nvPr/>
              </p:nvSpPr>
              <p:spPr bwMode="auto">
                <a:xfrm>
                  <a:off x="5623186" y="4221417"/>
                  <a:ext cx="548329" cy="548329"/>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2" name="people_4" title="Icon of a person">
                  <a:extLst>
                    <a:ext uri="{FF2B5EF4-FFF2-40B4-BE49-F238E27FC236}">
                      <a16:creationId xmlns:a16="http://schemas.microsoft.com/office/drawing/2014/main" id="{EC973F66-5F73-4C01-B671-DD3F62F16CDC}"/>
                    </a:ext>
                  </a:extLst>
                </p:cNvPr>
                <p:cNvSpPr>
                  <a:spLocks noChangeAspect="1" noEditPoints="1"/>
                </p:cNvSpPr>
                <p:nvPr/>
              </p:nvSpPr>
              <p:spPr bwMode="auto">
                <a:xfrm>
                  <a:off x="5744971" y="4325224"/>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7" name="Group 46">
              <a:extLst>
                <a:ext uri="{FF2B5EF4-FFF2-40B4-BE49-F238E27FC236}">
                  <a16:creationId xmlns:a16="http://schemas.microsoft.com/office/drawing/2014/main" id="{5AE39FCB-ED9F-43F8-BCE5-1AF115DFDA78}"/>
                </a:ext>
              </a:extLst>
            </p:cNvPr>
            <p:cNvGrpSpPr/>
            <p:nvPr/>
          </p:nvGrpSpPr>
          <p:grpSpPr>
            <a:xfrm>
              <a:off x="9482126" y="1782503"/>
              <a:ext cx="777567" cy="945539"/>
              <a:chOff x="9608254" y="1782503"/>
              <a:chExt cx="777567" cy="945539"/>
            </a:xfrm>
          </p:grpSpPr>
          <p:sp>
            <p:nvSpPr>
              <p:cNvPr id="123" name="Title 1">
                <a:extLst>
                  <a:ext uri="{FF2B5EF4-FFF2-40B4-BE49-F238E27FC236}">
                    <a16:creationId xmlns:a16="http://schemas.microsoft.com/office/drawing/2014/main" id="{9C62BC5D-75DD-4669-8A52-6DDE72417D1E}"/>
                  </a:ext>
                </a:extLst>
              </p:cNvPr>
              <p:cNvSpPr txBox="1">
                <a:spLocks/>
              </p:cNvSpPr>
              <p:nvPr/>
            </p:nvSpPr>
            <p:spPr>
              <a:xfrm>
                <a:off x="9608254" y="178250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A</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pp developers</a:t>
                </a:r>
              </a:p>
            </p:txBody>
          </p:sp>
          <p:sp>
            <p:nvSpPr>
              <p:cNvPr id="124" name="Rectangle: Rounded Corners 123">
                <a:extLst>
                  <a:ext uri="{FF2B5EF4-FFF2-40B4-BE49-F238E27FC236}">
                    <a16:creationId xmlns:a16="http://schemas.microsoft.com/office/drawing/2014/main" id="{9DD8B24E-D57A-4DF3-B67B-212B43F08C68}"/>
                  </a:ext>
                </a:extLst>
              </p:cNvPr>
              <p:cNvSpPr/>
              <p:nvPr/>
            </p:nvSpPr>
            <p:spPr bwMode="auto">
              <a:xfrm>
                <a:off x="9722873" y="2179713"/>
                <a:ext cx="548329" cy="548329"/>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4" name="people_4" title="Icon of a person">
                <a:extLst>
                  <a:ext uri="{FF2B5EF4-FFF2-40B4-BE49-F238E27FC236}">
                    <a16:creationId xmlns:a16="http://schemas.microsoft.com/office/drawing/2014/main" id="{A0B69732-33D6-4F21-BF3F-8A16509F196A}"/>
                  </a:ext>
                </a:extLst>
              </p:cNvPr>
              <p:cNvSpPr>
                <a:spLocks noChangeAspect="1" noEditPoints="1"/>
              </p:cNvSpPr>
              <p:nvPr/>
            </p:nvSpPr>
            <p:spPr bwMode="auto">
              <a:xfrm>
                <a:off x="9844658" y="2283520"/>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94953DEF-1C53-4FC1-AA93-D8FBF295D31D}"/>
                </a:ext>
              </a:extLst>
            </p:cNvPr>
            <p:cNvGrpSpPr/>
            <p:nvPr/>
          </p:nvGrpSpPr>
          <p:grpSpPr>
            <a:xfrm>
              <a:off x="6430053" y="2818513"/>
              <a:ext cx="777567" cy="945849"/>
              <a:chOff x="6556181" y="2818513"/>
              <a:chExt cx="777567" cy="945849"/>
            </a:xfrm>
          </p:grpSpPr>
          <p:sp>
            <p:nvSpPr>
              <p:cNvPr id="79" name="Title 1">
                <a:extLst>
                  <a:ext uri="{FF2B5EF4-FFF2-40B4-BE49-F238E27FC236}">
                    <a16:creationId xmlns:a16="http://schemas.microsoft.com/office/drawing/2014/main" id="{722AD5E1-5DA7-4341-B5E2-E604E9A72A94}"/>
                  </a:ext>
                </a:extLst>
              </p:cNvPr>
              <p:cNvSpPr txBox="1">
                <a:spLocks/>
              </p:cNvSpPr>
              <p:nvPr/>
            </p:nvSpPr>
            <p:spPr>
              <a:xfrm>
                <a:off x="6556181" y="281851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Portal</a:t>
                </a:r>
              </a:p>
            </p:txBody>
          </p:sp>
          <p:sp>
            <p:nvSpPr>
              <p:cNvPr id="80" name="Rectangle: Rounded Corners 79">
                <a:extLst>
                  <a:ext uri="{FF2B5EF4-FFF2-40B4-BE49-F238E27FC236}">
                    <a16:creationId xmlns:a16="http://schemas.microsoft.com/office/drawing/2014/main" id="{0908C5B2-E93B-467E-B36F-7B1E902666C8}"/>
                  </a:ext>
                </a:extLst>
              </p:cNvPr>
              <p:cNvSpPr/>
              <p:nvPr/>
            </p:nvSpPr>
            <p:spPr bwMode="auto">
              <a:xfrm>
                <a:off x="6670644" y="321572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ile" title="Icon of a file cabinet">
                <a:extLst>
                  <a:ext uri="{FF2B5EF4-FFF2-40B4-BE49-F238E27FC236}">
                    <a16:creationId xmlns:a16="http://schemas.microsoft.com/office/drawing/2014/main" id="{50CEA18B-F28B-4BDA-B043-5F9617C1E501}"/>
                  </a:ext>
                </a:extLst>
              </p:cNvPr>
              <p:cNvSpPr>
                <a:spLocks noChangeAspect="1" noEditPoints="1"/>
              </p:cNvSpPr>
              <p:nvPr/>
            </p:nvSpPr>
            <p:spPr bwMode="auto">
              <a:xfrm>
                <a:off x="6799519" y="3319302"/>
                <a:ext cx="290891" cy="341481"/>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77563774-B52D-432F-979A-1F497623E4AC}"/>
                </a:ext>
              </a:extLst>
            </p:cNvPr>
            <p:cNvGrpSpPr/>
            <p:nvPr/>
          </p:nvGrpSpPr>
          <p:grpSpPr>
            <a:xfrm>
              <a:off x="6430053" y="3823897"/>
              <a:ext cx="777567" cy="945849"/>
              <a:chOff x="6556181" y="3823897"/>
              <a:chExt cx="777567" cy="945849"/>
            </a:xfrm>
          </p:grpSpPr>
          <p:sp>
            <p:nvSpPr>
              <p:cNvPr id="85" name="Title 1">
                <a:extLst>
                  <a:ext uri="{FF2B5EF4-FFF2-40B4-BE49-F238E27FC236}">
                    <a16:creationId xmlns:a16="http://schemas.microsoft.com/office/drawing/2014/main" id="{579A9443-239D-498F-801C-2BA9E79C7185}"/>
                  </a:ext>
                </a:extLst>
              </p:cNvPr>
              <p:cNvSpPr txBox="1">
                <a:spLocks/>
              </p:cNvSpPr>
              <p:nvPr/>
            </p:nvSpPr>
            <p:spPr>
              <a:xfrm>
                <a:off x="6556181" y="3823897"/>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Portal</a:t>
                </a:r>
              </a:p>
            </p:txBody>
          </p:sp>
          <p:sp>
            <p:nvSpPr>
              <p:cNvPr id="86" name="Rectangle: Rounded Corners 85">
                <a:extLst>
                  <a:ext uri="{FF2B5EF4-FFF2-40B4-BE49-F238E27FC236}">
                    <a16:creationId xmlns:a16="http://schemas.microsoft.com/office/drawing/2014/main" id="{04490FB7-02E2-4706-AFB8-53811653AF01}"/>
                  </a:ext>
                </a:extLst>
              </p:cNvPr>
              <p:cNvSpPr/>
              <p:nvPr/>
            </p:nvSpPr>
            <p:spPr bwMode="auto">
              <a:xfrm>
                <a:off x="6670644" y="4221106"/>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8" name="desktop" title="a desktop PC">
                <a:extLst>
                  <a:ext uri="{FF2B5EF4-FFF2-40B4-BE49-F238E27FC236}">
                    <a16:creationId xmlns:a16="http://schemas.microsoft.com/office/drawing/2014/main" id="{10CDE520-00A0-470D-878F-0128FFDDC481}"/>
                  </a:ext>
                </a:extLst>
              </p:cNvPr>
              <p:cNvSpPr>
                <a:spLocks noChangeAspect="1" noEditPoints="1"/>
              </p:cNvSpPr>
              <p:nvPr/>
            </p:nvSpPr>
            <p:spPr bwMode="auto">
              <a:xfrm>
                <a:off x="6781790" y="4334916"/>
                <a:ext cx="326349" cy="32102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0" name="Group 59">
              <a:extLst>
                <a:ext uri="{FF2B5EF4-FFF2-40B4-BE49-F238E27FC236}">
                  <a16:creationId xmlns:a16="http://schemas.microsoft.com/office/drawing/2014/main" id="{75E0A0AF-1EC5-4C83-AC8A-8E9890280387}"/>
                </a:ext>
              </a:extLst>
            </p:cNvPr>
            <p:cNvGrpSpPr/>
            <p:nvPr/>
          </p:nvGrpSpPr>
          <p:grpSpPr>
            <a:xfrm>
              <a:off x="6430053" y="4829281"/>
              <a:ext cx="777567" cy="791961"/>
              <a:chOff x="6556181" y="4829281"/>
              <a:chExt cx="777567" cy="791961"/>
            </a:xfrm>
          </p:grpSpPr>
          <p:sp>
            <p:nvSpPr>
              <p:cNvPr id="82" name="Title 1">
                <a:extLst>
                  <a:ext uri="{FF2B5EF4-FFF2-40B4-BE49-F238E27FC236}">
                    <a16:creationId xmlns:a16="http://schemas.microsoft.com/office/drawing/2014/main" id="{9AB7CD5A-257C-4CC1-BFAF-D2396B2056CD}"/>
                  </a:ext>
                </a:extLst>
              </p:cNvPr>
              <p:cNvSpPr txBox="1">
                <a:spLocks/>
              </p:cNvSpPr>
              <p:nvPr/>
            </p:nvSpPr>
            <p:spPr>
              <a:xfrm>
                <a:off x="6556181" y="4829281"/>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Gateway</a:t>
                </a:r>
              </a:p>
            </p:txBody>
          </p:sp>
          <p:sp>
            <p:nvSpPr>
              <p:cNvPr id="83" name="Rectangle: Rounded Corners 82">
                <a:extLst>
                  <a:ext uri="{FF2B5EF4-FFF2-40B4-BE49-F238E27FC236}">
                    <a16:creationId xmlns:a16="http://schemas.microsoft.com/office/drawing/2014/main" id="{88D1D94C-66E9-4299-8F9C-3B43343C6B6A}"/>
                  </a:ext>
                </a:extLst>
              </p:cNvPr>
              <p:cNvSpPr/>
              <p:nvPr/>
            </p:nvSpPr>
            <p:spPr bwMode="auto">
              <a:xfrm>
                <a:off x="6670644" y="507260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0" name="network_3" title="Icon of a server connected to a network">
                <a:extLst>
                  <a:ext uri="{FF2B5EF4-FFF2-40B4-BE49-F238E27FC236}">
                    <a16:creationId xmlns:a16="http://schemas.microsoft.com/office/drawing/2014/main" id="{D29DD5CA-2135-4FAA-BE0D-2D60B45D87EF}"/>
                  </a:ext>
                </a:extLst>
              </p:cNvPr>
              <p:cNvSpPr>
                <a:spLocks noChangeAspect="1" noEditPoints="1"/>
              </p:cNvSpPr>
              <p:nvPr/>
            </p:nvSpPr>
            <p:spPr bwMode="auto">
              <a:xfrm>
                <a:off x="6768734" y="516404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151C62F5-90FF-460E-9345-98E07221C366}"/>
                </a:ext>
              </a:extLst>
            </p:cNvPr>
            <p:cNvGrpSpPr/>
            <p:nvPr/>
          </p:nvGrpSpPr>
          <p:grpSpPr>
            <a:xfrm>
              <a:off x="6301767" y="5116378"/>
              <a:ext cx="322244" cy="322244"/>
              <a:chOff x="4813215" y="1851294"/>
              <a:chExt cx="689792" cy="689792"/>
            </a:xfrm>
          </p:grpSpPr>
          <p:sp>
            <p:nvSpPr>
              <p:cNvPr id="105" name="Rectangle: Rounded Corners 104">
                <a:extLst>
                  <a:ext uri="{FF2B5EF4-FFF2-40B4-BE49-F238E27FC236}">
                    <a16:creationId xmlns:a16="http://schemas.microsoft.com/office/drawing/2014/main" id="{C39F41DC-19C6-4CE7-8FA9-7556641B0218}"/>
                  </a:ext>
                </a:extLst>
              </p:cNvPr>
              <p:cNvSpPr/>
              <p:nvPr/>
            </p:nvSpPr>
            <p:spPr bwMode="auto">
              <a:xfrm>
                <a:off x="4813215" y="1851294"/>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06" name="Group 105">
                <a:extLst>
                  <a:ext uri="{FF2B5EF4-FFF2-40B4-BE49-F238E27FC236}">
                    <a16:creationId xmlns:a16="http://schemas.microsoft.com/office/drawing/2014/main" id="{2F20C2FD-8743-4F97-BD26-0D960A4D3ADD}"/>
                  </a:ext>
                </a:extLst>
              </p:cNvPr>
              <p:cNvGrpSpPr/>
              <p:nvPr/>
            </p:nvGrpSpPr>
            <p:grpSpPr>
              <a:xfrm>
                <a:off x="4885393" y="1989751"/>
                <a:ext cx="545436" cy="442927"/>
                <a:chOff x="5878844" y="3021280"/>
                <a:chExt cx="545436" cy="442927"/>
              </a:xfrm>
            </p:grpSpPr>
            <p:sp>
              <p:nvSpPr>
                <p:cNvPr id="107" name="Freeform 13" title="Icon of a cloud">
                  <a:extLst>
                    <a:ext uri="{FF2B5EF4-FFF2-40B4-BE49-F238E27FC236}">
                      <a16:creationId xmlns:a16="http://schemas.microsoft.com/office/drawing/2014/main" id="{E511F18D-C74B-41CE-8940-4BA50A37B95D}"/>
                    </a:ext>
                  </a:extLst>
                </p:cNvPr>
                <p:cNvSpPr>
                  <a:spLocks noChangeAspect="1"/>
                </p:cNvSpPr>
                <p:nvPr/>
              </p:nvSpPr>
              <p:spPr bwMode="auto">
                <a:xfrm>
                  <a:off x="5878844" y="3021280"/>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08" name="Group 107">
                  <a:extLst>
                    <a:ext uri="{FF2B5EF4-FFF2-40B4-BE49-F238E27FC236}">
                      <a16:creationId xmlns:a16="http://schemas.microsoft.com/office/drawing/2014/main" id="{E16DC8E2-E8F4-4D40-ADD4-14923E577795}"/>
                    </a:ext>
                  </a:extLst>
                </p:cNvPr>
                <p:cNvGrpSpPr/>
                <p:nvPr/>
              </p:nvGrpSpPr>
              <p:grpSpPr>
                <a:xfrm>
                  <a:off x="5997840" y="3169575"/>
                  <a:ext cx="307445" cy="294632"/>
                  <a:chOff x="4571620" y="3352800"/>
                  <a:chExt cx="524119" cy="502276"/>
                </a:xfrm>
              </p:grpSpPr>
              <p:sp>
                <p:nvSpPr>
                  <p:cNvPr id="109" name="Rectangle 108">
                    <a:extLst>
                      <a:ext uri="{FF2B5EF4-FFF2-40B4-BE49-F238E27FC236}">
                        <a16:creationId xmlns:a16="http://schemas.microsoft.com/office/drawing/2014/main" id="{F0C55146-539D-446A-A77D-F19973CD3452}"/>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GenericApp_EB3B" title="Icon of an app window">
                    <a:extLst>
                      <a:ext uri="{FF2B5EF4-FFF2-40B4-BE49-F238E27FC236}">
                        <a16:creationId xmlns:a16="http://schemas.microsoft.com/office/drawing/2014/main" id="{4F287879-C3F9-4FB6-B05F-44E77716EDC2}"/>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3" name="Group 92">
              <a:extLst>
                <a:ext uri="{FF2B5EF4-FFF2-40B4-BE49-F238E27FC236}">
                  <a16:creationId xmlns:a16="http://schemas.microsoft.com/office/drawing/2014/main" id="{280E1070-E890-4CB8-8C57-CD608E0FDC63}"/>
                </a:ext>
              </a:extLst>
            </p:cNvPr>
            <p:cNvGrpSpPr/>
            <p:nvPr/>
          </p:nvGrpSpPr>
          <p:grpSpPr>
            <a:xfrm>
              <a:off x="6301767" y="5493145"/>
              <a:ext cx="322244" cy="322244"/>
              <a:chOff x="5626424" y="1843637"/>
              <a:chExt cx="689792" cy="689792"/>
            </a:xfrm>
          </p:grpSpPr>
          <p:sp>
            <p:nvSpPr>
              <p:cNvPr id="97" name="Rectangle: Rounded Corners 96">
                <a:extLst>
                  <a:ext uri="{FF2B5EF4-FFF2-40B4-BE49-F238E27FC236}">
                    <a16:creationId xmlns:a16="http://schemas.microsoft.com/office/drawing/2014/main" id="{66891D71-3126-4A68-9D12-B371B369746A}"/>
                  </a:ext>
                </a:extLst>
              </p:cNvPr>
              <p:cNvSpPr/>
              <p:nvPr/>
            </p:nvSpPr>
            <p:spPr bwMode="auto">
              <a:xfrm>
                <a:off x="5626424" y="1843637"/>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8" name="Group 97">
                <a:extLst>
                  <a:ext uri="{FF2B5EF4-FFF2-40B4-BE49-F238E27FC236}">
                    <a16:creationId xmlns:a16="http://schemas.microsoft.com/office/drawing/2014/main" id="{0DBA2D29-FCC9-43DF-B87D-2825736135B5}"/>
                  </a:ext>
                </a:extLst>
              </p:cNvPr>
              <p:cNvGrpSpPr/>
              <p:nvPr/>
            </p:nvGrpSpPr>
            <p:grpSpPr>
              <a:xfrm>
                <a:off x="5783960" y="1975384"/>
                <a:ext cx="412280" cy="467613"/>
                <a:chOff x="4329263" y="3124070"/>
                <a:chExt cx="412280" cy="467613"/>
              </a:xfrm>
            </p:grpSpPr>
            <p:sp>
              <p:nvSpPr>
                <p:cNvPr id="99" name="CellPhone_E8EA" title="Icon of a cellphone">
                  <a:extLst>
                    <a:ext uri="{FF2B5EF4-FFF2-40B4-BE49-F238E27FC236}">
                      <a16:creationId xmlns:a16="http://schemas.microsoft.com/office/drawing/2014/main" id="{68387E67-076A-403E-8111-293D55CAED27}"/>
                    </a:ext>
                  </a:extLst>
                </p:cNvPr>
                <p:cNvSpPr>
                  <a:spLocks noChangeAspect="1" noEditPoints="1"/>
                </p:cNvSpPr>
                <p:nvPr/>
              </p:nvSpPr>
              <p:spPr bwMode="auto">
                <a:xfrm>
                  <a:off x="4329263" y="3124070"/>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00" name="Group 99">
                  <a:extLst>
                    <a:ext uri="{FF2B5EF4-FFF2-40B4-BE49-F238E27FC236}">
                      <a16:creationId xmlns:a16="http://schemas.microsoft.com/office/drawing/2014/main" id="{6119E635-D39C-4277-A81C-AF5CD74C2410}"/>
                    </a:ext>
                  </a:extLst>
                </p:cNvPr>
                <p:cNvGrpSpPr/>
                <p:nvPr/>
              </p:nvGrpSpPr>
              <p:grpSpPr>
                <a:xfrm>
                  <a:off x="4434098" y="3297051"/>
                  <a:ext cx="307445" cy="294632"/>
                  <a:chOff x="4571620" y="3352800"/>
                  <a:chExt cx="524119" cy="502276"/>
                </a:xfrm>
              </p:grpSpPr>
              <p:sp>
                <p:nvSpPr>
                  <p:cNvPr id="101" name="Rectangle 100">
                    <a:extLst>
                      <a:ext uri="{FF2B5EF4-FFF2-40B4-BE49-F238E27FC236}">
                        <a16:creationId xmlns:a16="http://schemas.microsoft.com/office/drawing/2014/main" id="{F51F867E-B3AC-4289-AE41-2A2652761765}"/>
                      </a:ext>
                    </a:extLst>
                  </p:cNvPr>
                  <p:cNvSpPr/>
                  <p:nvPr/>
                </p:nvSpPr>
                <p:spPr bwMode="auto">
                  <a:xfrm>
                    <a:off x="4571620" y="3352800"/>
                    <a:ext cx="524119" cy="502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GenericApp_EB3B" title="Icon of an app window">
                    <a:extLst>
                      <a:ext uri="{FF2B5EF4-FFF2-40B4-BE49-F238E27FC236}">
                        <a16:creationId xmlns:a16="http://schemas.microsoft.com/office/drawing/2014/main" id="{EBAA8A4C-865B-40FA-9FEA-A8533AAEB61F}"/>
                      </a:ext>
                    </a:extLst>
                  </p:cNvPr>
                  <p:cNvSpPr>
                    <a:spLocks noChangeAspect="1" noEditPoints="1"/>
                  </p:cNvSpPr>
                  <p:nvPr/>
                </p:nvSpPr>
                <p:spPr bwMode="auto">
                  <a:xfrm>
                    <a:off x="4647674" y="3455075"/>
                    <a:ext cx="372010" cy="29772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2" name="Group 91">
              <a:extLst>
                <a:ext uri="{FF2B5EF4-FFF2-40B4-BE49-F238E27FC236}">
                  <a16:creationId xmlns:a16="http://schemas.microsoft.com/office/drawing/2014/main" id="{B715D04D-ED12-4297-94DC-399C3CEEDE6F}"/>
                </a:ext>
              </a:extLst>
            </p:cNvPr>
            <p:cNvGrpSpPr/>
            <p:nvPr/>
          </p:nvGrpSpPr>
          <p:grpSpPr>
            <a:xfrm>
              <a:off x="7021436" y="5116378"/>
              <a:ext cx="322244" cy="322244"/>
              <a:chOff x="6399445" y="1831292"/>
              <a:chExt cx="689792" cy="689792"/>
            </a:xfrm>
          </p:grpSpPr>
          <p:sp>
            <p:nvSpPr>
              <p:cNvPr id="103" name="Rectangle: Rounded Corners 102">
                <a:extLst>
                  <a:ext uri="{FF2B5EF4-FFF2-40B4-BE49-F238E27FC236}">
                    <a16:creationId xmlns:a16="http://schemas.microsoft.com/office/drawing/2014/main" id="{3B846DBB-41D5-4FB5-8AF9-F6B1B126BA68}"/>
                  </a:ext>
                </a:extLst>
              </p:cNvPr>
              <p:cNvSpPr/>
              <p:nvPr/>
            </p:nvSpPr>
            <p:spPr bwMode="auto">
              <a:xfrm>
                <a:off x="6399445" y="1831292"/>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 name="globe_2" title="Icon of a sphere made of lines">
                <a:extLst>
                  <a:ext uri="{FF2B5EF4-FFF2-40B4-BE49-F238E27FC236}">
                    <a16:creationId xmlns:a16="http://schemas.microsoft.com/office/drawing/2014/main" id="{7494057F-00BA-4600-8534-582657B4B0D5}"/>
                  </a:ext>
                </a:extLst>
              </p:cNvPr>
              <p:cNvSpPr>
                <a:spLocks noChangeAspect="1" noEditPoints="1"/>
              </p:cNvSpPr>
              <p:nvPr/>
            </p:nvSpPr>
            <p:spPr bwMode="auto">
              <a:xfrm>
                <a:off x="6543464" y="1975311"/>
                <a:ext cx="401754" cy="4017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4" name="Group 93">
              <a:extLst>
                <a:ext uri="{FF2B5EF4-FFF2-40B4-BE49-F238E27FC236}">
                  <a16:creationId xmlns:a16="http://schemas.microsoft.com/office/drawing/2014/main" id="{4F15F9A6-8C01-46EF-8750-76234A85913D}"/>
                </a:ext>
              </a:extLst>
            </p:cNvPr>
            <p:cNvGrpSpPr/>
            <p:nvPr/>
          </p:nvGrpSpPr>
          <p:grpSpPr>
            <a:xfrm>
              <a:off x="7021436" y="5493145"/>
              <a:ext cx="322244" cy="322244"/>
              <a:chOff x="7513138" y="1717918"/>
              <a:chExt cx="689792" cy="689792"/>
            </a:xfrm>
          </p:grpSpPr>
          <p:sp>
            <p:nvSpPr>
              <p:cNvPr id="95" name="Rectangle: Rounded Corners 94">
                <a:extLst>
                  <a:ext uri="{FF2B5EF4-FFF2-40B4-BE49-F238E27FC236}">
                    <a16:creationId xmlns:a16="http://schemas.microsoft.com/office/drawing/2014/main" id="{52BB37A1-E3E2-4449-A7ED-264DF47B1817}"/>
                  </a:ext>
                </a:extLst>
              </p:cNvPr>
              <p:cNvSpPr/>
              <p:nvPr/>
            </p:nvSpPr>
            <p:spPr bwMode="auto">
              <a:xfrm>
                <a:off x="7513138" y="1717918"/>
                <a:ext cx="689792" cy="689792"/>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6" name="arrow_5" title="Icon of two arrows pointing across from each other">
                <a:extLst>
                  <a:ext uri="{FF2B5EF4-FFF2-40B4-BE49-F238E27FC236}">
                    <a16:creationId xmlns:a16="http://schemas.microsoft.com/office/drawing/2014/main" id="{8F76D69D-1D10-47AF-A617-DA768AEB8D09}"/>
                  </a:ext>
                </a:extLst>
              </p:cNvPr>
              <p:cNvSpPr>
                <a:spLocks noChangeAspect="1" noEditPoints="1"/>
              </p:cNvSpPr>
              <p:nvPr/>
            </p:nvSpPr>
            <p:spPr bwMode="auto">
              <a:xfrm>
                <a:off x="7637414" y="1841304"/>
                <a:ext cx="441241" cy="44302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952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44" name="Oval 143">
              <a:extLst>
                <a:ext uri="{FF2B5EF4-FFF2-40B4-BE49-F238E27FC236}">
                  <a16:creationId xmlns:a16="http://schemas.microsoft.com/office/drawing/2014/main" id="{657E2E4F-DEAA-4532-952C-F8F5F526774A}"/>
                </a:ext>
              </a:extLst>
            </p:cNvPr>
            <p:cNvSpPr/>
            <p:nvPr/>
          </p:nvSpPr>
          <p:spPr bwMode="auto">
            <a:xfrm>
              <a:off x="5136700" y="335303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45" name="Oval 144">
              <a:extLst>
                <a:ext uri="{FF2B5EF4-FFF2-40B4-BE49-F238E27FC236}">
                  <a16:creationId xmlns:a16="http://schemas.microsoft.com/office/drawing/2014/main" id="{669E03F7-C3A2-4A10-AA2B-B5EE4B5E5CBE}"/>
                </a:ext>
              </a:extLst>
            </p:cNvPr>
            <p:cNvSpPr/>
            <p:nvPr/>
          </p:nvSpPr>
          <p:spPr bwMode="auto">
            <a:xfrm>
              <a:off x="9222925" y="232433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46" name="Oval 145">
              <a:extLst>
                <a:ext uri="{FF2B5EF4-FFF2-40B4-BE49-F238E27FC236}">
                  <a16:creationId xmlns:a16="http://schemas.microsoft.com/office/drawing/2014/main" id="{9B5D0FC5-D0A1-4788-B137-FFCAB66298D0}"/>
                </a:ext>
              </a:extLst>
            </p:cNvPr>
            <p:cNvSpPr/>
            <p:nvPr/>
          </p:nvSpPr>
          <p:spPr bwMode="auto">
            <a:xfrm>
              <a:off x="5136700" y="43584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48" name="Oval 147">
              <a:extLst>
                <a:ext uri="{FF2B5EF4-FFF2-40B4-BE49-F238E27FC236}">
                  <a16:creationId xmlns:a16="http://schemas.microsoft.com/office/drawing/2014/main" id="{2519A8AD-FE6F-4E55-853E-2F54A20F0CC7}"/>
                </a:ext>
              </a:extLst>
            </p:cNvPr>
            <p:cNvSpPr/>
            <p:nvPr/>
          </p:nvSpPr>
          <p:spPr bwMode="auto">
            <a:xfrm>
              <a:off x="5898700" y="520976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50" name="Oval 149">
              <a:extLst>
                <a:ext uri="{FF2B5EF4-FFF2-40B4-BE49-F238E27FC236}">
                  <a16:creationId xmlns:a16="http://schemas.microsoft.com/office/drawing/2014/main" id="{EBD3DAEB-F7C8-4BAB-83FB-D9187D60A9F5}"/>
                </a:ext>
              </a:extLst>
            </p:cNvPr>
            <p:cNvSpPr/>
            <p:nvPr/>
          </p:nvSpPr>
          <p:spPr bwMode="auto">
            <a:xfrm>
              <a:off x="7857740" y="417153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25461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0" grpId="0"/>
      <p:bldP spid="71" grpId="0"/>
      <p:bldP spid="72" grpId="0"/>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3">
            <a:extLst>
              <a:ext uri="{FF2B5EF4-FFF2-40B4-BE49-F238E27FC236}">
                <a16:creationId xmlns:a16="http://schemas.microsoft.com/office/drawing/2014/main" id="{6AA08027-A4ED-4941-BC20-7AA02BDE780C}"/>
              </a:ext>
            </a:extLst>
          </p:cNvPr>
          <p:cNvSpPr>
            <a:spLocks noGrp="1"/>
          </p:cNvSpPr>
          <p:nvPr>
            <p:ph type="title"/>
          </p:nvPr>
        </p:nvSpPr>
        <p:spPr>
          <a:xfrm>
            <a:off x="465138" y="632779"/>
            <a:ext cx="11606091" cy="410369"/>
          </a:xfrm>
        </p:spPr>
        <p:txBody>
          <a:bodyPr/>
          <a:lstStyle/>
          <a:p>
            <a:r>
              <a:rPr lang="en-US" dirty="0"/>
              <a:t>API-driven development with Kubernetes: </a:t>
            </a:r>
            <a:r>
              <a:rPr lang="en-US" dirty="0">
                <a:solidFill>
                  <a:srgbClr val="0078D3"/>
                </a:solidFill>
              </a:rPr>
              <a:t>benefits</a:t>
            </a:r>
          </a:p>
        </p:txBody>
      </p:sp>
      <p:sp>
        <p:nvSpPr>
          <p:cNvPr id="112" name="Rectangle 111">
            <a:extLst>
              <a:ext uri="{FF2B5EF4-FFF2-40B4-BE49-F238E27FC236}">
                <a16:creationId xmlns:a16="http://schemas.microsoft.com/office/drawing/2014/main" id="{C2B64F8E-CFA4-4CC9-85C5-A3531E333669}"/>
              </a:ext>
            </a:extLst>
          </p:cNvPr>
          <p:cNvSpPr/>
          <p:nvPr/>
        </p:nvSpPr>
        <p:spPr>
          <a:xfrm>
            <a:off x="465137" y="993501"/>
            <a:ext cx="1180043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lang="en-US" sz="2000">
                <a:solidFill>
                  <a:srgbClr val="000000"/>
                </a:solidFill>
                <a:latin typeface="Segoe UI"/>
                <a:cs typeface="Segoe UI Semibold" panose="020B0702040204020203" pitchFamily="34" charset="0"/>
              </a:rPr>
              <a:t>Putting API at the center of the development process to clearly separate app accessibility and app logic</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4" name="Title 16">
            <a:extLst>
              <a:ext uri="{FF2B5EF4-FFF2-40B4-BE49-F238E27FC236}">
                <a16:creationId xmlns:a16="http://schemas.microsoft.com/office/drawing/2014/main" id="{E50DB465-670C-45FD-996B-E15D4B712702}"/>
              </a:ext>
            </a:extLst>
          </p:cNvPr>
          <p:cNvSpPr txBox="1">
            <a:spLocks/>
          </p:cNvSpPr>
          <p:nvPr/>
        </p:nvSpPr>
        <p:spPr>
          <a:xfrm>
            <a:off x="465137" y="1982963"/>
            <a:ext cx="3602365"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Benefits of using API with Azure</a:t>
            </a:r>
            <a:endParaRPr lang="en-US" sz="1600" b="0" spc="0">
              <a:solidFill>
                <a:srgbClr val="0078D4"/>
              </a:solidFill>
              <a:latin typeface="Segoe UI" panose="020B0502040204020203" pitchFamily="34" charset="0"/>
            </a:endParaRPr>
          </a:p>
        </p:txBody>
      </p:sp>
      <p:sp>
        <p:nvSpPr>
          <p:cNvPr id="115" name="Title 16">
            <a:extLst>
              <a:ext uri="{FF2B5EF4-FFF2-40B4-BE49-F238E27FC236}">
                <a16:creationId xmlns:a16="http://schemas.microsoft.com/office/drawing/2014/main" id="{53C83E59-1380-4C98-9F8A-1E583B6F9694}"/>
              </a:ext>
            </a:extLst>
          </p:cNvPr>
          <p:cNvSpPr txBox="1">
            <a:spLocks/>
          </p:cNvSpPr>
          <p:nvPr/>
        </p:nvSpPr>
        <p:spPr>
          <a:xfrm>
            <a:off x="465137" y="2336285"/>
            <a:ext cx="3825876" cy="892552"/>
          </a:xfrm>
          <a:prstGeom prst="rect">
            <a:avLst/>
          </a:prstGeom>
        </p:spPr>
        <p:txBody>
          <a:bodyPr vert="horz" wrap="square" lIns="0" tIns="0" rIns="0" bIns="0" rtlCol="0" anchor="t">
            <a:spAutoFit/>
          </a:bodyPr>
          <a:lstStyle>
            <a:defPPr>
              <a:defRPr lang="en-US"/>
            </a:defPPr>
            <a:lvl1pPr marL="285750" lvl="0" indent="-285750">
              <a:lnSpc>
                <a:spcPct val="100000"/>
              </a:lnSpc>
              <a:spcBef>
                <a:spcPct val="0"/>
              </a:spcBef>
              <a:spcAft>
                <a:spcPts val="400"/>
              </a:spcAft>
              <a:buFont typeface="Arial" panose="020B0604020202020204" pitchFamily="34" charset="0"/>
              <a:buChar char="•"/>
              <a:defRPr sz="1200" b="0" cap="none" spc="0" baseline="0">
                <a:ln w="3175">
                  <a:noFill/>
                </a:ln>
                <a:solidFill>
                  <a:sysClr val="windowText" lastClr="000000"/>
                </a:solidFill>
                <a:effectLst/>
                <a:latin typeface="Segoe UI" panose="020B0502040204020203" pitchFamily="34" charset="0"/>
                <a:cs typeface="Segoe UI" pitchFamily="34" charset="0"/>
              </a:defRPr>
            </a:lvl1pPr>
          </a:lstStyle>
          <a:p>
            <a:r>
              <a:rPr lang="en-US"/>
              <a:t>Create API gateway and developer portal in minutes</a:t>
            </a:r>
          </a:p>
          <a:p>
            <a:r>
              <a:rPr lang="en-US"/>
              <a:t>Publish APIs easily for internal or external use</a:t>
            </a:r>
          </a:p>
          <a:p>
            <a:r>
              <a:rPr lang="en-US"/>
              <a:t>Manage, secure, optimize all your APIs in one place</a:t>
            </a:r>
          </a:p>
          <a:p>
            <a:r>
              <a:rPr lang="en-US"/>
              <a:t>Connect to back-end services anywhere</a:t>
            </a:r>
          </a:p>
        </p:txBody>
      </p:sp>
      <p:sp>
        <p:nvSpPr>
          <p:cNvPr id="117" name="Title 16">
            <a:extLst>
              <a:ext uri="{FF2B5EF4-FFF2-40B4-BE49-F238E27FC236}">
                <a16:creationId xmlns:a16="http://schemas.microsoft.com/office/drawing/2014/main" id="{964BF58D-B313-487B-9795-95D87F270961}"/>
              </a:ext>
            </a:extLst>
          </p:cNvPr>
          <p:cNvSpPr txBox="1">
            <a:spLocks/>
          </p:cNvSpPr>
          <p:nvPr/>
        </p:nvSpPr>
        <p:spPr>
          <a:xfrm>
            <a:off x="465137" y="3634859"/>
            <a:ext cx="3602365"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Semibold" panose="020B0702040204020203" pitchFamily="34" charset="0"/>
                <a:cs typeface="Segoe UI Semibold" panose="020B0702040204020203" pitchFamily="34" charset="0"/>
              </a:rPr>
              <a:t>Enabling technologies</a:t>
            </a:r>
            <a:endParaRPr lang="en-US" sz="1600" b="0" spc="0">
              <a:solidFill>
                <a:srgbClr val="0078D4"/>
              </a:solidFill>
              <a:latin typeface="Segoe UI" panose="020B0502040204020203" pitchFamily="34" charset="0"/>
            </a:endParaRPr>
          </a:p>
        </p:txBody>
      </p:sp>
      <p:sp>
        <p:nvSpPr>
          <p:cNvPr id="119" name="Title 16">
            <a:extLst>
              <a:ext uri="{FF2B5EF4-FFF2-40B4-BE49-F238E27FC236}">
                <a16:creationId xmlns:a16="http://schemas.microsoft.com/office/drawing/2014/main" id="{7006F779-74C6-46AD-B62F-836C2712F452}"/>
              </a:ext>
            </a:extLst>
          </p:cNvPr>
          <p:cNvSpPr txBox="1">
            <a:spLocks/>
          </p:cNvSpPr>
          <p:nvPr/>
        </p:nvSpPr>
        <p:spPr>
          <a:xfrm>
            <a:off x="465137" y="3988181"/>
            <a:ext cx="3825876" cy="1446550"/>
          </a:xfrm>
          <a:prstGeom prst="rect">
            <a:avLst/>
          </a:prstGeom>
        </p:spPr>
        <p:txBody>
          <a:bodyPr vert="horz" wrap="square" lIns="0" tIns="0" rIns="0" bIns="0" rtlCol="0" anchor="t">
            <a:spAutoFit/>
          </a:bodyPr>
          <a:lstStyle>
            <a:defPPr>
              <a:defRPr lang="en-US"/>
            </a:defPPr>
            <a:lvl1pPr marL="285750" lvl="0" indent="-285750">
              <a:lnSpc>
                <a:spcPct val="100000"/>
              </a:lnSpc>
              <a:spcBef>
                <a:spcPct val="0"/>
              </a:spcBef>
              <a:spcAft>
                <a:spcPts val="400"/>
              </a:spcAft>
              <a:buFont typeface="Arial" panose="020B0604020202020204" pitchFamily="34" charset="0"/>
              <a:buChar char="•"/>
              <a:defRPr sz="1200" b="0" cap="none" spc="0" baseline="0">
                <a:ln w="3175">
                  <a:noFill/>
                </a:ln>
                <a:solidFill>
                  <a:sysClr val="windowText" lastClr="000000"/>
                </a:solidFill>
                <a:effectLst/>
                <a:latin typeface="Segoe UI" panose="020B0502040204020203" pitchFamily="34" charset="0"/>
                <a:cs typeface="Segoe UI" pitchFamily="34" charset="0"/>
              </a:defRPr>
            </a:lvl1pPr>
          </a:lstStyle>
          <a:p>
            <a:r>
              <a:rPr lang="en-US"/>
              <a:t>Broad support for technologies to fit your migration, modernization, transformation, and API needs</a:t>
            </a:r>
          </a:p>
          <a:p>
            <a:r>
              <a:rPr lang="en-US"/>
              <a:t>Extensive infrastructure and services to simplify security, compliance, and standardization</a:t>
            </a:r>
          </a:p>
          <a:p>
            <a:r>
              <a:rPr lang="en-US"/>
              <a:t>Refined management plane to ease the task of development and management</a:t>
            </a:r>
          </a:p>
          <a:p>
            <a:r>
              <a:rPr lang="en-US"/>
              <a:t>Support for multi-cloud and hybrid* </a:t>
            </a:r>
          </a:p>
        </p:txBody>
      </p:sp>
      <p:grpSp>
        <p:nvGrpSpPr>
          <p:cNvPr id="2" name="Group 1" descr="diagram showing API-driven development with Kubernetes and its benefits.">
            <a:extLst>
              <a:ext uri="{FF2B5EF4-FFF2-40B4-BE49-F238E27FC236}">
                <a16:creationId xmlns:a16="http://schemas.microsoft.com/office/drawing/2014/main" id="{C9C1E2AE-3A39-4992-92DC-BCC31827E160}"/>
              </a:ext>
            </a:extLst>
          </p:cNvPr>
          <p:cNvGrpSpPr/>
          <p:nvPr/>
        </p:nvGrpSpPr>
        <p:grpSpPr>
          <a:xfrm>
            <a:off x="5896132" y="2152353"/>
            <a:ext cx="6412720" cy="4668464"/>
            <a:chOff x="5896132" y="2152353"/>
            <a:chExt cx="6412720" cy="4668464"/>
          </a:xfrm>
        </p:grpSpPr>
        <p:sp>
          <p:nvSpPr>
            <p:cNvPr id="97" name="Rectangle: Rounded Corners 96">
              <a:extLst>
                <a:ext uri="{FF2B5EF4-FFF2-40B4-BE49-F238E27FC236}">
                  <a16:creationId xmlns:a16="http://schemas.microsoft.com/office/drawing/2014/main" id="{1215AFFB-BC76-4265-B757-CF6EE85B0F9E}"/>
                </a:ext>
              </a:extLst>
            </p:cNvPr>
            <p:cNvSpPr/>
            <p:nvPr/>
          </p:nvSpPr>
          <p:spPr bwMode="auto">
            <a:xfrm>
              <a:off x="8582506" y="2710543"/>
              <a:ext cx="2494351" cy="3186268"/>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04" name="Rectangle: Rounded Corners 203">
              <a:extLst>
                <a:ext uri="{FF2B5EF4-FFF2-40B4-BE49-F238E27FC236}">
                  <a16:creationId xmlns:a16="http://schemas.microsoft.com/office/drawing/2014/main" id="{A6685756-5FD9-4D79-B01E-61EEB38B6169}"/>
                </a:ext>
              </a:extLst>
            </p:cNvPr>
            <p:cNvSpPr/>
            <p:nvPr/>
          </p:nvSpPr>
          <p:spPr bwMode="auto">
            <a:xfrm>
              <a:off x="6230407" y="2791012"/>
              <a:ext cx="1176858" cy="3105803"/>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3" name="Straight Connector 2">
              <a:extLst>
                <a:ext uri="{FF2B5EF4-FFF2-40B4-BE49-F238E27FC236}">
                  <a16:creationId xmlns:a16="http://schemas.microsoft.com/office/drawing/2014/main" id="{B45AB844-D800-4310-9CD9-A685F450B11E}"/>
                </a:ext>
              </a:extLst>
            </p:cNvPr>
            <p:cNvCxnSpPr/>
            <p:nvPr/>
          </p:nvCxnSpPr>
          <p:spPr>
            <a:xfrm>
              <a:off x="8323960" y="2152353"/>
              <a:ext cx="0" cy="4209393"/>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A2D5F18-547F-48EC-936B-089DDBE32010}"/>
                </a:ext>
              </a:extLst>
            </p:cNvPr>
            <p:cNvCxnSpPr/>
            <p:nvPr/>
          </p:nvCxnSpPr>
          <p:spPr>
            <a:xfrm>
              <a:off x="7414256" y="4308721"/>
              <a:ext cx="1161288"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8" name="Title 1">
              <a:extLst>
                <a:ext uri="{FF2B5EF4-FFF2-40B4-BE49-F238E27FC236}">
                  <a16:creationId xmlns:a16="http://schemas.microsoft.com/office/drawing/2014/main" id="{BDA9B49D-F421-48A4-AD08-B7463A06B280}"/>
                </a:ext>
              </a:extLst>
            </p:cNvPr>
            <p:cNvSpPr txBox="1">
              <a:spLocks/>
            </p:cNvSpPr>
            <p:nvPr/>
          </p:nvSpPr>
          <p:spPr>
            <a:xfrm>
              <a:off x="6281807" y="6177080"/>
              <a:ext cx="107405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Accessibility</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249" name="Title 1">
              <a:extLst>
                <a:ext uri="{FF2B5EF4-FFF2-40B4-BE49-F238E27FC236}">
                  <a16:creationId xmlns:a16="http://schemas.microsoft.com/office/drawing/2014/main" id="{AC59C9BA-8672-49BD-8E47-E619E7093D65}"/>
                </a:ext>
              </a:extLst>
            </p:cNvPr>
            <p:cNvSpPr txBox="1">
              <a:spLocks/>
            </p:cNvSpPr>
            <p:nvPr/>
          </p:nvSpPr>
          <p:spPr>
            <a:xfrm>
              <a:off x="8981096" y="6177080"/>
              <a:ext cx="169717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200" i="1" spc="0">
                  <a:solidFill>
                    <a:srgbClr val="000000"/>
                  </a:solidFill>
                  <a:latin typeface="+mn-lt"/>
                  <a:cs typeface="Segoe UI Semibold" panose="020B0702040204020203" pitchFamily="34" charset="0"/>
                </a:rPr>
                <a:t>Logic</a:t>
              </a:r>
              <a:endParaRPr kumimoji="0" lang="en-US" sz="1200" b="0" i="1" u="none" strike="noStrike" kern="1200" cap="none" spc="0" normalizeH="0" baseline="0" noProof="0">
                <a:ln w="3175">
                  <a:noFill/>
                </a:ln>
                <a:solidFill>
                  <a:srgbClr val="000000"/>
                </a:solidFill>
                <a:effectLst/>
                <a:uLnTx/>
                <a:uFillTx/>
                <a:latin typeface="+mn-lt"/>
                <a:ea typeface="+mn-ea"/>
                <a:cs typeface="Segoe UI Semibold" panose="020B0702040204020203" pitchFamily="34" charset="0"/>
              </a:endParaRPr>
            </a:p>
          </p:txBody>
        </p:sp>
        <p:sp>
          <p:nvSpPr>
            <p:cNvPr id="87" name="Title 1">
              <a:extLst>
                <a:ext uri="{FF2B5EF4-FFF2-40B4-BE49-F238E27FC236}">
                  <a16:creationId xmlns:a16="http://schemas.microsoft.com/office/drawing/2014/main" id="{527D0369-DB2E-4BBC-8DD8-B4E898F4BA96}"/>
                </a:ext>
              </a:extLst>
            </p:cNvPr>
            <p:cNvSpPr txBox="1">
              <a:spLocks/>
            </p:cNvSpPr>
            <p:nvPr/>
          </p:nvSpPr>
          <p:spPr>
            <a:xfrm>
              <a:off x="6430053" y="2520656"/>
              <a:ext cx="777567" cy="230832"/>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API</a:t>
              </a:r>
            </a:p>
          </p:txBody>
        </p:sp>
        <p:grpSp>
          <p:nvGrpSpPr>
            <p:cNvPr id="49" name="Group 48">
              <a:extLst>
                <a:ext uri="{FF2B5EF4-FFF2-40B4-BE49-F238E27FC236}">
                  <a16:creationId xmlns:a16="http://schemas.microsoft.com/office/drawing/2014/main" id="{94953DEF-1C53-4FC1-AA93-D8FBF295D31D}"/>
                </a:ext>
              </a:extLst>
            </p:cNvPr>
            <p:cNvGrpSpPr/>
            <p:nvPr/>
          </p:nvGrpSpPr>
          <p:grpSpPr>
            <a:xfrm>
              <a:off x="6430053" y="2818513"/>
              <a:ext cx="777567" cy="945849"/>
              <a:chOff x="6556181" y="2818513"/>
              <a:chExt cx="777567" cy="945849"/>
            </a:xfrm>
          </p:grpSpPr>
          <p:sp>
            <p:nvSpPr>
              <p:cNvPr id="79" name="Title 1">
                <a:extLst>
                  <a:ext uri="{FF2B5EF4-FFF2-40B4-BE49-F238E27FC236}">
                    <a16:creationId xmlns:a16="http://schemas.microsoft.com/office/drawing/2014/main" id="{722AD5E1-5DA7-4341-B5E2-E604E9A72A94}"/>
                  </a:ext>
                </a:extLst>
              </p:cNvPr>
              <p:cNvSpPr txBox="1">
                <a:spLocks/>
              </p:cNvSpPr>
              <p:nvPr/>
            </p:nvSpPr>
            <p:spPr>
              <a:xfrm>
                <a:off x="6556181" y="2818513"/>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Portal</a:t>
                </a:r>
              </a:p>
            </p:txBody>
          </p:sp>
          <p:sp>
            <p:nvSpPr>
              <p:cNvPr id="80" name="Rectangle: Rounded Corners 79">
                <a:extLst>
                  <a:ext uri="{FF2B5EF4-FFF2-40B4-BE49-F238E27FC236}">
                    <a16:creationId xmlns:a16="http://schemas.microsoft.com/office/drawing/2014/main" id="{0908C5B2-E93B-467E-B36F-7B1E902666C8}"/>
                  </a:ext>
                </a:extLst>
              </p:cNvPr>
              <p:cNvSpPr/>
              <p:nvPr/>
            </p:nvSpPr>
            <p:spPr bwMode="auto">
              <a:xfrm>
                <a:off x="6670644" y="321572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ile" title="Icon of a file cabinet">
                <a:extLst>
                  <a:ext uri="{FF2B5EF4-FFF2-40B4-BE49-F238E27FC236}">
                    <a16:creationId xmlns:a16="http://schemas.microsoft.com/office/drawing/2014/main" id="{50CEA18B-F28B-4BDA-B043-5F9617C1E501}"/>
                  </a:ext>
                </a:extLst>
              </p:cNvPr>
              <p:cNvSpPr>
                <a:spLocks noChangeAspect="1" noEditPoints="1"/>
              </p:cNvSpPr>
              <p:nvPr/>
            </p:nvSpPr>
            <p:spPr bwMode="auto">
              <a:xfrm>
                <a:off x="6799519" y="3319302"/>
                <a:ext cx="290891" cy="341481"/>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77563774-B52D-432F-979A-1F497623E4AC}"/>
                </a:ext>
              </a:extLst>
            </p:cNvPr>
            <p:cNvGrpSpPr/>
            <p:nvPr/>
          </p:nvGrpSpPr>
          <p:grpSpPr>
            <a:xfrm>
              <a:off x="6430053" y="3823897"/>
              <a:ext cx="777567" cy="945849"/>
              <a:chOff x="6556181" y="3823897"/>
              <a:chExt cx="777567" cy="945849"/>
            </a:xfrm>
          </p:grpSpPr>
          <p:sp>
            <p:nvSpPr>
              <p:cNvPr id="85" name="Title 1">
                <a:extLst>
                  <a:ext uri="{FF2B5EF4-FFF2-40B4-BE49-F238E27FC236}">
                    <a16:creationId xmlns:a16="http://schemas.microsoft.com/office/drawing/2014/main" id="{579A9443-239D-498F-801C-2BA9E79C7185}"/>
                  </a:ext>
                </a:extLst>
              </p:cNvPr>
              <p:cNvSpPr txBox="1">
                <a:spLocks/>
              </p:cNvSpPr>
              <p:nvPr/>
            </p:nvSpPr>
            <p:spPr>
              <a:xfrm>
                <a:off x="6556181" y="3823897"/>
                <a:ext cx="777567"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Portal</a:t>
                </a:r>
              </a:p>
            </p:txBody>
          </p:sp>
          <p:sp>
            <p:nvSpPr>
              <p:cNvPr id="86" name="Rectangle: Rounded Corners 85">
                <a:extLst>
                  <a:ext uri="{FF2B5EF4-FFF2-40B4-BE49-F238E27FC236}">
                    <a16:creationId xmlns:a16="http://schemas.microsoft.com/office/drawing/2014/main" id="{04490FB7-02E2-4706-AFB8-53811653AF01}"/>
                  </a:ext>
                </a:extLst>
              </p:cNvPr>
              <p:cNvSpPr/>
              <p:nvPr/>
            </p:nvSpPr>
            <p:spPr bwMode="auto">
              <a:xfrm>
                <a:off x="6670644" y="4221106"/>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8" name="desktop" title="a desktop PC">
                <a:extLst>
                  <a:ext uri="{FF2B5EF4-FFF2-40B4-BE49-F238E27FC236}">
                    <a16:creationId xmlns:a16="http://schemas.microsoft.com/office/drawing/2014/main" id="{10CDE520-00A0-470D-878F-0128FFDDC481}"/>
                  </a:ext>
                </a:extLst>
              </p:cNvPr>
              <p:cNvSpPr>
                <a:spLocks noChangeAspect="1" noEditPoints="1"/>
              </p:cNvSpPr>
              <p:nvPr/>
            </p:nvSpPr>
            <p:spPr bwMode="auto">
              <a:xfrm>
                <a:off x="6781790" y="4334916"/>
                <a:ext cx="326349" cy="32102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0" name="Group 59">
              <a:extLst>
                <a:ext uri="{FF2B5EF4-FFF2-40B4-BE49-F238E27FC236}">
                  <a16:creationId xmlns:a16="http://schemas.microsoft.com/office/drawing/2014/main" id="{75E0A0AF-1EC5-4C83-AC8A-8E9890280387}"/>
                </a:ext>
              </a:extLst>
            </p:cNvPr>
            <p:cNvGrpSpPr/>
            <p:nvPr/>
          </p:nvGrpSpPr>
          <p:grpSpPr>
            <a:xfrm>
              <a:off x="6430053" y="4829281"/>
              <a:ext cx="777567" cy="791961"/>
              <a:chOff x="6556181" y="4829281"/>
              <a:chExt cx="777567" cy="791961"/>
            </a:xfrm>
          </p:grpSpPr>
          <p:sp>
            <p:nvSpPr>
              <p:cNvPr id="82" name="Title 1">
                <a:extLst>
                  <a:ext uri="{FF2B5EF4-FFF2-40B4-BE49-F238E27FC236}">
                    <a16:creationId xmlns:a16="http://schemas.microsoft.com/office/drawing/2014/main" id="{9AB7CD5A-257C-4CC1-BFAF-D2396B2056CD}"/>
                  </a:ext>
                </a:extLst>
              </p:cNvPr>
              <p:cNvSpPr txBox="1">
                <a:spLocks/>
              </p:cNvSpPr>
              <p:nvPr/>
            </p:nvSpPr>
            <p:spPr>
              <a:xfrm>
                <a:off x="6556181" y="4829281"/>
                <a:ext cx="777567" cy="200055"/>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Gateway</a:t>
                </a:r>
              </a:p>
            </p:txBody>
          </p:sp>
          <p:sp>
            <p:nvSpPr>
              <p:cNvPr id="83" name="Rectangle: Rounded Corners 82">
                <a:extLst>
                  <a:ext uri="{FF2B5EF4-FFF2-40B4-BE49-F238E27FC236}">
                    <a16:creationId xmlns:a16="http://schemas.microsoft.com/office/drawing/2014/main" id="{88D1D94C-66E9-4299-8F9C-3B43343C6B6A}"/>
                  </a:ext>
                </a:extLst>
              </p:cNvPr>
              <p:cNvSpPr/>
              <p:nvPr/>
            </p:nvSpPr>
            <p:spPr bwMode="auto">
              <a:xfrm>
                <a:off x="6670644" y="5072602"/>
                <a:ext cx="548640" cy="548640"/>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0" name="network_3" title="Icon of a server connected to a network">
                <a:extLst>
                  <a:ext uri="{FF2B5EF4-FFF2-40B4-BE49-F238E27FC236}">
                    <a16:creationId xmlns:a16="http://schemas.microsoft.com/office/drawing/2014/main" id="{D29DD5CA-2135-4FAA-BE0D-2D60B45D87EF}"/>
                  </a:ext>
                </a:extLst>
              </p:cNvPr>
              <p:cNvSpPr>
                <a:spLocks noChangeAspect="1" noEditPoints="1"/>
              </p:cNvSpPr>
              <p:nvPr/>
            </p:nvSpPr>
            <p:spPr bwMode="auto">
              <a:xfrm>
                <a:off x="6768734" y="516404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35" name="TextBox 234">
              <a:extLst>
                <a:ext uri="{FF2B5EF4-FFF2-40B4-BE49-F238E27FC236}">
                  <a16:creationId xmlns:a16="http://schemas.microsoft.com/office/drawing/2014/main" id="{89E43D10-9B37-4D43-8D07-7F6AA6144134}"/>
                </a:ext>
              </a:extLst>
            </p:cNvPr>
            <p:cNvSpPr txBox="1"/>
            <p:nvPr/>
          </p:nvSpPr>
          <p:spPr>
            <a:xfrm>
              <a:off x="5896132" y="6697706"/>
              <a:ext cx="6384770" cy="123111"/>
            </a:xfrm>
            <a:prstGeom prst="rect">
              <a:avLst/>
            </a:prstGeom>
            <a:noFill/>
          </p:spPr>
          <p:txBody>
            <a:bodyPr wrap="square" lIns="0" tIns="0" rIns="0" bIns="0" rtlCol="0" anchor="t">
              <a:spAutoFit/>
            </a:bodyPr>
            <a:lstStyle/>
            <a:p>
              <a:pPr lvl="0" algn="r" defTabSz="932688">
                <a:spcAft>
                  <a:spcPts val="600"/>
                </a:spcAft>
                <a:defRPr/>
              </a:pPr>
              <a:r>
                <a:rPr lang="en-US" sz="800" baseline="30000" dirty="0">
                  <a:solidFill>
                    <a:srgbClr val="3C3C41"/>
                  </a:solidFill>
                  <a:cs typeface="Segoe UI Light" panose="020B0502040204020203" pitchFamily="34" charset="0"/>
                </a:rPr>
                <a:t>*</a:t>
              </a:r>
              <a:r>
                <a:rPr lang="en-US" sz="800" dirty="0">
                  <a:solidFill>
                    <a:srgbClr val="3C3C41"/>
                  </a:solidFill>
                  <a:cs typeface="Segoe UI Light" panose="020B0502040204020203" pitchFamily="34" charset="0"/>
                </a:rPr>
                <a:t>Map illustration represents existing and future availability for Azure. Map is not all-inclusive.</a:t>
              </a:r>
            </a:p>
          </p:txBody>
        </p:sp>
        <p:grpSp>
          <p:nvGrpSpPr>
            <p:cNvPr id="32" name="Group 31">
              <a:extLst>
                <a:ext uri="{FF2B5EF4-FFF2-40B4-BE49-F238E27FC236}">
                  <a16:creationId xmlns:a16="http://schemas.microsoft.com/office/drawing/2014/main" id="{7B9CD773-6216-4BD6-A906-7CD838F71808}"/>
                </a:ext>
              </a:extLst>
            </p:cNvPr>
            <p:cNvGrpSpPr/>
            <p:nvPr/>
          </p:nvGrpSpPr>
          <p:grpSpPr>
            <a:xfrm>
              <a:off x="8927871" y="2208522"/>
              <a:ext cx="1803620" cy="400494"/>
              <a:chOff x="8830229" y="4122407"/>
              <a:chExt cx="1803620" cy="400494"/>
            </a:xfrm>
          </p:grpSpPr>
          <p:grpSp>
            <p:nvGrpSpPr>
              <p:cNvPr id="238" name="Graphic 13">
                <a:extLst>
                  <a:ext uri="{FF2B5EF4-FFF2-40B4-BE49-F238E27FC236}">
                    <a16:creationId xmlns:a16="http://schemas.microsoft.com/office/drawing/2014/main" id="{E665821B-0E60-4322-A133-F6410F2D7372}"/>
                  </a:ext>
                </a:extLst>
              </p:cNvPr>
              <p:cNvGrpSpPr/>
              <p:nvPr/>
            </p:nvGrpSpPr>
            <p:grpSpPr>
              <a:xfrm>
                <a:off x="8830229" y="4122407"/>
                <a:ext cx="406777" cy="400494"/>
                <a:chOff x="4862512" y="2214562"/>
                <a:chExt cx="2466975" cy="2428875"/>
              </a:xfrm>
            </p:grpSpPr>
            <p:sp>
              <p:nvSpPr>
                <p:cNvPr id="239" name="Freeform: Shape 238">
                  <a:extLst>
                    <a:ext uri="{FF2B5EF4-FFF2-40B4-BE49-F238E27FC236}">
                      <a16:creationId xmlns:a16="http://schemas.microsoft.com/office/drawing/2014/main" id="{2D8DBC12-A741-499A-9D6A-1EB32409E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3B46C0C7-3556-4737-8117-2C109BD97A1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53D5B38-17B1-4DE8-B7FD-4D7A07A1AB8B}"/>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1CEAA04F-1513-44FB-8228-A19DC3C5A325}"/>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3" name="Title 1">
                <a:extLst>
                  <a:ext uri="{FF2B5EF4-FFF2-40B4-BE49-F238E27FC236}">
                    <a16:creationId xmlns:a16="http://schemas.microsoft.com/office/drawing/2014/main" id="{185DBD40-1091-4468-BBC7-8A5F94470D18}"/>
                  </a:ext>
                </a:extLst>
              </p:cNvPr>
              <p:cNvSpPr txBox="1">
                <a:spLocks/>
              </p:cNvSpPr>
              <p:nvPr/>
            </p:nvSpPr>
            <p:spPr>
              <a:xfrm>
                <a:off x="9325344" y="4168766"/>
                <a:ext cx="13085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3"/>
                    </a:solidFill>
                    <a:effectLst/>
                    <a:uLnTx/>
                    <a:uFillTx/>
                    <a:latin typeface="Segoe UI Semibold" panose="020B0702040204020203" pitchFamily="34" charset="0"/>
                    <a:ea typeface="+mn-ea"/>
                    <a:cs typeface="Segoe UI Semibold" panose="020B0702040204020203" pitchFamily="34" charset="0"/>
                  </a:rPr>
                  <a:t>Kubernetes</a:t>
                </a:r>
              </a:p>
            </p:txBody>
          </p:sp>
        </p:grpSp>
        <p:sp>
          <p:nvSpPr>
            <p:cNvPr id="218" name="Rectangle 217">
              <a:extLst>
                <a:ext uri="{FF2B5EF4-FFF2-40B4-BE49-F238E27FC236}">
                  <a16:creationId xmlns:a16="http://schemas.microsoft.com/office/drawing/2014/main" id="{0C8B742A-F19B-48C6-93F8-03AFD2320A88}"/>
                </a:ext>
              </a:extLst>
            </p:cNvPr>
            <p:cNvSpPr/>
            <p:nvPr/>
          </p:nvSpPr>
          <p:spPr>
            <a:xfrm>
              <a:off x="11438995" y="4026678"/>
              <a:ext cx="761814" cy="553998"/>
            </a:xfrm>
            <a:prstGeom prst="rect">
              <a:avLst/>
            </a:prstGeom>
          </p:spPr>
          <p:txBody>
            <a:bodyPr wrap="square">
              <a:sp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On-prem, cloud, or hybrid</a:t>
              </a:r>
            </a:p>
          </p:txBody>
        </p:sp>
        <p:grpSp>
          <p:nvGrpSpPr>
            <p:cNvPr id="38" name="Group 37">
              <a:extLst>
                <a:ext uri="{FF2B5EF4-FFF2-40B4-BE49-F238E27FC236}">
                  <a16:creationId xmlns:a16="http://schemas.microsoft.com/office/drawing/2014/main" id="{25878C79-F0B9-410C-BEEA-A6D6B975933C}"/>
                </a:ext>
              </a:extLst>
            </p:cNvPr>
            <p:cNvGrpSpPr/>
            <p:nvPr/>
          </p:nvGrpSpPr>
          <p:grpSpPr>
            <a:xfrm>
              <a:off x="8677281" y="2915855"/>
              <a:ext cx="412308" cy="412308"/>
              <a:chOff x="8677281" y="2915855"/>
              <a:chExt cx="412308" cy="412308"/>
            </a:xfrm>
          </p:grpSpPr>
          <p:sp>
            <p:nvSpPr>
              <p:cNvPr id="92" name="Rectangle: Rounded Corners 91">
                <a:extLst>
                  <a:ext uri="{FF2B5EF4-FFF2-40B4-BE49-F238E27FC236}">
                    <a16:creationId xmlns:a16="http://schemas.microsoft.com/office/drawing/2014/main" id="{D6A45583-FD8E-4A22-834C-67AA2DC7961F}"/>
                  </a:ext>
                </a:extLst>
              </p:cNvPr>
              <p:cNvSpPr/>
              <p:nvPr/>
            </p:nvSpPr>
            <p:spPr bwMode="auto">
              <a:xfrm>
                <a:off x="8677281"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2" name="Picture 221">
                <a:extLst>
                  <a:ext uri="{FF2B5EF4-FFF2-40B4-BE49-F238E27FC236}">
                    <a16:creationId xmlns:a16="http://schemas.microsoft.com/office/drawing/2014/main" id="{C84F4F54-63FF-420D-8BF0-7FB0B6281CCE}"/>
                  </a:ext>
                </a:extLst>
              </p:cNvPr>
              <p:cNvPicPr>
                <a:picLocks noChangeAspect="1"/>
              </p:cNvPicPr>
              <p:nvPr/>
            </p:nvPicPr>
            <p:blipFill>
              <a:blip r:embed="rId3"/>
              <a:stretch>
                <a:fillRect/>
              </a:stretch>
            </p:blipFill>
            <p:spPr>
              <a:xfrm>
                <a:off x="8783307" y="3000516"/>
                <a:ext cx="241200" cy="242987"/>
              </a:xfrm>
              <a:prstGeom prst="rect">
                <a:avLst/>
              </a:prstGeom>
            </p:spPr>
          </p:pic>
        </p:grpSp>
        <p:grpSp>
          <p:nvGrpSpPr>
            <p:cNvPr id="40" name="Group 39">
              <a:extLst>
                <a:ext uri="{FF2B5EF4-FFF2-40B4-BE49-F238E27FC236}">
                  <a16:creationId xmlns:a16="http://schemas.microsoft.com/office/drawing/2014/main" id="{8F3F731A-C5FA-4162-9368-B05B883A4C64}"/>
                </a:ext>
              </a:extLst>
            </p:cNvPr>
            <p:cNvGrpSpPr/>
            <p:nvPr/>
          </p:nvGrpSpPr>
          <p:grpSpPr>
            <a:xfrm>
              <a:off x="9150404" y="2915855"/>
              <a:ext cx="412308" cy="412308"/>
              <a:chOff x="9150404" y="2915855"/>
              <a:chExt cx="412308" cy="412308"/>
            </a:xfrm>
          </p:grpSpPr>
          <p:sp>
            <p:nvSpPr>
              <p:cNvPr id="94" name="Rectangle: Rounded Corners 93">
                <a:extLst>
                  <a:ext uri="{FF2B5EF4-FFF2-40B4-BE49-F238E27FC236}">
                    <a16:creationId xmlns:a16="http://schemas.microsoft.com/office/drawing/2014/main" id="{34F008C8-5286-4BB5-9BB1-D884DCCCB005}"/>
                  </a:ext>
                </a:extLst>
              </p:cNvPr>
              <p:cNvSpPr/>
              <p:nvPr/>
            </p:nvSpPr>
            <p:spPr bwMode="auto">
              <a:xfrm>
                <a:off x="9150404"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1" name="Graphic 220">
                <a:extLst>
                  <a:ext uri="{FF2B5EF4-FFF2-40B4-BE49-F238E27FC236}">
                    <a16:creationId xmlns:a16="http://schemas.microsoft.com/office/drawing/2014/main" id="{100750DA-37DA-4335-814E-D2776F3A7E3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219371" y="2983794"/>
                <a:ext cx="274374" cy="276431"/>
              </a:xfrm>
              <a:prstGeom prst="rect">
                <a:avLst/>
              </a:prstGeom>
            </p:spPr>
          </p:pic>
        </p:grpSp>
        <p:grpSp>
          <p:nvGrpSpPr>
            <p:cNvPr id="41" name="Group 40">
              <a:extLst>
                <a:ext uri="{FF2B5EF4-FFF2-40B4-BE49-F238E27FC236}">
                  <a16:creationId xmlns:a16="http://schemas.microsoft.com/office/drawing/2014/main" id="{211193B8-0D39-45E8-8CBF-B593FD172016}"/>
                </a:ext>
              </a:extLst>
            </p:cNvPr>
            <p:cNvGrpSpPr/>
            <p:nvPr/>
          </p:nvGrpSpPr>
          <p:grpSpPr>
            <a:xfrm>
              <a:off x="9623527" y="2915855"/>
              <a:ext cx="412308" cy="412308"/>
              <a:chOff x="9623527" y="2915855"/>
              <a:chExt cx="412308" cy="412308"/>
            </a:xfrm>
          </p:grpSpPr>
          <p:sp>
            <p:nvSpPr>
              <p:cNvPr id="95" name="Rectangle: Rounded Corners 94">
                <a:extLst>
                  <a:ext uri="{FF2B5EF4-FFF2-40B4-BE49-F238E27FC236}">
                    <a16:creationId xmlns:a16="http://schemas.microsoft.com/office/drawing/2014/main" id="{B0C2391C-23D2-48FD-8971-7F470DCB7E20}"/>
                  </a:ext>
                </a:extLst>
              </p:cNvPr>
              <p:cNvSpPr/>
              <p:nvPr/>
            </p:nvSpPr>
            <p:spPr bwMode="auto">
              <a:xfrm>
                <a:off x="9623527"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0" name="Picture 219">
                <a:extLst>
                  <a:ext uri="{FF2B5EF4-FFF2-40B4-BE49-F238E27FC236}">
                    <a16:creationId xmlns:a16="http://schemas.microsoft.com/office/drawing/2014/main" id="{928A17C5-C1FA-4B5A-AC90-EE8AE5A4F7A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93522" y="2985850"/>
                <a:ext cx="272318" cy="272318"/>
              </a:xfrm>
              <a:prstGeom prst="rect">
                <a:avLst/>
              </a:prstGeom>
            </p:spPr>
          </p:pic>
        </p:grpSp>
        <p:grpSp>
          <p:nvGrpSpPr>
            <p:cNvPr id="47" name="Group 46">
              <a:extLst>
                <a:ext uri="{FF2B5EF4-FFF2-40B4-BE49-F238E27FC236}">
                  <a16:creationId xmlns:a16="http://schemas.microsoft.com/office/drawing/2014/main" id="{B5CA7E81-FA8C-4943-9888-75AF6B2CD730}"/>
                </a:ext>
              </a:extLst>
            </p:cNvPr>
            <p:cNvGrpSpPr/>
            <p:nvPr/>
          </p:nvGrpSpPr>
          <p:grpSpPr>
            <a:xfrm>
              <a:off x="10096650" y="5279192"/>
              <a:ext cx="412308" cy="412308"/>
              <a:chOff x="10096650" y="5279192"/>
              <a:chExt cx="412308" cy="412308"/>
            </a:xfrm>
          </p:grpSpPr>
          <p:sp>
            <p:nvSpPr>
              <p:cNvPr id="103" name="Rectangle: Rounded Corners 102">
                <a:extLst>
                  <a:ext uri="{FF2B5EF4-FFF2-40B4-BE49-F238E27FC236}">
                    <a16:creationId xmlns:a16="http://schemas.microsoft.com/office/drawing/2014/main" id="{057BA1FE-4425-4426-89D5-B12BCBB1E820}"/>
                  </a:ext>
                </a:extLst>
              </p:cNvPr>
              <p:cNvSpPr/>
              <p:nvPr/>
            </p:nvSpPr>
            <p:spPr bwMode="auto">
              <a:xfrm>
                <a:off x="10096650"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27" name="Picture 226">
                <a:extLst>
                  <a:ext uri="{FF2B5EF4-FFF2-40B4-BE49-F238E27FC236}">
                    <a16:creationId xmlns:a16="http://schemas.microsoft.com/office/drawing/2014/main" id="{E1ED435D-65B4-4EF2-A6C9-DC754038957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49399" y="5331941"/>
                <a:ext cx="306810" cy="306811"/>
              </a:xfrm>
              <a:prstGeom prst="rect">
                <a:avLst/>
              </a:prstGeom>
            </p:spPr>
          </p:pic>
        </p:grpSp>
        <p:grpSp>
          <p:nvGrpSpPr>
            <p:cNvPr id="44" name="Group 43">
              <a:extLst>
                <a:ext uri="{FF2B5EF4-FFF2-40B4-BE49-F238E27FC236}">
                  <a16:creationId xmlns:a16="http://schemas.microsoft.com/office/drawing/2014/main" id="{D6BBAA44-0C8E-4DE3-824E-9D4ACF78B38C}"/>
                </a:ext>
              </a:extLst>
            </p:cNvPr>
            <p:cNvGrpSpPr/>
            <p:nvPr/>
          </p:nvGrpSpPr>
          <p:grpSpPr>
            <a:xfrm>
              <a:off x="8677281" y="5279192"/>
              <a:ext cx="412308" cy="412308"/>
              <a:chOff x="8677281" y="5279192"/>
              <a:chExt cx="412308" cy="412308"/>
            </a:xfrm>
          </p:grpSpPr>
          <p:sp>
            <p:nvSpPr>
              <p:cNvPr id="100" name="Rectangle: Rounded Corners 99">
                <a:extLst>
                  <a:ext uri="{FF2B5EF4-FFF2-40B4-BE49-F238E27FC236}">
                    <a16:creationId xmlns:a16="http://schemas.microsoft.com/office/drawing/2014/main" id="{C5F57C7B-C0F7-4661-ACBF-5864FA85582F}"/>
                  </a:ext>
                </a:extLst>
              </p:cNvPr>
              <p:cNvSpPr/>
              <p:nvPr/>
            </p:nvSpPr>
            <p:spPr bwMode="auto">
              <a:xfrm>
                <a:off x="8677281"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9459AB40-E850-4515-AC54-B55974B18311}"/>
                  </a:ext>
                </a:extLst>
              </p:cNvPr>
              <p:cNvGrpSpPr/>
              <p:nvPr/>
            </p:nvGrpSpPr>
            <p:grpSpPr>
              <a:xfrm>
                <a:off x="8773390" y="5361908"/>
                <a:ext cx="220091" cy="246876"/>
                <a:chOff x="8906253" y="5361908"/>
                <a:chExt cx="220091" cy="246876"/>
              </a:xfrm>
            </p:grpSpPr>
            <p:sp>
              <p:nvSpPr>
                <p:cNvPr id="229" name="Oval 228">
                  <a:extLst>
                    <a:ext uri="{FF2B5EF4-FFF2-40B4-BE49-F238E27FC236}">
                      <a16:creationId xmlns:a16="http://schemas.microsoft.com/office/drawing/2014/main" id="{AD32E183-A2B9-40FA-9FD8-E2F65EF0E492}"/>
                    </a:ext>
                  </a:extLst>
                </p:cNvPr>
                <p:cNvSpPr/>
                <p:nvPr/>
              </p:nvSpPr>
              <p:spPr bwMode="auto">
                <a:xfrm>
                  <a:off x="8991520" y="5389212"/>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a:extLst>
                    <a:ext uri="{FF2B5EF4-FFF2-40B4-BE49-F238E27FC236}">
                      <a16:creationId xmlns:a16="http://schemas.microsoft.com/office/drawing/2014/main" id="{29BCDB36-4486-4461-8406-93DA17132945}"/>
                    </a:ext>
                  </a:extLst>
                </p:cNvPr>
                <p:cNvSpPr/>
                <p:nvPr/>
              </p:nvSpPr>
              <p:spPr bwMode="auto">
                <a:xfrm>
                  <a:off x="8906253" y="5389212"/>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C2BB2E3A-C6A0-4501-AEA4-DB1848E2EFA0}"/>
                    </a:ext>
                  </a:extLst>
                </p:cNvPr>
                <p:cNvSpPr/>
                <p:nvPr/>
              </p:nvSpPr>
              <p:spPr bwMode="auto">
                <a:xfrm>
                  <a:off x="8906253" y="5473016"/>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a:extLst>
                    <a:ext uri="{FF2B5EF4-FFF2-40B4-BE49-F238E27FC236}">
                      <a16:creationId xmlns:a16="http://schemas.microsoft.com/office/drawing/2014/main" id="{16E0E4B2-298E-4A82-AD58-A7DF0B6B9853}"/>
                    </a:ext>
                  </a:extLst>
                </p:cNvPr>
                <p:cNvSpPr/>
                <p:nvPr/>
              </p:nvSpPr>
              <p:spPr bwMode="auto">
                <a:xfrm>
                  <a:off x="8906253" y="5559014"/>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732D4074-B842-417B-A677-B7ACCC3BB0B5}"/>
                    </a:ext>
                  </a:extLst>
                </p:cNvPr>
                <p:cNvSpPr/>
                <p:nvPr/>
              </p:nvSpPr>
              <p:spPr bwMode="auto">
                <a:xfrm>
                  <a:off x="8991520" y="5473016"/>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4704C9A7-DAA1-4ACA-A6FC-3EBA2E056DDB}"/>
                    </a:ext>
                  </a:extLst>
                </p:cNvPr>
                <p:cNvSpPr/>
                <p:nvPr/>
              </p:nvSpPr>
              <p:spPr bwMode="auto">
                <a:xfrm>
                  <a:off x="9077519" y="5473016"/>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A259CAB0-D089-4290-8175-A01EEFFE21FF}"/>
                    </a:ext>
                  </a:extLst>
                </p:cNvPr>
                <p:cNvSpPr/>
                <p:nvPr/>
              </p:nvSpPr>
              <p:spPr bwMode="auto">
                <a:xfrm>
                  <a:off x="9077519" y="5559014"/>
                  <a:ext cx="21847" cy="218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Connector 251">
                  <a:extLst>
                    <a:ext uri="{FF2B5EF4-FFF2-40B4-BE49-F238E27FC236}">
                      <a16:creationId xmlns:a16="http://schemas.microsoft.com/office/drawing/2014/main" id="{28223443-CAE8-4770-A673-DE8AB5FBEDCB}"/>
                    </a:ext>
                  </a:extLst>
                </p:cNvPr>
                <p:cNvCxnSpPr>
                  <a:cxnSpLocks/>
                </p:cNvCxnSpPr>
                <p:nvPr/>
              </p:nvCxnSpPr>
              <p:spPr>
                <a:xfrm flipV="1">
                  <a:off x="8916866" y="5395800"/>
                  <a:ext cx="90024" cy="90025"/>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D12BB3A-C05E-4FB4-BC6E-6C8B11DDC980}"/>
                    </a:ext>
                  </a:extLst>
                </p:cNvPr>
                <p:cNvCxnSpPr>
                  <a:cxnSpLocks/>
                </p:cNvCxnSpPr>
                <p:nvPr/>
              </p:nvCxnSpPr>
              <p:spPr>
                <a:xfrm flipV="1">
                  <a:off x="9005060" y="5402387"/>
                  <a:ext cx="79412" cy="79413"/>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23ACEC1-94F6-4E82-9EB0-3A0345A235E0}"/>
                    </a:ext>
                  </a:extLst>
                </p:cNvPr>
                <p:cNvCxnSpPr>
                  <a:cxnSpLocks/>
                </p:cNvCxnSpPr>
                <p:nvPr/>
              </p:nvCxnSpPr>
              <p:spPr>
                <a:xfrm flipV="1">
                  <a:off x="9003230" y="5488385"/>
                  <a:ext cx="79412" cy="79413"/>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2464E70-A1C0-43E3-9648-4470FB0F5986}"/>
                    </a:ext>
                  </a:extLst>
                </p:cNvPr>
                <p:cNvCxnSpPr>
                  <a:cxnSpLocks/>
                </p:cNvCxnSpPr>
                <p:nvPr/>
              </p:nvCxnSpPr>
              <p:spPr>
                <a:xfrm>
                  <a:off x="8916866" y="5483629"/>
                  <a:ext cx="85998" cy="85999"/>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6" name="Group 255">
                  <a:extLst>
                    <a:ext uri="{FF2B5EF4-FFF2-40B4-BE49-F238E27FC236}">
                      <a16:creationId xmlns:a16="http://schemas.microsoft.com/office/drawing/2014/main" id="{B29DCDCE-26F3-49A9-A9A1-5C59F97BB7B2}"/>
                    </a:ext>
                  </a:extLst>
                </p:cNvPr>
                <p:cNvGrpSpPr/>
                <p:nvPr/>
              </p:nvGrpSpPr>
              <p:grpSpPr>
                <a:xfrm>
                  <a:off x="8962976" y="5531934"/>
                  <a:ext cx="76850" cy="76850"/>
                  <a:chOff x="8762617" y="1079819"/>
                  <a:chExt cx="160824" cy="160824"/>
                </a:xfrm>
                <a:solidFill>
                  <a:srgbClr val="0078D4"/>
                </a:solidFill>
              </p:grpSpPr>
              <p:sp>
                <p:nvSpPr>
                  <p:cNvPr id="260" name="Rectangle 259">
                    <a:extLst>
                      <a:ext uri="{FF2B5EF4-FFF2-40B4-BE49-F238E27FC236}">
                        <a16:creationId xmlns:a16="http://schemas.microsoft.com/office/drawing/2014/main" id="{196D47C5-D960-435B-824B-3F5576F02DEC}"/>
                      </a:ext>
                    </a:extLst>
                  </p:cNvPr>
                  <p:cNvSpPr/>
                  <p:nvPr/>
                </p:nvSpPr>
                <p:spPr bwMode="auto">
                  <a:xfrm>
                    <a:off x="8762617" y="1079819"/>
                    <a:ext cx="160824" cy="160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a:extLst>
                      <a:ext uri="{FF2B5EF4-FFF2-40B4-BE49-F238E27FC236}">
                        <a16:creationId xmlns:a16="http://schemas.microsoft.com/office/drawing/2014/main" id="{07C77A68-B24C-4FFA-A8C2-5B0843BF62DB}"/>
                      </a:ext>
                    </a:extLst>
                  </p:cNvPr>
                  <p:cNvSpPr/>
                  <p:nvPr/>
                </p:nvSpPr>
                <p:spPr bwMode="auto">
                  <a:xfrm>
                    <a:off x="8820170" y="1137372"/>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7" name="Group 256">
                  <a:extLst>
                    <a:ext uri="{FF2B5EF4-FFF2-40B4-BE49-F238E27FC236}">
                      <a16:creationId xmlns:a16="http://schemas.microsoft.com/office/drawing/2014/main" id="{8931B40B-69F8-4E88-B4F2-CB98680F26A6}"/>
                    </a:ext>
                  </a:extLst>
                </p:cNvPr>
                <p:cNvGrpSpPr/>
                <p:nvPr/>
              </p:nvGrpSpPr>
              <p:grpSpPr>
                <a:xfrm>
                  <a:off x="9047694" y="5361908"/>
                  <a:ext cx="78650" cy="78650"/>
                  <a:chOff x="10157575" y="429928"/>
                  <a:chExt cx="164592" cy="164592"/>
                </a:xfrm>
                <a:solidFill>
                  <a:srgbClr val="0078D4"/>
                </a:solidFill>
              </p:grpSpPr>
              <p:sp>
                <p:nvSpPr>
                  <p:cNvPr id="258" name="Oval 257">
                    <a:extLst>
                      <a:ext uri="{FF2B5EF4-FFF2-40B4-BE49-F238E27FC236}">
                        <a16:creationId xmlns:a16="http://schemas.microsoft.com/office/drawing/2014/main" id="{AE239D8F-9292-4E54-85C1-3F9B2DAD78C2}"/>
                      </a:ext>
                    </a:extLst>
                  </p:cNvPr>
                  <p:cNvSpPr/>
                  <p:nvPr/>
                </p:nvSpPr>
                <p:spPr bwMode="auto">
                  <a:xfrm>
                    <a:off x="10157575" y="429928"/>
                    <a:ext cx="164592" cy="1645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9" name="Oval 258">
                    <a:extLst>
                      <a:ext uri="{FF2B5EF4-FFF2-40B4-BE49-F238E27FC236}">
                        <a16:creationId xmlns:a16="http://schemas.microsoft.com/office/drawing/2014/main" id="{26A0CF46-0AFF-4D81-81A6-828821261EFC}"/>
                      </a:ext>
                    </a:extLst>
                  </p:cNvPr>
                  <p:cNvSpPr/>
                  <p:nvPr/>
                </p:nvSpPr>
                <p:spPr bwMode="auto">
                  <a:xfrm>
                    <a:off x="10217012" y="489365"/>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8" name="Group 47">
              <a:extLst>
                <a:ext uri="{FF2B5EF4-FFF2-40B4-BE49-F238E27FC236}">
                  <a16:creationId xmlns:a16="http://schemas.microsoft.com/office/drawing/2014/main" id="{424E6E12-F2DD-406F-8826-7151D33ABFFD}"/>
                </a:ext>
              </a:extLst>
            </p:cNvPr>
            <p:cNvGrpSpPr/>
            <p:nvPr/>
          </p:nvGrpSpPr>
          <p:grpSpPr>
            <a:xfrm>
              <a:off x="10569773" y="5279192"/>
              <a:ext cx="412308" cy="412308"/>
              <a:chOff x="10569773" y="5279192"/>
              <a:chExt cx="412308" cy="412308"/>
            </a:xfrm>
          </p:grpSpPr>
          <p:sp>
            <p:nvSpPr>
              <p:cNvPr id="104" name="Rectangle: Rounded Corners 103">
                <a:extLst>
                  <a:ext uri="{FF2B5EF4-FFF2-40B4-BE49-F238E27FC236}">
                    <a16:creationId xmlns:a16="http://schemas.microsoft.com/office/drawing/2014/main" id="{CCA183D4-4754-4B8E-A389-813FE2FB9E17}"/>
                  </a:ext>
                </a:extLst>
              </p:cNvPr>
              <p:cNvSpPr/>
              <p:nvPr/>
            </p:nvSpPr>
            <p:spPr bwMode="auto">
              <a:xfrm>
                <a:off x="10569773"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62" name="Graphic 261">
                <a:extLst>
                  <a:ext uri="{FF2B5EF4-FFF2-40B4-BE49-F238E27FC236}">
                    <a16:creationId xmlns:a16="http://schemas.microsoft.com/office/drawing/2014/main" id="{B9A4CA2E-3CEB-42CA-9D5C-5A5ECF721A7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662585" y="5372004"/>
                <a:ext cx="226685" cy="226685"/>
              </a:xfrm>
              <a:prstGeom prst="rect">
                <a:avLst/>
              </a:prstGeom>
            </p:spPr>
          </p:pic>
        </p:grpSp>
        <p:grpSp>
          <p:nvGrpSpPr>
            <p:cNvPr id="42" name="Group 41">
              <a:extLst>
                <a:ext uri="{FF2B5EF4-FFF2-40B4-BE49-F238E27FC236}">
                  <a16:creationId xmlns:a16="http://schemas.microsoft.com/office/drawing/2014/main" id="{F09845E7-27C8-47E4-81CD-996429B65870}"/>
                </a:ext>
              </a:extLst>
            </p:cNvPr>
            <p:cNvGrpSpPr/>
            <p:nvPr/>
          </p:nvGrpSpPr>
          <p:grpSpPr>
            <a:xfrm>
              <a:off x="10096650" y="2915855"/>
              <a:ext cx="412308" cy="412308"/>
              <a:chOff x="10096650" y="2915855"/>
              <a:chExt cx="412308" cy="412308"/>
            </a:xfrm>
          </p:grpSpPr>
          <p:sp>
            <p:nvSpPr>
              <p:cNvPr id="96" name="Rectangle: Rounded Corners 95">
                <a:extLst>
                  <a:ext uri="{FF2B5EF4-FFF2-40B4-BE49-F238E27FC236}">
                    <a16:creationId xmlns:a16="http://schemas.microsoft.com/office/drawing/2014/main" id="{C71DC73F-F2F2-414E-87F1-FC10E53322F0}"/>
                  </a:ext>
                </a:extLst>
              </p:cNvPr>
              <p:cNvSpPr/>
              <p:nvPr/>
            </p:nvSpPr>
            <p:spPr bwMode="auto">
              <a:xfrm>
                <a:off x="10096650"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8" name="Graphic 117">
                <a:extLst>
                  <a:ext uri="{FF2B5EF4-FFF2-40B4-BE49-F238E27FC236}">
                    <a16:creationId xmlns:a16="http://schemas.microsoft.com/office/drawing/2014/main" id="{C85875D4-A3F8-4478-A70E-4D51CA0630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68731" y="2987936"/>
                <a:ext cx="268146" cy="268146"/>
              </a:xfrm>
              <a:prstGeom prst="rect">
                <a:avLst/>
              </a:prstGeom>
            </p:spPr>
          </p:pic>
        </p:grpSp>
        <p:grpSp>
          <p:nvGrpSpPr>
            <p:cNvPr id="43" name="Group 42">
              <a:extLst>
                <a:ext uri="{FF2B5EF4-FFF2-40B4-BE49-F238E27FC236}">
                  <a16:creationId xmlns:a16="http://schemas.microsoft.com/office/drawing/2014/main" id="{4967FAC4-7B1A-438D-A499-6137112CF30F}"/>
                </a:ext>
              </a:extLst>
            </p:cNvPr>
            <p:cNvGrpSpPr/>
            <p:nvPr/>
          </p:nvGrpSpPr>
          <p:grpSpPr>
            <a:xfrm>
              <a:off x="10569773" y="2915855"/>
              <a:ext cx="412308" cy="412308"/>
              <a:chOff x="10569773" y="2915855"/>
              <a:chExt cx="412308" cy="412308"/>
            </a:xfrm>
          </p:grpSpPr>
          <p:sp>
            <p:nvSpPr>
              <p:cNvPr id="98" name="Rectangle: Rounded Corners 97">
                <a:extLst>
                  <a:ext uri="{FF2B5EF4-FFF2-40B4-BE49-F238E27FC236}">
                    <a16:creationId xmlns:a16="http://schemas.microsoft.com/office/drawing/2014/main" id="{7873B76B-8FE6-426F-9194-39759E049066}"/>
                  </a:ext>
                </a:extLst>
              </p:cNvPr>
              <p:cNvSpPr/>
              <p:nvPr/>
            </p:nvSpPr>
            <p:spPr bwMode="auto">
              <a:xfrm>
                <a:off x="10569773" y="2915855"/>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F4EFFE5E-04A4-4313-9F42-D716F2C157A7}"/>
                  </a:ext>
                </a:extLst>
              </p:cNvPr>
              <p:cNvSpPr/>
              <p:nvPr/>
            </p:nvSpPr>
            <p:spPr>
              <a:xfrm>
                <a:off x="10641539" y="2987656"/>
                <a:ext cx="268777" cy="268706"/>
              </a:xfrm>
              <a:custGeom>
                <a:avLst/>
                <a:gdLst>
                  <a:gd name="connsiteX0" fmla="*/ 1798320 w 3597592"/>
                  <a:gd name="connsiteY0" fmla="*/ 0 h 3596640"/>
                  <a:gd name="connsiteX1" fmla="*/ 0 w 3597592"/>
                  <a:gd name="connsiteY1" fmla="*/ 1798320 h 3596640"/>
                  <a:gd name="connsiteX2" fmla="*/ 1798320 w 3597592"/>
                  <a:gd name="connsiteY2" fmla="*/ 3596640 h 3596640"/>
                  <a:gd name="connsiteX3" fmla="*/ 3597593 w 3597592"/>
                  <a:gd name="connsiteY3" fmla="*/ 1798320 h 3596640"/>
                  <a:gd name="connsiteX4" fmla="*/ 1798320 w 3597592"/>
                  <a:gd name="connsiteY4" fmla="*/ 0 h 3596640"/>
                  <a:gd name="connsiteX5" fmla="*/ 1635443 w 3597592"/>
                  <a:gd name="connsiteY5" fmla="*/ 817245 h 3596640"/>
                  <a:gd name="connsiteX6" fmla="*/ 1635443 w 3597592"/>
                  <a:gd name="connsiteY6" fmla="*/ 244793 h 3596640"/>
                  <a:gd name="connsiteX7" fmla="*/ 1962150 w 3597592"/>
                  <a:gd name="connsiteY7" fmla="*/ 244793 h 3596640"/>
                  <a:gd name="connsiteX8" fmla="*/ 1962150 w 3597592"/>
                  <a:gd name="connsiteY8" fmla="*/ 817245 h 3596640"/>
                  <a:gd name="connsiteX9" fmla="*/ 2125980 w 3597592"/>
                  <a:gd name="connsiteY9" fmla="*/ 817245 h 3596640"/>
                  <a:gd name="connsiteX10" fmla="*/ 1799273 w 3597592"/>
                  <a:gd name="connsiteY10" fmla="*/ 1479233 h 3596640"/>
                  <a:gd name="connsiteX11" fmla="*/ 1472565 w 3597592"/>
                  <a:gd name="connsiteY11" fmla="*/ 817245 h 3596640"/>
                  <a:gd name="connsiteX12" fmla="*/ 1635443 w 3597592"/>
                  <a:gd name="connsiteY12" fmla="*/ 817245 h 3596640"/>
                  <a:gd name="connsiteX13" fmla="*/ 899160 w 3597592"/>
                  <a:gd name="connsiteY13" fmla="*/ 2125028 h 3596640"/>
                  <a:gd name="connsiteX14" fmla="*/ 237172 w 3597592"/>
                  <a:gd name="connsiteY14" fmla="*/ 1798320 h 3596640"/>
                  <a:gd name="connsiteX15" fmla="*/ 899160 w 3597592"/>
                  <a:gd name="connsiteY15" fmla="*/ 1471613 h 3596640"/>
                  <a:gd name="connsiteX16" fmla="*/ 899160 w 3597592"/>
                  <a:gd name="connsiteY16" fmla="*/ 1635442 h 3596640"/>
                  <a:gd name="connsiteX17" fmla="*/ 1471612 w 3597592"/>
                  <a:gd name="connsiteY17" fmla="*/ 1635442 h 3596640"/>
                  <a:gd name="connsiteX18" fmla="*/ 1471612 w 3597592"/>
                  <a:gd name="connsiteY18" fmla="*/ 1962150 h 3596640"/>
                  <a:gd name="connsiteX19" fmla="*/ 899160 w 3597592"/>
                  <a:gd name="connsiteY19" fmla="*/ 1962150 h 3596640"/>
                  <a:gd name="connsiteX20" fmla="*/ 899160 w 3597592"/>
                  <a:gd name="connsiteY20" fmla="*/ 2125028 h 3596640"/>
                  <a:gd name="connsiteX21" fmla="*/ 1962150 w 3597592"/>
                  <a:gd name="connsiteY21" fmla="*/ 2697480 h 3596640"/>
                  <a:gd name="connsiteX22" fmla="*/ 1962150 w 3597592"/>
                  <a:gd name="connsiteY22" fmla="*/ 3269933 h 3596640"/>
                  <a:gd name="connsiteX23" fmla="*/ 1635443 w 3597592"/>
                  <a:gd name="connsiteY23" fmla="*/ 3269933 h 3596640"/>
                  <a:gd name="connsiteX24" fmla="*/ 1635443 w 3597592"/>
                  <a:gd name="connsiteY24" fmla="*/ 2697480 h 3596640"/>
                  <a:gd name="connsiteX25" fmla="*/ 1471612 w 3597592"/>
                  <a:gd name="connsiteY25" fmla="*/ 2697480 h 3596640"/>
                  <a:gd name="connsiteX26" fmla="*/ 1798320 w 3597592"/>
                  <a:gd name="connsiteY26" fmla="*/ 2035492 h 3596640"/>
                  <a:gd name="connsiteX27" fmla="*/ 2125028 w 3597592"/>
                  <a:gd name="connsiteY27" fmla="*/ 2697480 h 3596640"/>
                  <a:gd name="connsiteX28" fmla="*/ 1962150 w 3597592"/>
                  <a:gd name="connsiteY28" fmla="*/ 2697480 h 3596640"/>
                  <a:gd name="connsiteX29" fmla="*/ 2698433 w 3597592"/>
                  <a:gd name="connsiteY29" fmla="*/ 2125028 h 3596640"/>
                  <a:gd name="connsiteX30" fmla="*/ 2698433 w 3597592"/>
                  <a:gd name="connsiteY30" fmla="*/ 1961198 h 3596640"/>
                  <a:gd name="connsiteX31" fmla="*/ 2125980 w 3597592"/>
                  <a:gd name="connsiteY31" fmla="*/ 1961198 h 3596640"/>
                  <a:gd name="connsiteX32" fmla="*/ 2125980 w 3597592"/>
                  <a:gd name="connsiteY32" fmla="*/ 1634490 h 3596640"/>
                  <a:gd name="connsiteX33" fmla="*/ 2698433 w 3597592"/>
                  <a:gd name="connsiteY33" fmla="*/ 1634490 h 3596640"/>
                  <a:gd name="connsiteX34" fmla="*/ 2698433 w 3597592"/>
                  <a:gd name="connsiteY34" fmla="*/ 1470660 h 3596640"/>
                  <a:gd name="connsiteX35" fmla="*/ 3360420 w 3597592"/>
                  <a:gd name="connsiteY35" fmla="*/ 1797367 h 3596640"/>
                  <a:gd name="connsiteX36" fmla="*/ 2698433 w 3597592"/>
                  <a:gd name="connsiteY36" fmla="*/ 2125028 h 35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97592" h="3596640">
                    <a:moveTo>
                      <a:pt x="1798320" y="0"/>
                    </a:moveTo>
                    <a:cubicBezTo>
                      <a:pt x="801052" y="0"/>
                      <a:pt x="0" y="809625"/>
                      <a:pt x="0" y="1798320"/>
                    </a:cubicBezTo>
                    <a:cubicBezTo>
                      <a:pt x="0" y="2787015"/>
                      <a:pt x="801052" y="3596640"/>
                      <a:pt x="1798320" y="3596640"/>
                    </a:cubicBezTo>
                    <a:cubicBezTo>
                      <a:pt x="2795587" y="3596640"/>
                      <a:pt x="3597593" y="2787968"/>
                      <a:pt x="3597593" y="1798320"/>
                    </a:cubicBezTo>
                    <a:cubicBezTo>
                      <a:pt x="3597593" y="808673"/>
                      <a:pt x="2796540" y="0"/>
                      <a:pt x="1798320" y="0"/>
                    </a:cubicBezTo>
                    <a:close/>
                    <a:moveTo>
                      <a:pt x="1635443" y="817245"/>
                    </a:moveTo>
                    <a:lnTo>
                      <a:pt x="1635443" y="244793"/>
                    </a:lnTo>
                    <a:lnTo>
                      <a:pt x="1962150" y="244793"/>
                    </a:lnTo>
                    <a:lnTo>
                      <a:pt x="1962150" y="817245"/>
                    </a:lnTo>
                    <a:lnTo>
                      <a:pt x="2125980" y="817245"/>
                    </a:lnTo>
                    <a:lnTo>
                      <a:pt x="1799273" y="1479233"/>
                    </a:lnTo>
                    <a:lnTo>
                      <a:pt x="1472565" y="817245"/>
                    </a:lnTo>
                    <a:lnTo>
                      <a:pt x="1635443" y="817245"/>
                    </a:lnTo>
                    <a:close/>
                    <a:moveTo>
                      <a:pt x="899160" y="2125028"/>
                    </a:moveTo>
                    <a:lnTo>
                      <a:pt x="237172" y="1798320"/>
                    </a:lnTo>
                    <a:lnTo>
                      <a:pt x="899160" y="1471613"/>
                    </a:lnTo>
                    <a:lnTo>
                      <a:pt x="899160" y="1635442"/>
                    </a:lnTo>
                    <a:lnTo>
                      <a:pt x="1471612" y="1635442"/>
                    </a:lnTo>
                    <a:lnTo>
                      <a:pt x="1471612" y="1962150"/>
                    </a:lnTo>
                    <a:lnTo>
                      <a:pt x="899160" y="1962150"/>
                    </a:lnTo>
                    <a:lnTo>
                      <a:pt x="899160" y="2125028"/>
                    </a:lnTo>
                    <a:close/>
                    <a:moveTo>
                      <a:pt x="1962150" y="2697480"/>
                    </a:moveTo>
                    <a:lnTo>
                      <a:pt x="1962150" y="3269933"/>
                    </a:lnTo>
                    <a:lnTo>
                      <a:pt x="1635443" y="3269933"/>
                    </a:lnTo>
                    <a:lnTo>
                      <a:pt x="1635443" y="2697480"/>
                    </a:lnTo>
                    <a:lnTo>
                      <a:pt x="1471612" y="2697480"/>
                    </a:lnTo>
                    <a:lnTo>
                      <a:pt x="1798320" y="2035492"/>
                    </a:lnTo>
                    <a:lnTo>
                      <a:pt x="2125028" y="2697480"/>
                    </a:lnTo>
                    <a:lnTo>
                      <a:pt x="1962150" y="2697480"/>
                    </a:lnTo>
                    <a:close/>
                    <a:moveTo>
                      <a:pt x="2698433" y="2125028"/>
                    </a:moveTo>
                    <a:lnTo>
                      <a:pt x="2698433" y="1961198"/>
                    </a:lnTo>
                    <a:lnTo>
                      <a:pt x="2125980" y="1961198"/>
                    </a:lnTo>
                    <a:lnTo>
                      <a:pt x="2125980" y="1634490"/>
                    </a:lnTo>
                    <a:lnTo>
                      <a:pt x="2698433" y="1634490"/>
                    </a:lnTo>
                    <a:lnTo>
                      <a:pt x="2698433" y="1470660"/>
                    </a:lnTo>
                    <a:lnTo>
                      <a:pt x="3360420" y="1797367"/>
                    </a:lnTo>
                    <a:lnTo>
                      <a:pt x="2698433" y="2125028"/>
                    </a:lnTo>
                    <a:close/>
                  </a:path>
                </a:pathLst>
              </a:custGeom>
              <a:solidFill>
                <a:srgbClr val="1E80D7"/>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066D5B00-F068-4C22-8B5B-FF8ECA990198}"/>
                </a:ext>
              </a:extLst>
            </p:cNvPr>
            <p:cNvGrpSpPr/>
            <p:nvPr/>
          </p:nvGrpSpPr>
          <p:grpSpPr>
            <a:xfrm>
              <a:off x="9623527" y="5279192"/>
              <a:ext cx="412308" cy="412308"/>
              <a:chOff x="9623527" y="5279192"/>
              <a:chExt cx="412308" cy="412308"/>
            </a:xfrm>
          </p:grpSpPr>
          <p:sp>
            <p:nvSpPr>
              <p:cNvPr id="102" name="Rectangle: Rounded Corners 101">
                <a:extLst>
                  <a:ext uri="{FF2B5EF4-FFF2-40B4-BE49-F238E27FC236}">
                    <a16:creationId xmlns:a16="http://schemas.microsoft.com/office/drawing/2014/main" id="{C827E35E-F426-434C-898A-D84AF8092DBB}"/>
                  </a:ext>
                </a:extLst>
              </p:cNvPr>
              <p:cNvSpPr/>
              <p:nvPr/>
            </p:nvSpPr>
            <p:spPr bwMode="auto">
              <a:xfrm>
                <a:off x="9623527"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0" name="Freeform: Shape 119">
                <a:extLst>
                  <a:ext uri="{FF2B5EF4-FFF2-40B4-BE49-F238E27FC236}">
                    <a16:creationId xmlns:a16="http://schemas.microsoft.com/office/drawing/2014/main" id="{94147B08-DBD0-45AB-998E-BDB6B73420C5}"/>
                  </a:ext>
                </a:extLst>
              </p:cNvPr>
              <p:cNvSpPr>
                <a:spLocks noChangeAspect="1"/>
              </p:cNvSpPr>
              <p:nvPr/>
            </p:nvSpPr>
            <p:spPr bwMode="auto">
              <a:xfrm>
                <a:off x="9714793" y="5370495"/>
                <a:ext cx="229777" cy="22970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1E80D7"/>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45" name="Group 44">
              <a:extLst>
                <a:ext uri="{FF2B5EF4-FFF2-40B4-BE49-F238E27FC236}">
                  <a16:creationId xmlns:a16="http://schemas.microsoft.com/office/drawing/2014/main" id="{4E3DECFF-409B-4346-AACB-7CEEC272640E}"/>
                </a:ext>
              </a:extLst>
            </p:cNvPr>
            <p:cNvGrpSpPr/>
            <p:nvPr/>
          </p:nvGrpSpPr>
          <p:grpSpPr>
            <a:xfrm>
              <a:off x="9150404" y="5279192"/>
              <a:ext cx="412308" cy="412308"/>
              <a:chOff x="9150404" y="5279192"/>
              <a:chExt cx="412308" cy="412308"/>
            </a:xfrm>
          </p:grpSpPr>
          <p:sp>
            <p:nvSpPr>
              <p:cNvPr id="101" name="Rectangle: Rounded Corners 100">
                <a:extLst>
                  <a:ext uri="{FF2B5EF4-FFF2-40B4-BE49-F238E27FC236}">
                    <a16:creationId xmlns:a16="http://schemas.microsoft.com/office/drawing/2014/main" id="{9140B8CF-4C1D-444B-BF88-9A5ACB962352}"/>
                  </a:ext>
                </a:extLst>
              </p:cNvPr>
              <p:cNvSpPr/>
              <p:nvPr/>
            </p:nvSpPr>
            <p:spPr bwMode="auto">
              <a:xfrm>
                <a:off x="9150404" y="5279192"/>
                <a:ext cx="412308" cy="412308"/>
              </a:xfrm>
              <a:prstGeom prst="roundRect">
                <a:avLst>
                  <a:gd name="adj" fmla="val 3125"/>
                </a:avLst>
              </a:prstGeom>
              <a:solidFill>
                <a:srgbClr val="FCFDFE"/>
              </a:solidFill>
              <a:ln w="12700">
                <a:solidFill>
                  <a:srgbClr val="0072C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1" name="Graphic 16">
                <a:extLst>
                  <a:ext uri="{FF2B5EF4-FFF2-40B4-BE49-F238E27FC236}">
                    <a16:creationId xmlns:a16="http://schemas.microsoft.com/office/drawing/2014/main" id="{8D63BE53-4D73-4BD8-80CD-AEF1740BDF3A}"/>
                  </a:ext>
                </a:extLst>
              </p:cNvPr>
              <p:cNvGrpSpPr/>
              <p:nvPr/>
            </p:nvGrpSpPr>
            <p:grpSpPr>
              <a:xfrm>
                <a:off x="9222601" y="5361597"/>
                <a:ext cx="267915" cy="247498"/>
                <a:chOff x="4889499" y="2334259"/>
                <a:chExt cx="2849887" cy="2632709"/>
              </a:xfrm>
              <a:solidFill>
                <a:srgbClr val="1E80D7"/>
              </a:solidFill>
            </p:grpSpPr>
            <p:sp>
              <p:nvSpPr>
                <p:cNvPr id="22" name="Freeform: Shape 21">
                  <a:extLst>
                    <a:ext uri="{FF2B5EF4-FFF2-40B4-BE49-F238E27FC236}">
                      <a16:creationId xmlns:a16="http://schemas.microsoft.com/office/drawing/2014/main" id="{4A08F65E-FEC6-4DF3-90CF-DE925E303658}"/>
                    </a:ext>
                  </a:extLst>
                </p:cNvPr>
                <p:cNvSpPr/>
                <p:nvPr/>
              </p:nvSpPr>
              <p:spPr>
                <a:xfrm>
                  <a:off x="4889499" y="2334259"/>
                  <a:ext cx="2849887" cy="2632709"/>
                </a:xfrm>
                <a:custGeom>
                  <a:avLst/>
                  <a:gdLst>
                    <a:gd name="connsiteX0" fmla="*/ 2677477 w 2849887"/>
                    <a:gd name="connsiteY0" fmla="*/ 0 h 2632709"/>
                    <a:gd name="connsiteX1" fmla="*/ 157163 w 2849887"/>
                    <a:gd name="connsiteY1" fmla="*/ 0 h 2632709"/>
                    <a:gd name="connsiteX2" fmla="*/ 0 w 2849887"/>
                    <a:gd name="connsiteY2" fmla="*/ 157163 h 2632709"/>
                    <a:gd name="connsiteX3" fmla="*/ 0 w 2849887"/>
                    <a:gd name="connsiteY3" fmla="*/ 1943100 h 2632709"/>
                    <a:gd name="connsiteX4" fmla="*/ 157163 w 2849887"/>
                    <a:gd name="connsiteY4" fmla="*/ 2107883 h 2632709"/>
                    <a:gd name="connsiteX5" fmla="*/ 1020128 w 2849887"/>
                    <a:gd name="connsiteY5" fmla="*/ 2107883 h 2632709"/>
                    <a:gd name="connsiteX6" fmla="*/ 524828 w 2849887"/>
                    <a:gd name="connsiteY6" fmla="*/ 2467928 h 2632709"/>
                    <a:gd name="connsiteX7" fmla="*/ 524828 w 2849887"/>
                    <a:gd name="connsiteY7" fmla="*/ 2632710 h 2632709"/>
                    <a:gd name="connsiteX8" fmla="*/ 2325053 w 2849887"/>
                    <a:gd name="connsiteY8" fmla="*/ 2632710 h 2632709"/>
                    <a:gd name="connsiteX9" fmla="*/ 2325053 w 2849887"/>
                    <a:gd name="connsiteY9" fmla="*/ 2467928 h 2632709"/>
                    <a:gd name="connsiteX10" fmla="*/ 1792605 w 2849887"/>
                    <a:gd name="connsiteY10" fmla="*/ 2107883 h 2632709"/>
                    <a:gd name="connsiteX11" fmla="*/ 2677477 w 2849887"/>
                    <a:gd name="connsiteY11" fmla="*/ 2107883 h 2632709"/>
                    <a:gd name="connsiteX12" fmla="*/ 2849880 w 2849887"/>
                    <a:gd name="connsiteY12" fmla="*/ 1957388 h 2632709"/>
                    <a:gd name="connsiteX13" fmla="*/ 2849880 w 2849887"/>
                    <a:gd name="connsiteY13" fmla="*/ 157163 h 2632709"/>
                    <a:gd name="connsiteX14" fmla="*/ 2677477 w 2849887"/>
                    <a:gd name="connsiteY14" fmla="*/ 0 h 2632709"/>
                    <a:gd name="connsiteX15" fmla="*/ 2677477 w 2849887"/>
                    <a:gd name="connsiteY15" fmla="*/ 0 h 2632709"/>
                    <a:gd name="connsiteX16" fmla="*/ 2625090 w 2849887"/>
                    <a:gd name="connsiteY16" fmla="*/ 1875473 h 2632709"/>
                    <a:gd name="connsiteX17" fmla="*/ 209550 w 2849887"/>
                    <a:gd name="connsiteY17" fmla="*/ 1875473 h 2632709"/>
                    <a:gd name="connsiteX18" fmla="*/ 224790 w 2849887"/>
                    <a:gd name="connsiteY18" fmla="*/ 217170 h 2632709"/>
                    <a:gd name="connsiteX19" fmla="*/ 2625090 w 2849887"/>
                    <a:gd name="connsiteY19" fmla="*/ 224790 h 2632709"/>
                    <a:gd name="connsiteX20" fmla="*/ 2625090 w 2849887"/>
                    <a:gd name="connsiteY20" fmla="*/ 1875473 h 263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9887" h="2632709">
                      <a:moveTo>
                        <a:pt x="2677477" y="0"/>
                      </a:moveTo>
                      <a:lnTo>
                        <a:pt x="157163" y="0"/>
                      </a:lnTo>
                      <a:cubicBezTo>
                        <a:pt x="74295" y="0"/>
                        <a:pt x="0" y="67628"/>
                        <a:pt x="0" y="157163"/>
                      </a:cubicBezTo>
                      <a:lnTo>
                        <a:pt x="0" y="1943100"/>
                      </a:lnTo>
                      <a:cubicBezTo>
                        <a:pt x="0" y="2025968"/>
                        <a:pt x="67628" y="2107883"/>
                        <a:pt x="157163" y="2107883"/>
                      </a:cubicBezTo>
                      <a:lnTo>
                        <a:pt x="1020128" y="2107883"/>
                      </a:lnTo>
                      <a:cubicBezTo>
                        <a:pt x="1110615" y="2438400"/>
                        <a:pt x="1072515" y="2467928"/>
                        <a:pt x="524828" y="2467928"/>
                      </a:cubicBezTo>
                      <a:lnTo>
                        <a:pt x="524828" y="2632710"/>
                      </a:lnTo>
                      <a:lnTo>
                        <a:pt x="2325053" y="2632710"/>
                      </a:lnTo>
                      <a:lnTo>
                        <a:pt x="2325053" y="2467928"/>
                      </a:lnTo>
                      <a:cubicBezTo>
                        <a:pt x="1777365" y="2467928"/>
                        <a:pt x="1702118" y="2437448"/>
                        <a:pt x="1792605" y="2107883"/>
                      </a:cubicBezTo>
                      <a:lnTo>
                        <a:pt x="2677477" y="2107883"/>
                      </a:lnTo>
                      <a:cubicBezTo>
                        <a:pt x="2760345" y="2107883"/>
                        <a:pt x="2849880" y="2032635"/>
                        <a:pt x="2849880" y="1957388"/>
                      </a:cubicBezTo>
                      <a:lnTo>
                        <a:pt x="2849880" y="157163"/>
                      </a:lnTo>
                      <a:cubicBezTo>
                        <a:pt x="2850833" y="67628"/>
                        <a:pt x="2760345" y="0"/>
                        <a:pt x="2677477" y="0"/>
                      </a:cubicBezTo>
                      <a:lnTo>
                        <a:pt x="2677477" y="0"/>
                      </a:lnTo>
                      <a:close/>
                      <a:moveTo>
                        <a:pt x="2625090" y="1875473"/>
                      </a:moveTo>
                      <a:lnTo>
                        <a:pt x="209550" y="1875473"/>
                      </a:lnTo>
                      <a:lnTo>
                        <a:pt x="224790" y="217170"/>
                      </a:lnTo>
                      <a:lnTo>
                        <a:pt x="2625090" y="224790"/>
                      </a:lnTo>
                      <a:lnTo>
                        <a:pt x="2625090" y="1875473"/>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691457A-A39D-480B-95FC-205F455DA2FE}"/>
                    </a:ext>
                  </a:extLst>
                </p:cNvPr>
                <p:cNvSpPr/>
                <p:nvPr/>
              </p:nvSpPr>
              <p:spPr>
                <a:xfrm>
                  <a:off x="5841999" y="2800032"/>
                  <a:ext cx="877252" cy="517207"/>
                </a:xfrm>
                <a:custGeom>
                  <a:avLst/>
                  <a:gdLst>
                    <a:gd name="connsiteX0" fmla="*/ 877253 w 877252"/>
                    <a:gd name="connsiteY0" fmla="*/ 255270 h 517207"/>
                    <a:gd name="connsiteX1" fmla="*/ 435293 w 877252"/>
                    <a:gd name="connsiteY1" fmla="*/ 0 h 517207"/>
                    <a:gd name="connsiteX2" fmla="*/ 0 w 877252"/>
                    <a:gd name="connsiteY2" fmla="*/ 255270 h 517207"/>
                    <a:gd name="connsiteX3" fmla="*/ 0 w 877252"/>
                    <a:gd name="connsiteY3" fmla="*/ 261937 h 517207"/>
                    <a:gd name="connsiteX4" fmla="*/ 435293 w 877252"/>
                    <a:gd name="connsiteY4" fmla="*/ 517208 h 517207"/>
                    <a:gd name="connsiteX5" fmla="*/ 877253 w 877252"/>
                    <a:gd name="connsiteY5" fmla="*/ 261937 h 517207"/>
                    <a:gd name="connsiteX6" fmla="*/ 877253 w 877252"/>
                    <a:gd name="connsiteY6" fmla="*/ 255270 h 51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52" h="517207">
                      <a:moveTo>
                        <a:pt x="877253" y="255270"/>
                      </a:moveTo>
                      <a:lnTo>
                        <a:pt x="435293" y="0"/>
                      </a:lnTo>
                      <a:lnTo>
                        <a:pt x="0" y="255270"/>
                      </a:lnTo>
                      <a:lnTo>
                        <a:pt x="0" y="261937"/>
                      </a:lnTo>
                      <a:lnTo>
                        <a:pt x="435293" y="517208"/>
                      </a:lnTo>
                      <a:lnTo>
                        <a:pt x="877253" y="261937"/>
                      </a:lnTo>
                      <a:lnTo>
                        <a:pt x="877253" y="25527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32D123F-2826-421E-904C-083BE7743710}"/>
                    </a:ext>
                  </a:extLst>
                </p:cNvPr>
                <p:cNvSpPr/>
                <p:nvPr/>
              </p:nvSpPr>
              <p:spPr>
                <a:xfrm>
                  <a:off x="6314439" y="3160077"/>
                  <a:ext cx="450532" cy="757237"/>
                </a:xfrm>
                <a:custGeom>
                  <a:avLst/>
                  <a:gdLst>
                    <a:gd name="connsiteX0" fmla="*/ 0 w 450532"/>
                    <a:gd name="connsiteY0" fmla="*/ 255270 h 757237"/>
                    <a:gd name="connsiteX1" fmla="*/ 0 w 450532"/>
                    <a:gd name="connsiteY1" fmla="*/ 757238 h 757237"/>
                    <a:gd name="connsiteX2" fmla="*/ 450532 w 450532"/>
                    <a:gd name="connsiteY2" fmla="*/ 502920 h 757237"/>
                    <a:gd name="connsiteX3" fmla="*/ 450532 w 450532"/>
                    <a:gd name="connsiteY3" fmla="*/ 0 h 757237"/>
                    <a:gd name="connsiteX4" fmla="*/ 0 w 450532"/>
                    <a:gd name="connsiteY4" fmla="*/ 25527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32" h="757237">
                      <a:moveTo>
                        <a:pt x="0" y="255270"/>
                      </a:moveTo>
                      <a:lnTo>
                        <a:pt x="0" y="757238"/>
                      </a:lnTo>
                      <a:lnTo>
                        <a:pt x="450532" y="502920"/>
                      </a:lnTo>
                      <a:lnTo>
                        <a:pt x="450532" y="0"/>
                      </a:lnTo>
                      <a:lnTo>
                        <a:pt x="0" y="25527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823E01C-3C62-416E-A694-73D1ED3ACE93}"/>
                    </a:ext>
                  </a:extLst>
                </p:cNvPr>
                <p:cNvSpPr/>
                <p:nvPr/>
              </p:nvSpPr>
              <p:spPr>
                <a:xfrm>
                  <a:off x="5789612" y="3160077"/>
                  <a:ext cx="449580" cy="757237"/>
                </a:xfrm>
                <a:custGeom>
                  <a:avLst/>
                  <a:gdLst>
                    <a:gd name="connsiteX0" fmla="*/ 449580 w 449580"/>
                    <a:gd name="connsiteY0" fmla="*/ 255270 h 757237"/>
                    <a:gd name="connsiteX1" fmla="*/ 0 w 449580"/>
                    <a:gd name="connsiteY1" fmla="*/ 0 h 757237"/>
                    <a:gd name="connsiteX2" fmla="*/ 0 w 449580"/>
                    <a:gd name="connsiteY2" fmla="*/ 502920 h 757237"/>
                    <a:gd name="connsiteX3" fmla="*/ 449580 w 449580"/>
                    <a:gd name="connsiteY3" fmla="*/ 757238 h 757237"/>
                    <a:gd name="connsiteX4" fmla="*/ 449580 w 449580"/>
                    <a:gd name="connsiteY4" fmla="*/ 255270 h 7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 h="757237">
                      <a:moveTo>
                        <a:pt x="449580" y="255270"/>
                      </a:moveTo>
                      <a:lnTo>
                        <a:pt x="0" y="0"/>
                      </a:lnTo>
                      <a:lnTo>
                        <a:pt x="0" y="502920"/>
                      </a:lnTo>
                      <a:lnTo>
                        <a:pt x="449580" y="757238"/>
                      </a:lnTo>
                      <a:lnTo>
                        <a:pt x="449580" y="255270"/>
                      </a:lnTo>
                      <a:close/>
                    </a:path>
                  </a:pathLst>
                </a:custGeom>
                <a:grpFill/>
                <a:ln w="9525"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1221C971-0BF6-4BF0-96B5-96395B8B3723}"/>
                </a:ext>
              </a:extLst>
            </p:cNvPr>
            <p:cNvGrpSpPr/>
            <p:nvPr/>
          </p:nvGrpSpPr>
          <p:grpSpPr>
            <a:xfrm>
              <a:off x="11218147" y="2884452"/>
              <a:ext cx="180975" cy="2838450"/>
              <a:chOff x="11218147" y="2884452"/>
              <a:chExt cx="180975" cy="2838450"/>
            </a:xfrm>
          </p:grpSpPr>
          <p:cxnSp>
            <p:nvCxnSpPr>
              <p:cNvPr id="33" name="Straight Connector 32">
                <a:extLst>
                  <a:ext uri="{FF2B5EF4-FFF2-40B4-BE49-F238E27FC236}">
                    <a16:creationId xmlns:a16="http://schemas.microsoft.com/office/drawing/2014/main" id="{7AB7B950-4C21-4D18-B245-30858D133673}"/>
                  </a:ext>
                </a:extLst>
              </p:cNvPr>
              <p:cNvCxnSpPr/>
              <p:nvPr/>
            </p:nvCxnSpPr>
            <p:spPr>
              <a:xfrm>
                <a:off x="11308634" y="2884452"/>
                <a:ext cx="0" cy="283845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3DD180F-60FC-49E0-BC44-AB594E435E84}"/>
                  </a:ext>
                </a:extLst>
              </p:cNvPr>
              <p:cNvCxnSpPr/>
              <p:nvPr/>
            </p:nvCxnSpPr>
            <p:spPr>
              <a:xfrm>
                <a:off x="11218147" y="3500273"/>
                <a:ext cx="18097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FF0262F-D793-47C6-AB56-BAAD87BAD58C}"/>
                  </a:ext>
                </a:extLst>
              </p:cNvPr>
              <p:cNvCxnSpPr/>
              <p:nvPr/>
            </p:nvCxnSpPr>
            <p:spPr>
              <a:xfrm>
                <a:off x="11218147" y="5107081"/>
                <a:ext cx="18097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9" name="Rectangle 138">
              <a:extLst>
                <a:ext uri="{FF2B5EF4-FFF2-40B4-BE49-F238E27FC236}">
                  <a16:creationId xmlns:a16="http://schemas.microsoft.com/office/drawing/2014/main" id="{FBB2F863-57C8-47B8-AC38-001F535F9CD7}"/>
                </a:ext>
              </a:extLst>
            </p:cNvPr>
            <p:cNvSpPr/>
            <p:nvPr/>
          </p:nvSpPr>
          <p:spPr>
            <a:xfrm>
              <a:off x="11372320" y="2915363"/>
              <a:ext cx="895164" cy="553998"/>
            </a:xfrm>
            <a:prstGeom prst="rect">
              <a:avLst/>
            </a:prstGeom>
          </p:spPr>
          <p:txBody>
            <a:bodyPr wrap="square">
              <a:sp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Security, governance, identity</a:t>
              </a:r>
            </a:p>
          </p:txBody>
        </p:sp>
        <p:sp>
          <p:nvSpPr>
            <p:cNvPr id="142" name="Rectangle 141">
              <a:extLst>
                <a:ext uri="{FF2B5EF4-FFF2-40B4-BE49-F238E27FC236}">
                  <a16:creationId xmlns:a16="http://schemas.microsoft.com/office/drawing/2014/main" id="{EBB267AE-43C8-4A3F-8959-5044279A0B22}"/>
                </a:ext>
              </a:extLst>
            </p:cNvPr>
            <p:cNvSpPr/>
            <p:nvPr/>
          </p:nvSpPr>
          <p:spPr>
            <a:xfrm>
              <a:off x="11330952" y="5214937"/>
              <a:ext cx="977900" cy="400110"/>
            </a:xfrm>
            <a:prstGeom prst="rect">
              <a:avLst/>
            </a:prstGeom>
          </p:spPr>
          <p:txBody>
            <a:bodyPr wrap="square">
              <a:spAutoFit/>
            </a:bodyPr>
            <a:lstStyle/>
            <a:p>
              <a:pPr algn="ctr">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Infrastructure automation</a:t>
              </a:r>
            </a:p>
          </p:txBody>
        </p:sp>
        <p:grpSp>
          <p:nvGrpSpPr>
            <p:cNvPr id="37" name="Group 36">
              <a:extLst>
                <a:ext uri="{FF2B5EF4-FFF2-40B4-BE49-F238E27FC236}">
                  <a16:creationId xmlns:a16="http://schemas.microsoft.com/office/drawing/2014/main" id="{59E2BADA-419B-4D9C-AAA1-2655AAD9D763}"/>
                </a:ext>
              </a:extLst>
            </p:cNvPr>
            <p:cNvGrpSpPr/>
            <p:nvPr/>
          </p:nvGrpSpPr>
          <p:grpSpPr>
            <a:xfrm>
              <a:off x="9026277" y="3500273"/>
              <a:ext cx="1606808" cy="1606808"/>
              <a:chOff x="4204660" y="4941175"/>
              <a:chExt cx="1606808" cy="1606808"/>
            </a:xfrm>
          </p:grpSpPr>
          <p:sp>
            <p:nvSpPr>
              <p:cNvPr id="131" name="Rectangle: Rounded Corners 130">
                <a:extLst>
                  <a:ext uri="{FF2B5EF4-FFF2-40B4-BE49-F238E27FC236}">
                    <a16:creationId xmlns:a16="http://schemas.microsoft.com/office/drawing/2014/main" id="{F7A991A2-52BA-4C0E-BA3C-A368FA83AD57}"/>
                  </a:ext>
                </a:extLst>
              </p:cNvPr>
              <p:cNvSpPr/>
              <p:nvPr/>
            </p:nvSpPr>
            <p:spPr bwMode="auto">
              <a:xfrm>
                <a:off x="4204660" y="4941175"/>
                <a:ext cx="1606808" cy="1606808"/>
              </a:xfrm>
              <a:prstGeom prst="roundRect">
                <a:avLst>
                  <a:gd name="adj" fmla="val 50000"/>
                </a:avLst>
              </a:prstGeom>
              <a:no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81" name="Picture 180">
                <a:extLst>
                  <a:ext uri="{FF2B5EF4-FFF2-40B4-BE49-F238E27FC236}">
                    <a16:creationId xmlns:a16="http://schemas.microsoft.com/office/drawing/2014/main" id="{2710414C-9A6E-480B-8DBF-A5A45D4099DB}"/>
                  </a:ext>
                </a:extLst>
              </p:cNvPr>
              <p:cNvPicPr>
                <a:picLocks noChangeAspect="1"/>
              </p:cNvPicPr>
              <p:nvPr/>
            </p:nvPicPr>
            <p:blipFill>
              <a:blip r:embed="rId12"/>
              <a:srcRect l="2867" r="47210" b="5977"/>
              <a:stretch>
                <a:fillRect/>
              </a:stretch>
            </p:blipFill>
            <p:spPr>
              <a:xfrm>
                <a:off x="4204660" y="5146719"/>
                <a:ext cx="1606808" cy="1401264"/>
              </a:xfrm>
              <a:custGeom>
                <a:avLst/>
                <a:gdLst>
                  <a:gd name="connsiteX0" fmla="*/ 271390 w 1606808"/>
                  <a:gd name="connsiteY0" fmla="*/ 0 h 1401264"/>
                  <a:gd name="connsiteX1" fmla="*/ 1335418 w 1606808"/>
                  <a:gd name="connsiteY1" fmla="*/ 0 h 1401264"/>
                  <a:gd name="connsiteX2" fmla="*/ 1371497 w 1606808"/>
                  <a:gd name="connsiteY2" fmla="*/ 29768 h 1401264"/>
                  <a:gd name="connsiteX3" fmla="*/ 1606808 w 1606808"/>
                  <a:gd name="connsiteY3" fmla="*/ 597860 h 1401264"/>
                  <a:gd name="connsiteX4" fmla="*/ 803404 w 1606808"/>
                  <a:gd name="connsiteY4" fmla="*/ 1401264 h 1401264"/>
                  <a:gd name="connsiteX5" fmla="*/ 0 w 1606808"/>
                  <a:gd name="connsiteY5" fmla="*/ 597860 h 1401264"/>
                  <a:gd name="connsiteX6" fmla="*/ 235312 w 1606808"/>
                  <a:gd name="connsiteY6" fmla="*/ 29768 h 140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6808" h="1401264">
                    <a:moveTo>
                      <a:pt x="271390" y="0"/>
                    </a:moveTo>
                    <a:lnTo>
                      <a:pt x="1335418" y="0"/>
                    </a:lnTo>
                    <a:lnTo>
                      <a:pt x="1371497" y="29768"/>
                    </a:lnTo>
                    <a:cubicBezTo>
                      <a:pt x="1516884" y="175155"/>
                      <a:pt x="1606808" y="376006"/>
                      <a:pt x="1606808" y="597860"/>
                    </a:cubicBezTo>
                    <a:cubicBezTo>
                      <a:pt x="1606808" y="1041568"/>
                      <a:pt x="1247112" y="1401264"/>
                      <a:pt x="803404" y="1401264"/>
                    </a:cubicBezTo>
                    <a:cubicBezTo>
                      <a:pt x="359696" y="1401264"/>
                      <a:pt x="0" y="1041568"/>
                      <a:pt x="0" y="597860"/>
                    </a:cubicBezTo>
                    <a:cubicBezTo>
                      <a:pt x="0" y="376006"/>
                      <a:pt x="89924" y="175155"/>
                      <a:pt x="235312" y="29768"/>
                    </a:cubicBezTo>
                    <a:close/>
                  </a:path>
                </a:pathLst>
              </a:custGeom>
            </p:spPr>
          </p:pic>
        </p:grpSp>
      </p:grpSp>
    </p:spTree>
    <p:extLst>
      <p:ext uri="{BB962C8B-B14F-4D97-AF65-F5344CB8AC3E}">
        <p14:creationId xmlns:p14="http://schemas.microsoft.com/office/powerpoint/2010/main" val="133437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5">
                                            <p:txEl>
                                              <p:pRg st="0" end="0"/>
                                            </p:txEl>
                                          </p:spTgt>
                                        </p:tgtEl>
                                        <p:attrNameLst>
                                          <p:attrName>style.visibility</p:attrName>
                                        </p:attrNameLst>
                                      </p:cBhvr>
                                      <p:to>
                                        <p:strVal val="visible"/>
                                      </p:to>
                                    </p:set>
                                    <p:animEffect transition="in" filter="fade">
                                      <p:cBhvr>
                                        <p:cTn id="11" dur="500"/>
                                        <p:tgtEl>
                                          <p:spTgt spid="1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5">
                                            <p:txEl>
                                              <p:pRg st="1" end="1"/>
                                            </p:txEl>
                                          </p:spTgt>
                                        </p:tgtEl>
                                        <p:attrNameLst>
                                          <p:attrName>style.visibility</p:attrName>
                                        </p:attrNameLst>
                                      </p:cBhvr>
                                      <p:to>
                                        <p:strVal val="visible"/>
                                      </p:to>
                                    </p:set>
                                    <p:animEffect transition="in" filter="fade">
                                      <p:cBhvr>
                                        <p:cTn id="15" dur="500"/>
                                        <p:tgtEl>
                                          <p:spTgt spid="1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5">
                                            <p:txEl>
                                              <p:pRg st="2" end="2"/>
                                            </p:txEl>
                                          </p:spTgt>
                                        </p:tgtEl>
                                        <p:attrNameLst>
                                          <p:attrName>style.visibility</p:attrName>
                                        </p:attrNameLst>
                                      </p:cBhvr>
                                      <p:to>
                                        <p:strVal val="visible"/>
                                      </p:to>
                                    </p:set>
                                    <p:animEffect transition="in" filter="fade">
                                      <p:cBhvr>
                                        <p:cTn id="19" dur="500"/>
                                        <p:tgtEl>
                                          <p:spTgt spid="11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5">
                                            <p:txEl>
                                              <p:pRg st="3" end="3"/>
                                            </p:txEl>
                                          </p:spTgt>
                                        </p:tgtEl>
                                        <p:attrNameLst>
                                          <p:attrName>style.visibility</p:attrName>
                                        </p:attrNameLst>
                                      </p:cBhvr>
                                      <p:to>
                                        <p:strVal val="visible"/>
                                      </p:to>
                                    </p:set>
                                    <p:animEffect transition="in" filter="fade">
                                      <p:cBhvr>
                                        <p:cTn id="23" dur="500"/>
                                        <p:tgtEl>
                                          <p:spTgt spid="11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9">
                                            <p:txEl>
                                              <p:pRg st="0" end="0"/>
                                            </p:txEl>
                                          </p:spTgt>
                                        </p:tgtEl>
                                        <p:attrNameLst>
                                          <p:attrName>style.visibility</p:attrName>
                                        </p:attrNameLst>
                                      </p:cBhvr>
                                      <p:to>
                                        <p:strVal val="visible"/>
                                      </p:to>
                                    </p:set>
                                    <p:animEffect transition="in" filter="fade">
                                      <p:cBhvr>
                                        <p:cTn id="31" dur="500"/>
                                        <p:tgtEl>
                                          <p:spTgt spid="119">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9">
                                            <p:txEl>
                                              <p:pRg st="1" end="1"/>
                                            </p:txEl>
                                          </p:spTgt>
                                        </p:tgtEl>
                                        <p:attrNameLst>
                                          <p:attrName>style.visibility</p:attrName>
                                        </p:attrNameLst>
                                      </p:cBhvr>
                                      <p:to>
                                        <p:strVal val="visible"/>
                                      </p:to>
                                    </p:set>
                                    <p:animEffect transition="in" filter="fade">
                                      <p:cBhvr>
                                        <p:cTn id="35" dur="500"/>
                                        <p:tgtEl>
                                          <p:spTgt spid="119">
                                            <p:txEl>
                                              <p:pRg st="1" end="1"/>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9">
                                            <p:txEl>
                                              <p:pRg st="2" end="2"/>
                                            </p:txEl>
                                          </p:spTgt>
                                        </p:tgtEl>
                                        <p:attrNameLst>
                                          <p:attrName>style.visibility</p:attrName>
                                        </p:attrNameLst>
                                      </p:cBhvr>
                                      <p:to>
                                        <p:strVal val="visible"/>
                                      </p:to>
                                    </p:set>
                                    <p:animEffect transition="in" filter="fade">
                                      <p:cBhvr>
                                        <p:cTn id="39" dur="500"/>
                                        <p:tgtEl>
                                          <p:spTgt spid="119">
                                            <p:txEl>
                                              <p:pRg st="2" end="2"/>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19">
                                            <p:txEl>
                                              <p:pRg st="3" end="3"/>
                                            </p:txEl>
                                          </p:spTgt>
                                        </p:tgtEl>
                                        <p:attrNameLst>
                                          <p:attrName>style.visibility</p:attrName>
                                        </p:attrNameLst>
                                      </p:cBhvr>
                                      <p:to>
                                        <p:strVal val="visible"/>
                                      </p:to>
                                    </p:set>
                                    <p:animEffect transition="in" filter="fade">
                                      <p:cBhvr>
                                        <p:cTn id="43" dur="500"/>
                                        <p:tgtEl>
                                          <p:spTgt spid="1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build="p" advAuto="100"/>
      <p:bldP spid="117" grpId="0"/>
      <p:bldP spid="119" grpId="0" build="p" advAuto="10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Security &amp; Networking</a:t>
            </a:r>
          </a:p>
        </p:txBody>
      </p:sp>
    </p:spTree>
    <p:extLst>
      <p:ext uri="{BB962C8B-B14F-4D97-AF65-F5344CB8AC3E}">
        <p14:creationId xmlns:p14="http://schemas.microsoft.com/office/powerpoint/2010/main" val="9225417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3">
            <a:extLst>
              <a:ext uri="{FF2B5EF4-FFF2-40B4-BE49-F238E27FC236}">
                <a16:creationId xmlns:a16="http://schemas.microsoft.com/office/drawing/2014/main" id="{F52867FB-9993-4E83-8A23-236902BA767B}"/>
              </a:ext>
            </a:extLst>
          </p:cNvPr>
          <p:cNvSpPr txBox="1">
            <a:spLocks noGrp="1"/>
          </p:cNvSpPr>
          <p:nvPr>
            <p:ph type="title" idx="4294967295"/>
          </p:nvPr>
        </p:nvSpPr>
        <p:spPr>
          <a:xfrm>
            <a:off x="465138" y="632779"/>
            <a:ext cx="11533187"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Identity</a:t>
            </a:r>
          </a:p>
        </p:txBody>
      </p:sp>
      <p:sp>
        <p:nvSpPr>
          <p:cNvPr id="98" name="Rectangle 97">
            <a:extLst>
              <a:ext uri="{FF2B5EF4-FFF2-40B4-BE49-F238E27FC236}">
                <a16:creationId xmlns:a16="http://schemas.microsoft.com/office/drawing/2014/main" id="{E21DE58B-3E18-435D-98AD-AE7C7A4CE526}"/>
              </a:ext>
            </a:extLst>
          </p:cNvPr>
          <p:cNvSpPr/>
          <p:nvPr/>
        </p:nvSpPr>
        <p:spPr>
          <a:xfrm>
            <a:off x="465137" y="993501"/>
            <a:ext cx="11656105" cy="707886"/>
          </a:xfrm>
          <a:prstGeom prst="rect">
            <a:avLst/>
          </a:prstGeom>
        </p:spPr>
        <p:txBody>
          <a:bodyPr wrap="square" lIns="0">
            <a:spAutoFit/>
          </a:bodyPr>
          <a:lstStyle/>
          <a:p>
            <a:r>
              <a:rPr lang="en-US" sz="2000"/>
              <a:t>Use familiar tools like </a:t>
            </a:r>
            <a:r>
              <a:rPr lang="en-US" sz="2000">
                <a:hlinkClick r:id="rId2"/>
              </a:rPr>
              <a:t>AAD</a:t>
            </a:r>
            <a:r>
              <a:rPr lang="en-US" sz="2000"/>
              <a:t> for fine-grained identity and access control to Kubernetes resources from cluster to containers</a:t>
            </a:r>
          </a:p>
        </p:txBody>
      </p:sp>
      <p:grpSp>
        <p:nvGrpSpPr>
          <p:cNvPr id="2" name="Group 1" descr="conceptual overview of Azure Active Directory usage for identity and access control">
            <a:extLst>
              <a:ext uri="{FF2B5EF4-FFF2-40B4-BE49-F238E27FC236}">
                <a16:creationId xmlns:a16="http://schemas.microsoft.com/office/drawing/2014/main" id="{154E2AA7-18F3-4116-B92B-DFD3757A80B8}"/>
              </a:ext>
            </a:extLst>
          </p:cNvPr>
          <p:cNvGrpSpPr/>
          <p:nvPr/>
        </p:nvGrpSpPr>
        <p:grpSpPr>
          <a:xfrm>
            <a:off x="1769067" y="2519156"/>
            <a:ext cx="9290065" cy="3657600"/>
            <a:chOff x="1769067" y="2519156"/>
            <a:chExt cx="9290065" cy="3657600"/>
          </a:xfrm>
        </p:grpSpPr>
        <p:sp>
          <p:nvSpPr>
            <p:cNvPr id="13" name="Right Bracket 12">
              <a:extLst>
                <a:ext uri="{FF2B5EF4-FFF2-40B4-BE49-F238E27FC236}">
                  <a16:creationId xmlns:a16="http://schemas.microsoft.com/office/drawing/2014/main" id="{42A749F1-D8E6-436D-AB3E-0B53599EA20D}"/>
                </a:ext>
              </a:extLst>
            </p:cNvPr>
            <p:cNvSpPr/>
            <p:nvPr/>
          </p:nvSpPr>
          <p:spPr>
            <a:xfrm>
              <a:off x="10038678" y="2519156"/>
              <a:ext cx="201478" cy="3657600"/>
            </a:xfrm>
            <a:prstGeom prst="rightBracket">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88F2830B-F2AC-46BB-ACB6-B8BA82AFE733}"/>
                </a:ext>
              </a:extLst>
            </p:cNvPr>
            <p:cNvSpPr/>
            <p:nvPr/>
          </p:nvSpPr>
          <p:spPr bwMode="auto">
            <a:xfrm>
              <a:off x="9984378" y="4132945"/>
              <a:ext cx="531223" cy="600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A5536DA5-6654-4558-B268-D6EC89B657E3}"/>
                </a:ext>
              </a:extLst>
            </p:cNvPr>
            <p:cNvCxnSpPr>
              <a:cxnSpLocks/>
            </p:cNvCxnSpPr>
            <p:nvPr/>
          </p:nvCxnSpPr>
          <p:spPr>
            <a:xfrm>
              <a:off x="2313226" y="4510077"/>
              <a:ext cx="2955957" cy="0"/>
            </a:xfrm>
            <a:prstGeom prst="straightConnector1">
              <a:avLst/>
            </a:prstGeom>
            <a:ln w="127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E110C6B-94FA-4E93-8967-24D2A288ED0A}"/>
                </a:ext>
              </a:extLst>
            </p:cNvPr>
            <p:cNvSpPr/>
            <p:nvPr/>
          </p:nvSpPr>
          <p:spPr bwMode="auto">
            <a:xfrm>
              <a:off x="4271914" y="3420072"/>
              <a:ext cx="4033335" cy="2303404"/>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sp>
          <p:nvSpPr>
            <p:cNvPr id="28" name="Title 1">
              <a:extLst>
                <a:ext uri="{FF2B5EF4-FFF2-40B4-BE49-F238E27FC236}">
                  <a16:creationId xmlns:a16="http://schemas.microsoft.com/office/drawing/2014/main" id="{CCA543F5-6271-43C2-A1D5-062D09B91EB5}"/>
                </a:ext>
              </a:extLst>
            </p:cNvPr>
            <p:cNvSpPr txBox="1">
              <a:spLocks/>
            </p:cNvSpPr>
            <p:nvPr/>
          </p:nvSpPr>
          <p:spPr>
            <a:xfrm>
              <a:off x="4271914" y="3161995"/>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a:solidFill>
                    <a:srgbClr val="000000"/>
                  </a:solidFill>
                </a:rPr>
                <a:t>AKS with RBAC</a:t>
              </a:r>
            </a:p>
          </p:txBody>
        </p:sp>
        <p:sp>
          <p:nvSpPr>
            <p:cNvPr id="34" name="Oval 33">
              <a:extLst>
                <a:ext uri="{FF2B5EF4-FFF2-40B4-BE49-F238E27FC236}">
                  <a16:creationId xmlns:a16="http://schemas.microsoft.com/office/drawing/2014/main" id="{03823C5B-DA7C-44CF-96F4-243284DC4628}"/>
                </a:ext>
              </a:extLst>
            </p:cNvPr>
            <p:cNvSpPr/>
            <p:nvPr/>
          </p:nvSpPr>
          <p:spPr bwMode="auto">
            <a:xfrm>
              <a:off x="2075245" y="3683252"/>
              <a:ext cx="498641" cy="498641"/>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8" name="Straight Arrow Connector 137">
              <a:extLst>
                <a:ext uri="{FF2B5EF4-FFF2-40B4-BE49-F238E27FC236}">
                  <a16:creationId xmlns:a16="http://schemas.microsoft.com/office/drawing/2014/main" id="{88EA6539-63D3-44A9-91FF-11C2C0F6F50E}"/>
                </a:ext>
              </a:extLst>
            </p:cNvPr>
            <p:cNvCxnSpPr>
              <a:cxnSpLocks/>
            </p:cNvCxnSpPr>
            <p:nvPr/>
          </p:nvCxnSpPr>
          <p:spPr>
            <a:xfrm rot="16200000">
              <a:off x="8565245" y="4318153"/>
              <a:ext cx="0" cy="509255"/>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A508316A-561C-4C18-84F3-F37372AD4C22}"/>
                </a:ext>
              </a:extLst>
            </p:cNvPr>
            <p:cNvCxnSpPr>
              <a:cxnSpLocks/>
            </p:cNvCxnSpPr>
            <p:nvPr/>
          </p:nvCxnSpPr>
          <p:spPr>
            <a:xfrm flipH="1" flipV="1">
              <a:off x="8805547" y="3450689"/>
              <a:ext cx="14325" cy="2231733"/>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2E92C2FD-6311-484F-9D4B-C041455D73BE}"/>
                </a:ext>
              </a:extLst>
            </p:cNvPr>
            <p:cNvSpPr txBox="1">
              <a:spLocks/>
            </p:cNvSpPr>
            <p:nvPr/>
          </p:nvSpPr>
          <p:spPr>
            <a:xfrm>
              <a:off x="8662021" y="2716724"/>
              <a:ext cx="96282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dirty="0">
                  <a:solidFill>
                    <a:srgbClr val="000000"/>
                  </a:solidFill>
                  <a:latin typeface="Segoe UI Semibold" panose="020B0702040204020203" pitchFamily="34" charset="0"/>
                  <a:cs typeface="Segoe UI Semibold" panose="020B0702040204020203" pitchFamily="34" charset="0"/>
                </a:rPr>
                <a:t>Storage</a:t>
              </a:r>
            </a:p>
          </p:txBody>
        </p:sp>
        <p:sp>
          <p:nvSpPr>
            <p:cNvPr id="136" name="Rectangle: Rounded Corners 68">
              <a:extLst>
                <a:ext uri="{FF2B5EF4-FFF2-40B4-BE49-F238E27FC236}">
                  <a16:creationId xmlns:a16="http://schemas.microsoft.com/office/drawing/2014/main" id="{35B59E70-33B3-4C91-A87C-339B7544E65F}"/>
                </a:ext>
              </a:extLst>
            </p:cNvPr>
            <p:cNvSpPr/>
            <p:nvPr/>
          </p:nvSpPr>
          <p:spPr bwMode="auto">
            <a:xfrm>
              <a:off x="8833068" y="2973215"/>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37" name="Freeform: Shape 136">
              <a:extLst>
                <a:ext uri="{FF2B5EF4-FFF2-40B4-BE49-F238E27FC236}">
                  <a16:creationId xmlns:a16="http://schemas.microsoft.com/office/drawing/2014/main" id="{26C25550-4664-484F-8078-88DEFB398937}"/>
                </a:ext>
              </a:extLst>
            </p:cNvPr>
            <p:cNvSpPr/>
            <p:nvPr/>
          </p:nvSpPr>
          <p:spPr>
            <a:xfrm>
              <a:off x="8935734" y="3104389"/>
              <a:ext cx="415393" cy="358379"/>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sz="1200"/>
            </a:p>
          </p:txBody>
        </p:sp>
        <p:sp>
          <p:nvSpPr>
            <p:cNvPr id="44" name="Title 1">
              <a:extLst>
                <a:ext uri="{FF2B5EF4-FFF2-40B4-BE49-F238E27FC236}">
                  <a16:creationId xmlns:a16="http://schemas.microsoft.com/office/drawing/2014/main" id="{C20D6F85-9E08-4D9B-B249-48422BC178A0}"/>
                </a:ext>
              </a:extLst>
            </p:cNvPr>
            <p:cNvSpPr txBox="1">
              <a:spLocks/>
            </p:cNvSpPr>
            <p:nvPr/>
          </p:nvSpPr>
          <p:spPr>
            <a:xfrm>
              <a:off x="8662021" y="3830717"/>
              <a:ext cx="96282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SQL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Database</a:t>
              </a:r>
            </a:p>
          </p:txBody>
        </p:sp>
        <p:sp>
          <p:nvSpPr>
            <p:cNvPr id="131" name="Rectangle: Rounded Corners 68">
              <a:extLst>
                <a:ext uri="{FF2B5EF4-FFF2-40B4-BE49-F238E27FC236}">
                  <a16:creationId xmlns:a16="http://schemas.microsoft.com/office/drawing/2014/main" id="{57936E1A-A6F2-436F-8830-66A654D2F814}"/>
                </a:ext>
              </a:extLst>
            </p:cNvPr>
            <p:cNvSpPr/>
            <p:nvPr/>
          </p:nvSpPr>
          <p:spPr bwMode="auto">
            <a:xfrm>
              <a:off x="8833068" y="4271875"/>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33" name="Group 132">
              <a:extLst>
                <a:ext uri="{FF2B5EF4-FFF2-40B4-BE49-F238E27FC236}">
                  <a16:creationId xmlns:a16="http://schemas.microsoft.com/office/drawing/2014/main" id="{B3B40E15-E650-4BCA-AEC4-1FAC368E7E75}"/>
                </a:ext>
              </a:extLst>
            </p:cNvPr>
            <p:cNvGrpSpPr/>
            <p:nvPr/>
          </p:nvGrpSpPr>
          <p:grpSpPr>
            <a:xfrm>
              <a:off x="8988948" y="4376283"/>
              <a:ext cx="308933" cy="411912"/>
              <a:chOff x="10412571" y="917416"/>
              <a:chExt cx="285750" cy="381000"/>
            </a:xfrm>
          </p:grpSpPr>
          <p:sp>
            <p:nvSpPr>
              <p:cNvPr id="134" name="Freeform: Shape 133">
                <a:extLst>
                  <a:ext uri="{FF2B5EF4-FFF2-40B4-BE49-F238E27FC236}">
                    <a16:creationId xmlns:a16="http://schemas.microsoft.com/office/drawing/2014/main" id="{9FC4CB33-6C2E-4397-99A1-E24261E4E6D6}"/>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endParaRPr lang="en-US" sz="1200"/>
              </a:p>
            </p:txBody>
          </p:sp>
          <p:sp>
            <p:nvSpPr>
              <p:cNvPr id="135" name="Freeform: Shape 134">
                <a:extLst>
                  <a:ext uri="{FF2B5EF4-FFF2-40B4-BE49-F238E27FC236}">
                    <a16:creationId xmlns:a16="http://schemas.microsoft.com/office/drawing/2014/main" id="{DE7035B5-D164-4297-A432-8BD8A6818AC8}"/>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endParaRPr lang="en-US" sz="1200"/>
              </a:p>
            </p:txBody>
          </p:sp>
        </p:grpSp>
        <p:sp>
          <p:nvSpPr>
            <p:cNvPr id="46" name="Title 1">
              <a:extLst>
                <a:ext uri="{FF2B5EF4-FFF2-40B4-BE49-F238E27FC236}">
                  <a16:creationId xmlns:a16="http://schemas.microsoft.com/office/drawing/2014/main" id="{D0FA62D1-CA4B-4FB7-AEA2-A40E3E74754D}"/>
                </a:ext>
              </a:extLst>
            </p:cNvPr>
            <p:cNvSpPr txBox="1">
              <a:spLocks/>
            </p:cNvSpPr>
            <p:nvPr/>
          </p:nvSpPr>
          <p:spPr>
            <a:xfrm>
              <a:off x="8662021" y="5101973"/>
              <a:ext cx="96282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Cosmos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DB</a:t>
              </a:r>
            </a:p>
          </p:txBody>
        </p:sp>
        <p:sp>
          <p:nvSpPr>
            <p:cNvPr id="120" name="Rectangle: Rounded Corners 68">
              <a:extLst>
                <a:ext uri="{FF2B5EF4-FFF2-40B4-BE49-F238E27FC236}">
                  <a16:creationId xmlns:a16="http://schemas.microsoft.com/office/drawing/2014/main" id="{26366E05-D8A4-4487-87AC-BA7490E27A61}"/>
                </a:ext>
              </a:extLst>
            </p:cNvPr>
            <p:cNvSpPr/>
            <p:nvPr/>
          </p:nvSpPr>
          <p:spPr bwMode="auto">
            <a:xfrm>
              <a:off x="8833068" y="5543130"/>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21" name="Graphic 127">
              <a:extLst>
                <a:ext uri="{FF2B5EF4-FFF2-40B4-BE49-F238E27FC236}">
                  <a16:creationId xmlns:a16="http://schemas.microsoft.com/office/drawing/2014/main" id="{7B6E5301-93FC-46D0-919E-3A12BE663623}"/>
                </a:ext>
              </a:extLst>
            </p:cNvPr>
            <p:cNvGrpSpPr/>
            <p:nvPr/>
          </p:nvGrpSpPr>
          <p:grpSpPr>
            <a:xfrm>
              <a:off x="8891927" y="5601975"/>
              <a:ext cx="499334" cy="499283"/>
              <a:chOff x="10248501" y="926701"/>
              <a:chExt cx="1447391" cy="1447247"/>
            </a:xfrm>
          </p:grpSpPr>
          <p:sp>
            <p:nvSpPr>
              <p:cNvPr id="122" name="Freeform: Shape 121">
                <a:extLst>
                  <a:ext uri="{FF2B5EF4-FFF2-40B4-BE49-F238E27FC236}">
                    <a16:creationId xmlns:a16="http://schemas.microsoft.com/office/drawing/2014/main" id="{C52AC88D-108F-464D-BD4E-0BA3D923F503}"/>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endParaRPr lang="en-US" sz="1200"/>
              </a:p>
            </p:txBody>
          </p:sp>
          <p:sp>
            <p:nvSpPr>
              <p:cNvPr id="123" name="Freeform: Shape 122">
                <a:extLst>
                  <a:ext uri="{FF2B5EF4-FFF2-40B4-BE49-F238E27FC236}">
                    <a16:creationId xmlns:a16="http://schemas.microsoft.com/office/drawing/2014/main" id="{76968892-0520-438D-9ED3-C30CB7AB18C7}"/>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endParaRPr lang="en-US" sz="1200"/>
              </a:p>
            </p:txBody>
          </p:sp>
          <p:sp>
            <p:nvSpPr>
              <p:cNvPr id="124" name="Freeform: Shape 123">
                <a:extLst>
                  <a:ext uri="{FF2B5EF4-FFF2-40B4-BE49-F238E27FC236}">
                    <a16:creationId xmlns:a16="http://schemas.microsoft.com/office/drawing/2014/main" id="{1B1F28C0-3FE6-4B2E-80C3-4E0F8F02E013}"/>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endParaRPr lang="en-US" sz="1200"/>
              </a:p>
            </p:txBody>
          </p:sp>
          <p:sp>
            <p:nvSpPr>
              <p:cNvPr id="125" name="Freeform: Shape 124">
                <a:extLst>
                  <a:ext uri="{FF2B5EF4-FFF2-40B4-BE49-F238E27FC236}">
                    <a16:creationId xmlns:a16="http://schemas.microsoft.com/office/drawing/2014/main" id="{0CF079AB-E653-4671-A46F-25981300D81C}"/>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endParaRPr lang="en-US" sz="1200"/>
              </a:p>
            </p:txBody>
          </p:sp>
          <p:sp>
            <p:nvSpPr>
              <p:cNvPr id="126" name="Freeform: Shape 125">
                <a:extLst>
                  <a:ext uri="{FF2B5EF4-FFF2-40B4-BE49-F238E27FC236}">
                    <a16:creationId xmlns:a16="http://schemas.microsoft.com/office/drawing/2014/main" id="{DCD757C5-3768-460D-B20B-A0D168079C7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endParaRPr lang="en-US" sz="1200"/>
              </a:p>
            </p:txBody>
          </p:sp>
          <p:sp>
            <p:nvSpPr>
              <p:cNvPr id="127" name="Freeform: Shape 126">
                <a:extLst>
                  <a:ext uri="{FF2B5EF4-FFF2-40B4-BE49-F238E27FC236}">
                    <a16:creationId xmlns:a16="http://schemas.microsoft.com/office/drawing/2014/main" id="{0AC3B92D-F334-4688-989D-807C411DD26B}"/>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endParaRPr lang="en-US" sz="1200"/>
              </a:p>
            </p:txBody>
          </p:sp>
          <p:sp>
            <p:nvSpPr>
              <p:cNvPr id="128" name="Freeform: Shape 127">
                <a:extLst>
                  <a:ext uri="{FF2B5EF4-FFF2-40B4-BE49-F238E27FC236}">
                    <a16:creationId xmlns:a16="http://schemas.microsoft.com/office/drawing/2014/main" id="{BEFD8468-0EE4-428A-88BE-208B5306F4C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endParaRPr lang="en-US" sz="1200"/>
              </a:p>
            </p:txBody>
          </p:sp>
          <p:sp>
            <p:nvSpPr>
              <p:cNvPr id="129" name="Freeform: Shape 128">
                <a:extLst>
                  <a:ext uri="{FF2B5EF4-FFF2-40B4-BE49-F238E27FC236}">
                    <a16:creationId xmlns:a16="http://schemas.microsoft.com/office/drawing/2014/main" id="{F721D3D7-04D9-4C02-BE70-85A77C021384}"/>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endParaRPr lang="en-US" sz="1200"/>
              </a:p>
            </p:txBody>
          </p:sp>
          <p:sp>
            <p:nvSpPr>
              <p:cNvPr id="130" name="Freeform: Shape 129">
                <a:extLst>
                  <a:ext uri="{FF2B5EF4-FFF2-40B4-BE49-F238E27FC236}">
                    <a16:creationId xmlns:a16="http://schemas.microsoft.com/office/drawing/2014/main" id="{BCAE7E73-4BAB-4233-9A41-9DCAE572A26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endParaRPr lang="en-US" sz="1200"/>
              </a:p>
            </p:txBody>
          </p:sp>
        </p:grpSp>
        <p:sp>
          <p:nvSpPr>
            <p:cNvPr id="48" name="Rectangle: Rounded Corners 68">
              <a:extLst>
                <a:ext uri="{FF2B5EF4-FFF2-40B4-BE49-F238E27FC236}">
                  <a16:creationId xmlns:a16="http://schemas.microsoft.com/office/drawing/2014/main" id="{517D1C8C-D085-4CB3-9798-89967DD1C6CD}"/>
                </a:ext>
              </a:extLst>
            </p:cNvPr>
            <p:cNvSpPr/>
            <p:nvPr/>
          </p:nvSpPr>
          <p:spPr bwMode="auto">
            <a:xfrm>
              <a:off x="4459468" y="3862542"/>
              <a:ext cx="3658227" cy="1751995"/>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49" name="Title 1">
              <a:extLst>
                <a:ext uri="{FF2B5EF4-FFF2-40B4-BE49-F238E27FC236}">
                  <a16:creationId xmlns:a16="http://schemas.microsoft.com/office/drawing/2014/main" id="{EEF1D79B-8E8F-44C1-9075-EDC2DD15FE8B}"/>
                </a:ext>
              </a:extLst>
            </p:cNvPr>
            <p:cNvSpPr txBox="1">
              <a:spLocks/>
            </p:cNvSpPr>
            <p:nvPr/>
          </p:nvSpPr>
          <p:spPr>
            <a:xfrm>
              <a:off x="4459468" y="3604456"/>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err="1">
                  <a:solidFill>
                    <a:srgbClr val="000000"/>
                  </a:solidFill>
                </a:rPr>
                <a:t>VNet</a:t>
              </a:r>
              <a:endParaRPr lang="en-US" sz="1200">
                <a:solidFill>
                  <a:srgbClr val="000000"/>
                </a:solidFill>
              </a:endParaRPr>
            </a:p>
          </p:txBody>
        </p:sp>
        <p:sp>
          <p:nvSpPr>
            <p:cNvPr id="50" name="Rectangle: Rounded Corners 68">
              <a:extLst>
                <a:ext uri="{FF2B5EF4-FFF2-40B4-BE49-F238E27FC236}">
                  <a16:creationId xmlns:a16="http://schemas.microsoft.com/office/drawing/2014/main" id="{14837588-50E8-4486-9A38-280BCD448240}"/>
                </a:ext>
              </a:extLst>
            </p:cNvPr>
            <p:cNvSpPr/>
            <p:nvPr/>
          </p:nvSpPr>
          <p:spPr bwMode="auto">
            <a:xfrm>
              <a:off x="4574552" y="4284018"/>
              <a:ext cx="1549530" cy="12083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1" name="Title 1">
              <a:extLst>
                <a:ext uri="{FF2B5EF4-FFF2-40B4-BE49-F238E27FC236}">
                  <a16:creationId xmlns:a16="http://schemas.microsoft.com/office/drawing/2014/main" id="{0D01A2DE-3C1C-4718-A5C5-38AD6711E92C}"/>
                </a:ext>
              </a:extLst>
            </p:cNvPr>
            <p:cNvSpPr txBox="1">
              <a:spLocks/>
            </p:cNvSpPr>
            <p:nvPr/>
          </p:nvSpPr>
          <p:spPr>
            <a:xfrm>
              <a:off x="4779461" y="402635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Node</a:t>
              </a:r>
            </a:p>
          </p:txBody>
        </p:sp>
        <p:sp>
          <p:nvSpPr>
            <p:cNvPr id="52" name="Rectangle: Rounded Corners 68">
              <a:extLst>
                <a:ext uri="{FF2B5EF4-FFF2-40B4-BE49-F238E27FC236}">
                  <a16:creationId xmlns:a16="http://schemas.microsoft.com/office/drawing/2014/main" id="{EFB6136F-846B-43E0-95F7-05813D9F7B63}"/>
                </a:ext>
              </a:extLst>
            </p:cNvPr>
            <p:cNvSpPr/>
            <p:nvPr/>
          </p:nvSpPr>
          <p:spPr bwMode="auto">
            <a:xfrm>
              <a:off x="6452767" y="4284018"/>
              <a:ext cx="1549842" cy="12083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3" name="Title 1">
              <a:extLst>
                <a:ext uri="{FF2B5EF4-FFF2-40B4-BE49-F238E27FC236}">
                  <a16:creationId xmlns:a16="http://schemas.microsoft.com/office/drawing/2014/main" id="{F43307E4-1086-48A0-B0E3-0A94B7A69318}"/>
                </a:ext>
              </a:extLst>
            </p:cNvPr>
            <p:cNvSpPr txBox="1">
              <a:spLocks/>
            </p:cNvSpPr>
            <p:nvPr/>
          </p:nvSpPr>
          <p:spPr>
            <a:xfrm>
              <a:off x="6608852" y="402635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Node</a:t>
              </a:r>
            </a:p>
          </p:txBody>
        </p:sp>
        <p:sp>
          <p:nvSpPr>
            <p:cNvPr id="54" name="Rectangle: Rounded Corners 68">
              <a:extLst>
                <a:ext uri="{FF2B5EF4-FFF2-40B4-BE49-F238E27FC236}">
                  <a16:creationId xmlns:a16="http://schemas.microsoft.com/office/drawing/2014/main" id="{19336AEF-3D46-4843-80F7-C962E963BA92}"/>
                </a:ext>
              </a:extLst>
            </p:cNvPr>
            <p:cNvSpPr/>
            <p:nvPr/>
          </p:nvSpPr>
          <p:spPr bwMode="auto">
            <a:xfrm>
              <a:off x="4943929" y="4660935"/>
              <a:ext cx="1106482" cy="72151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5" name="Title 1">
              <a:extLst>
                <a:ext uri="{FF2B5EF4-FFF2-40B4-BE49-F238E27FC236}">
                  <a16:creationId xmlns:a16="http://schemas.microsoft.com/office/drawing/2014/main" id="{4A231E16-7B9E-47B5-9095-4E9D0D6FF062}"/>
                </a:ext>
              </a:extLst>
            </p:cNvPr>
            <p:cNvSpPr txBox="1">
              <a:spLocks/>
            </p:cNvSpPr>
            <p:nvPr/>
          </p:nvSpPr>
          <p:spPr>
            <a:xfrm>
              <a:off x="5259703" y="4403652"/>
              <a:ext cx="47493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Pod</a:t>
              </a:r>
            </a:p>
          </p:txBody>
        </p:sp>
        <p:sp>
          <p:nvSpPr>
            <p:cNvPr id="56" name="Rectangle: Rounded Corners 68">
              <a:extLst>
                <a:ext uri="{FF2B5EF4-FFF2-40B4-BE49-F238E27FC236}">
                  <a16:creationId xmlns:a16="http://schemas.microsoft.com/office/drawing/2014/main" id="{6013D8BE-617E-407F-8AA9-5F7586F1FEBF}"/>
                </a:ext>
              </a:extLst>
            </p:cNvPr>
            <p:cNvSpPr/>
            <p:nvPr/>
          </p:nvSpPr>
          <p:spPr bwMode="auto">
            <a:xfrm>
              <a:off x="6533504" y="4660935"/>
              <a:ext cx="1388369" cy="72151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7" name="Title 1">
              <a:extLst>
                <a:ext uri="{FF2B5EF4-FFF2-40B4-BE49-F238E27FC236}">
                  <a16:creationId xmlns:a16="http://schemas.microsoft.com/office/drawing/2014/main" id="{FD288B66-4FE1-4F82-8978-3C892EA78FC8}"/>
                </a:ext>
              </a:extLst>
            </p:cNvPr>
            <p:cNvSpPr txBox="1">
              <a:spLocks/>
            </p:cNvSpPr>
            <p:nvPr/>
          </p:nvSpPr>
          <p:spPr>
            <a:xfrm>
              <a:off x="6990467" y="4403652"/>
              <a:ext cx="474441"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Pod</a:t>
              </a:r>
            </a:p>
          </p:txBody>
        </p:sp>
        <p:sp>
          <p:nvSpPr>
            <p:cNvPr id="58" name="Rectangle: Rounded Corners 68">
              <a:extLst>
                <a:ext uri="{FF2B5EF4-FFF2-40B4-BE49-F238E27FC236}">
                  <a16:creationId xmlns:a16="http://schemas.microsoft.com/office/drawing/2014/main" id="{CDADEEC4-4C85-42C6-B654-4B9A540A86C4}"/>
                </a:ext>
              </a:extLst>
            </p:cNvPr>
            <p:cNvSpPr/>
            <p:nvPr/>
          </p:nvSpPr>
          <p:spPr bwMode="auto">
            <a:xfrm>
              <a:off x="4656931" y="4841847"/>
              <a:ext cx="385372" cy="38537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17" name="Freeform: Shape 93">
              <a:extLst>
                <a:ext uri="{FF2B5EF4-FFF2-40B4-BE49-F238E27FC236}">
                  <a16:creationId xmlns:a16="http://schemas.microsoft.com/office/drawing/2014/main" id="{40151F74-AC28-4A9D-B05E-FE8F845C19DF}"/>
                </a:ext>
              </a:extLst>
            </p:cNvPr>
            <p:cNvSpPr/>
            <p:nvPr/>
          </p:nvSpPr>
          <p:spPr>
            <a:xfrm>
              <a:off x="4787371" y="4997214"/>
              <a:ext cx="58850" cy="102988"/>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8" name="Freeform: Shape 108">
              <a:extLst>
                <a:ext uri="{FF2B5EF4-FFF2-40B4-BE49-F238E27FC236}">
                  <a16:creationId xmlns:a16="http://schemas.microsoft.com/office/drawing/2014/main" id="{496CAD16-BFE0-4E6B-B7E0-7E5D506FAAC3}"/>
                </a:ext>
              </a:extLst>
            </p:cNvPr>
            <p:cNvSpPr/>
            <p:nvPr/>
          </p:nvSpPr>
          <p:spPr>
            <a:xfrm>
              <a:off x="4852452" y="4996506"/>
              <a:ext cx="58850" cy="102988"/>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9" name="Freeform: Shape 109">
              <a:extLst>
                <a:ext uri="{FF2B5EF4-FFF2-40B4-BE49-F238E27FC236}">
                  <a16:creationId xmlns:a16="http://schemas.microsoft.com/office/drawing/2014/main" id="{FDF33FA8-6681-44C7-97E3-477AEABE7F61}"/>
                </a:ext>
              </a:extLst>
            </p:cNvPr>
            <p:cNvSpPr/>
            <p:nvPr/>
          </p:nvSpPr>
          <p:spPr>
            <a:xfrm>
              <a:off x="4698805" y="4883722"/>
              <a:ext cx="301607" cy="301606"/>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cxnSp>
          <p:nvCxnSpPr>
            <p:cNvPr id="60" name="Straight Connector 59">
              <a:extLst>
                <a:ext uri="{FF2B5EF4-FFF2-40B4-BE49-F238E27FC236}">
                  <a16:creationId xmlns:a16="http://schemas.microsoft.com/office/drawing/2014/main" id="{3B71B5F8-5008-4DDC-B7D8-41D5CFE5C4B5}"/>
                </a:ext>
              </a:extLst>
            </p:cNvPr>
            <p:cNvCxnSpPr>
              <a:cxnSpLocks/>
            </p:cNvCxnSpPr>
            <p:nvPr/>
          </p:nvCxnSpPr>
          <p:spPr>
            <a:xfrm>
              <a:off x="3849600" y="5034533"/>
              <a:ext cx="806747"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Title 1">
              <a:extLst>
                <a:ext uri="{FF2B5EF4-FFF2-40B4-BE49-F238E27FC236}">
                  <a16:creationId xmlns:a16="http://schemas.microsoft.com/office/drawing/2014/main" id="{F47FA2F1-8FC5-40A9-A041-80AEDF74B41E}"/>
                </a:ext>
              </a:extLst>
            </p:cNvPr>
            <p:cNvSpPr txBox="1">
              <a:spLocks/>
            </p:cNvSpPr>
            <p:nvPr/>
          </p:nvSpPr>
          <p:spPr>
            <a:xfrm>
              <a:off x="2545366" y="494220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200" err="1">
                  <a:solidFill>
                    <a:srgbClr val="000000"/>
                  </a:solidFill>
                </a:rPr>
                <a:t>AAD</a:t>
              </a:r>
              <a:r>
                <a:rPr lang="en-US" sz="1200">
                  <a:solidFill>
                    <a:srgbClr val="000000"/>
                  </a:solidFill>
                </a:rPr>
                <a:t> Pod Identity</a:t>
              </a:r>
            </a:p>
          </p:txBody>
        </p:sp>
        <p:cxnSp>
          <p:nvCxnSpPr>
            <p:cNvPr id="62" name="Connector: Elbow 61">
              <a:extLst>
                <a:ext uri="{FF2B5EF4-FFF2-40B4-BE49-F238E27FC236}">
                  <a16:creationId xmlns:a16="http://schemas.microsoft.com/office/drawing/2014/main" id="{58C2579A-770E-4AA9-8B7A-AA42E846D397}"/>
                </a:ext>
              </a:extLst>
            </p:cNvPr>
            <p:cNvCxnSpPr>
              <a:cxnSpLocks/>
              <a:stCxn id="113" idx="3"/>
              <a:endCxn id="58" idx="2"/>
            </p:cNvCxnSpPr>
            <p:nvPr/>
          </p:nvCxnSpPr>
          <p:spPr>
            <a:xfrm flipV="1">
              <a:off x="4494837" y="5227219"/>
              <a:ext cx="354780" cy="640080"/>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9EA2FC-9346-4952-9D0B-40E9CFE7E391}"/>
                </a:ext>
              </a:extLst>
            </p:cNvPr>
            <p:cNvCxnSpPr>
              <a:cxnSpLocks/>
              <a:stCxn id="50" idx="3"/>
              <a:endCxn id="52" idx="1"/>
            </p:cNvCxnSpPr>
            <p:nvPr/>
          </p:nvCxnSpPr>
          <p:spPr>
            <a:xfrm>
              <a:off x="6124082" y="4888172"/>
              <a:ext cx="328685"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A0C8FC0-D504-4677-9201-37393E2D2BA7}"/>
                </a:ext>
              </a:extLst>
            </p:cNvPr>
            <p:cNvSpPr/>
            <p:nvPr/>
          </p:nvSpPr>
          <p:spPr bwMode="auto">
            <a:xfrm>
              <a:off x="4006020" y="5469912"/>
              <a:ext cx="523026" cy="523026"/>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pic>
          <p:nvPicPr>
            <p:cNvPr id="113" name="Picture 112" descr="A close up of a sign&#10;&#10;Description automatically generated">
              <a:extLst>
                <a:ext uri="{FF2B5EF4-FFF2-40B4-BE49-F238E27FC236}">
                  <a16:creationId xmlns:a16="http://schemas.microsoft.com/office/drawing/2014/main" id="{164B0E73-63FE-4860-B1DB-FDBD3F90B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9271" y="5500501"/>
              <a:ext cx="445571" cy="445571"/>
            </a:xfrm>
            <a:prstGeom prst="rect">
              <a:avLst/>
            </a:prstGeom>
          </p:spPr>
        </p:pic>
        <p:sp>
          <p:nvSpPr>
            <p:cNvPr id="114" name="Title 1">
              <a:extLst>
                <a:ext uri="{FF2B5EF4-FFF2-40B4-BE49-F238E27FC236}">
                  <a16:creationId xmlns:a16="http://schemas.microsoft.com/office/drawing/2014/main" id="{2B0B11B9-0CF6-4CDA-8C78-7C6A72532DDD}"/>
                </a:ext>
              </a:extLst>
            </p:cNvPr>
            <p:cNvSpPr txBox="1">
              <a:spLocks/>
            </p:cNvSpPr>
            <p:nvPr/>
          </p:nvSpPr>
          <p:spPr>
            <a:xfrm>
              <a:off x="2947013" y="5637102"/>
              <a:ext cx="1018869"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200">
                  <a:solidFill>
                    <a:srgbClr val="000000"/>
                  </a:solidFill>
                </a:rPr>
                <a:t> Key Vault</a:t>
              </a:r>
            </a:p>
          </p:txBody>
        </p:sp>
        <p:grpSp>
          <p:nvGrpSpPr>
            <p:cNvPr id="14" name="Group 13">
              <a:extLst>
                <a:ext uri="{FF2B5EF4-FFF2-40B4-BE49-F238E27FC236}">
                  <a16:creationId xmlns:a16="http://schemas.microsoft.com/office/drawing/2014/main" id="{84331879-48C0-47FF-B204-B4F9B30D2457}"/>
                </a:ext>
              </a:extLst>
            </p:cNvPr>
            <p:cNvGrpSpPr/>
            <p:nvPr/>
          </p:nvGrpSpPr>
          <p:grpSpPr>
            <a:xfrm>
              <a:off x="2914857" y="3633500"/>
              <a:ext cx="962821" cy="1061373"/>
              <a:chOff x="3136057" y="3599129"/>
              <a:chExt cx="962821" cy="1061373"/>
            </a:xfrm>
          </p:grpSpPr>
          <p:sp>
            <p:nvSpPr>
              <p:cNvPr id="67" name="Title 1">
                <a:extLst>
                  <a:ext uri="{FF2B5EF4-FFF2-40B4-BE49-F238E27FC236}">
                    <a16:creationId xmlns:a16="http://schemas.microsoft.com/office/drawing/2014/main" id="{3D0698E1-7341-4AF1-BAED-06E3412A4B41}"/>
                  </a:ext>
                </a:extLst>
              </p:cNvPr>
              <p:cNvSpPr txBox="1">
                <a:spLocks/>
              </p:cNvSpPr>
              <p:nvPr/>
            </p:nvSpPr>
            <p:spPr>
              <a:xfrm>
                <a:off x="3136057" y="3599129"/>
                <a:ext cx="962821" cy="36933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Active Directory</a:t>
                </a:r>
              </a:p>
            </p:txBody>
          </p:sp>
          <p:sp>
            <p:nvSpPr>
              <p:cNvPr id="108" name="Rectangle: Rounded Corners 68">
                <a:extLst>
                  <a:ext uri="{FF2B5EF4-FFF2-40B4-BE49-F238E27FC236}">
                    <a16:creationId xmlns:a16="http://schemas.microsoft.com/office/drawing/2014/main" id="{7C26A669-0F4D-4B3D-90C2-6C37D139E1DB}"/>
                  </a:ext>
                </a:extLst>
              </p:cNvPr>
              <p:cNvSpPr/>
              <p:nvPr/>
            </p:nvSpPr>
            <p:spPr bwMode="auto">
              <a:xfrm>
                <a:off x="3308049" y="4041669"/>
                <a:ext cx="618837" cy="61883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09" name="Group 108">
                <a:extLst>
                  <a:ext uri="{FF2B5EF4-FFF2-40B4-BE49-F238E27FC236}">
                    <a16:creationId xmlns:a16="http://schemas.microsoft.com/office/drawing/2014/main" id="{973C1388-B1B6-4CDF-A91D-23AF97EFF422}"/>
                  </a:ext>
                </a:extLst>
              </p:cNvPr>
              <p:cNvGrpSpPr/>
              <p:nvPr/>
            </p:nvGrpSpPr>
            <p:grpSpPr>
              <a:xfrm>
                <a:off x="3392506" y="4126160"/>
                <a:ext cx="449831" cy="449828"/>
                <a:chOff x="8048290" y="2866510"/>
                <a:chExt cx="390525" cy="390525"/>
              </a:xfrm>
              <a:solidFill>
                <a:srgbClr val="0078D4"/>
              </a:solidFill>
            </p:grpSpPr>
            <p:sp>
              <p:nvSpPr>
                <p:cNvPr id="110" name="Freeform: Shape 93">
                  <a:extLst>
                    <a:ext uri="{FF2B5EF4-FFF2-40B4-BE49-F238E27FC236}">
                      <a16:creationId xmlns:a16="http://schemas.microsoft.com/office/drawing/2014/main" id="{EA9B3C14-4751-4F39-A154-D62249747BB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1" name="Freeform: Shape 108">
                  <a:extLst>
                    <a:ext uri="{FF2B5EF4-FFF2-40B4-BE49-F238E27FC236}">
                      <a16:creationId xmlns:a16="http://schemas.microsoft.com/office/drawing/2014/main" id="{6B04BAC8-ED73-477E-B428-A4A098CE7C0F}"/>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2" name="Freeform: Shape 109">
                  <a:extLst>
                    <a:ext uri="{FF2B5EF4-FFF2-40B4-BE49-F238E27FC236}">
                      <a16:creationId xmlns:a16="http://schemas.microsoft.com/office/drawing/2014/main" id="{76552B56-6806-419C-A578-0B9900357FB1}"/>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grpSp>
        </p:grpSp>
        <p:grpSp>
          <p:nvGrpSpPr>
            <p:cNvPr id="100" name="Group 99">
              <a:extLst>
                <a:ext uri="{FF2B5EF4-FFF2-40B4-BE49-F238E27FC236}">
                  <a16:creationId xmlns:a16="http://schemas.microsoft.com/office/drawing/2014/main" id="{6DC185FB-F6B2-4F65-84B2-9B8B0D8F19A8}"/>
                </a:ext>
              </a:extLst>
            </p:cNvPr>
            <p:cNvGrpSpPr/>
            <p:nvPr/>
          </p:nvGrpSpPr>
          <p:grpSpPr>
            <a:xfrm>
              <a:off x="5136475" y="4758998"/>
              <a:ext cx="803649" cy="229668"/>
              <a:chOff x="7899021" y="3959655"/>
              <a:chExt cx="698483" cy="199613"/>
            </a:xfrm>
          </p:grpSpPr>
          <p:sp>
            <p:nvSpPr>
              <p:cNvPr id="105" name="Freeform: Shape 104">
                <a:extLst>
                  <a:ext uri="{FF2B5EF4-FFF2-40B4-BE49-F238E27FC236}">
                    <a16:creationId xmlns:a16="http://schemas.microsoft.com/office/drawing/2014/main" id="{BE5DA9C0-0BBC-4ABF-8346-C7BACEE372C9}"/>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6" name="Freeform: Shape 105">
                <a:extLst>
                  <a:ext uri="{FF2B5EF4-FFF2-40B4-BE49-F238E27FC236}">
                    <a16:creationId xmlns:a16="http://schemas.microsoft.com/office/drawing/2014/main" id="{1162B449-46F6-4169-896B-50B6CC082615}"/>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7" name="Freeform: Shape 106">
                <a:extLst>
                  <a:ext uri="{FF2B5EF4-FFF2-40B4-BE49-F238E27FC236}">
                    <a16:creationId xmlns:a16="http://schemas.microsoft.com/office/drawing/2014/main" id="{D025D739-BB81-41EB-A9C7-2D0BC24C470B}"/>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101" name="Group 100">
              <a:extLst>
                <a:ext uri="{FF2B5EF4-FFF2-40B4-BE49-F238E27FC236}">
                  <a16:creationId xmlns:a16="http://schemas.microsoft.com/office/drawing/2014/main" id="{A0D21BE0-C06F-4287-A517-32FD5B5BE007}"/>
                </a:ext>
              </a:extLst>
            </p:cNvPr>
            <p:cNvGrpSpPr/>
            <p:nvPr/>
          </p:nvGrpSpPr>
          <p:grpSpPr>
            <a:xfrm>
              <a:off x="5136475" y="5054732"/>
              <a:ext cx="803649" cy="229668"/>
              <a:chOff x="7899021" y="3959655"/>
              <a:chExt cx="698483" cy="199613"/>
            </a:xfrm>
          </p:grpSpPr>
          <p:sp>
            <p:nvSpPr>
              <p:cNvPr id="102" name="Freeform: Shape 101">
                <a:extLst>
                  <a:ext uri="{FF2B5EF4-FFF2-40B4-BE49-F238E27FC236}">
                    <a16:creationId xmlns:a16="http://schemas.microsoft.com/office/drawing/2014/main" id="{B7B0C1D0-1A7A-4608-A8AB-9DC01E5CB997}"/>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3" name="Freeform: Shape 102">
                <a:extLst>
                  <a:ext uri="{FF2B5EF4-FFF2-40B4-BE49-F238E27FC236}">
                    <a16:creationId xmlns:a16="http://schemas.microsoft.com/office/drawing/2014/main" id="{FF9C1197-8A6A-4824-8373-BB83DF20EF1C}"/>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4" name="Freeform: Shape 103">
                <a:extLst>
                  <a:ext uri="{FF2B5EF4-FFF2-40B4-BE49-F238E27FC236}">
                    <a16:creationId xmlns:a16="http://schemas.microsoft.com/office/drawing/2014/main" id="{5E09AE38-4B6D-4F61-9DD7-9E012C4A8601}"/>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89" name="Group 88">
              <a:extLst>
                <a:ext uri="{FF2B5EF4-FFF2-40B4-BE49-F238E27FC236}">
                  <a16:creationId xmlns:a16="http://schemas.microsoft.com/office/drawing/2014/main" id="{CEE957E9-AFA3-4A9B-92B3-19B4F6FE84D9}"/>
                </a:ext>
              </a:extLst>
            </p:cNvPr>
            <p:cNvGrpSpPr/>
            <p:nvPr/>
          </p:nvGrpSpPr>
          <p:grpSpPr>
            <a:xfrm>
              <a:off x="6825855" y="4758998"/>
              <a:ext cx="803649" cy="229668"/>
              <a:chOff x="7899021" y="3959655"/>
              <a:chExt cx="698483" cy="199613"/>
            </a:xfrm>
          </p:grpSpPr>
          <p:sp>
            <p:nvSpPr>
              <p:cNvPr id="94" name="Freeform: Shape 93">
                <a:extLst>
                  <a:ext uri="{FF2B5EF4-FFF2-40B4-BE49-F238E27FC236}">
                    <a16:creationId xmlns:a16="http://schemas.microsoft.com/office/drawing/2014/main" id="{5C369BA8-DA32-40C3-9F9A-691223600B52}"/>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5" name="Freeform: Shape 94">
                <a:extLst>
                  <a:ext uri="{FF2B5EF4-FFF2-40B4-BE49-F238E27FC236}">
                    <a16:creationId xmlns:a16="http://schemas.microsoft.com/office/drawing/2014/main" id="{4D94601E-6133-40EC-AA8F-45484DDFF683}"/>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6" name="Freeform: Shape 95">
                <a:extLst>
                  <a:ext uri="{FF2B5EF4-FFF2-40B4-BE49-F238E27FC236}">
                    <a16:creationId xmlns:a16="http://schemas.microsoft.com/office/drawing/2014/main" id="{44973F46-1DA0-40DB-956F-B5376E23FB90}"/>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90" name="Group 89">
              <a:extLst>
                <a:ext uri="{FF2B5EF4-FFF2-40B4-BE49-F238E27FC236}">
                  <a16:creationId xmlns:a16="http://schemas.microsoft.com/office/drawing/2014/main" id="{5FEEF85C-A9BA-4FD3-A7B7-2424FCE1FEEE}"/>
                </a:ext>
              </a:extLst>
            </p:cNvPr>
            <p:cNvGrpSpPr/>
            <p:nvPr/>
          </p:nvGrpSpPr>
          <p:grpSpPr>
            <a:xfrm>
              <a:off x="6825855" y="5054732"/>
              <a:ext cx="803649" cy="229668"/>
              <a:chOff x="7899021" y="3959655"/>
              <a:chExt cx="698483" cy="199613"/>
            </a:xfrm>
          </p:grpSpPr>
          <p:sp>
            <p:nvSpPr>
              <p:cNvPr id="91" name="Freeform: Shape 90">
                <a:extLst>
                  <a:ext uri="{FF2B5EF4-FFF2-40B4-BE49-F238E27FC236}">
                    <a16:creationId xmlns:a16="http://schemas.microsoft.com/office/drawing/2014/main" id="{BDFECE72-9F97-4242-95B2-574876C0C4FC}"/>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2" name="Freeform: Shape 91">
                <a:extLst>
                  <a:ext uri="{FF2B5EF4-FFF2-40B4-BE49-F238E27FC236}">
                    <a16:creationId xmlns:a16="http://schemas.microsoft.com/office/drawing/2014/main" id="{52095F37-F361-43F6-A22F-B286022AD2BF}"/>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3" name="Freeform: Shape 92">
                <a:extLst>
                  <a:ext uri="{FF2B5EF4-FFF2-40B4-BE49-F238E27FC236}">
                    <a16:creationId xmlns:a16="http://schemas.microsoft.com/office/drawing/2014/main" id="{1C813528-0AB9-4C20-AB70-C5D04E0AF531}"/>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sp>
          <p:nvSpPr>
            <p:cNvPr id="144" name="Title 1">
              <a:extLst>
                <a:ext uri="{FF2B5EF4-FFF2-40B4-BE49-F238E27FC236}">
                  <a16:creationId xmlns:a16="http://schemas.microsoft.com/office/drawing/2014/main" id="{67FFF01C-FA19-4CCC-AB2C-256FCC1A4968}"/>
                </a:ext>
              </a:extLst>
            </p:cNvPr>
            <p:cNvSpPr txBox="1">
              <a:spLocks/>
            </p:cNvSpPr>
            <p:nvPr/>
          </p:nvSpPr>
          <p:spPr>
            <a:xfrm>
              <a:off x="9761494" y="3645509"/>
              <a:ext cx="962821" cy="646331"/>
            </a:xfrm>
            <a:prstGeom prst="rect">
              <a:avLst/>
            </a:prstGeom>
            <a:solidFill>
              <a:schemeClr val="bg1"/>
            </a:solidFill>
          </p:spPr>
          <p:txBody>
            <a:bodyPr vert="horz" wrap="square" lIns="0" tIns="91440" rIns="0" bIns="18288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Active Directory</a:t>
              </a:r>
            </a:p>
          </p:txBody>
        </p:sp>
        <p:grpSp>
          <p:nvGrpSpPr>
            <p:cNvPr id="146" name="Group 145">
              <a:extLst>
                <a:ext uri="{FF2B5EF4-FFF2-40B4-BE49-F238E27FC236}">
                  <a16:creationId xmlns:a16="http://schemas.microsoft.com/office/drawing/2014/main" id="{8DEF4887-F3B6-4FCF-8F98-102151058DDA}"/>
                </a:ext>
              </a:extLst>
            </p:cNvPr>
            <p:cNvGrpSpPr/>
            <p:nvPr/>
          </p:nvGrpSpPr>
          <p:grpSpPr>
            <a:xfrm>
              <a:off x="10016363" y="4178888"/>
              <a:ext cx="449831" cy="449828"/>
              <a:chOff x="8048288" y="2866512"/>
              <a:chExt cx="390525" cy="390525"/>
            </a:xfrm>
            <a:solidFill>
              <a:srgbClr val="0078D4"/>
            </a:solidFill>
          </p:grpSpPr>
          <p:sp>
            <p:nvSpPr>
              <p:cNvPr id="147" name="Freeform: Shape 93">
                <a:extLst>
                  <a:ext uri="{FF2B5EF4-FFF2-40B4-BE49-F238E27FC236}">
                    <a16:creationId xmlns:a16="http://schemas.microsoft.com/office/drawing/2014/main" id="{79B8B15B-9B9A-410C-85CE-B7395786FBB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48" name="Freeform: Shape 108">
                <a:extLst>
                  <a:ext uri="{FF2B5EF4-FFF2-40B4-BE49-F238E27FC236}">
                    <a16:creationId xmlns:a16="http://schemas.microsoft.com/office/drawing/2014/main" id="{AC8BF131-8AEF-405D-90AF-07386D2B8772}"/>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49" name="Freeform: Shape 109">
                <a:extLst>
                  <a:ext uri="{FF2B5EF4-FFF2-40B4-BE49-F238E27FC236}">
                    <a16:creationId xmlns:a16="http://schemas.microsoft.com/office/drawing/2014/main" id="{BE4B77CA-707F-4189-A26D-E9AC938C3440}"/>
                  </a:ext>
                </a:extLst>
              </p:cNvPr>
              <p:cNvSpPr/>
              <p:nvPr/>
            </p:nvSpPr>
            <p:spPr>
              <a:xfrm>
                <a:off x="8048288" y="2866512"/>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grpSp>
        <p:sp>
          <p:nvSpPr>
            <p:cNvPr id="15" name="TextBox 14">
              <a:extLst>
                <a:ext uri="{FF2B5EF4-FFF2-40B4-BE49-F238E27FC236}">
                  <a16:creationId xmlns:a16="http://schemas.microsoft.com/office/drawing/2014/main" id="{6ACF1CA9-E6E3-4528-9612-A7DB99C6C8CF}"/>
                </a:ext>
              </a:extLst>
            </p:cNvPr>
            <p:cNvSpPr txBox="1"/>
            <p:nvPr/>
          </p:nvSpPr>
          <p:spPr>
            <a:xfrm rot="5400000">
              <a:off x="10002664" y="4127511"/>
              <a:ext cx="1672045" cy="440890"/>
            </a:xfrm>
            <a:prstGeom prst="rect">
              <a:avLst/>
            </a:prstGeom>
            <a:noFill/>
          </p:spPr>
          <p:txBody>
            <a:bodyPr wrap="square" lIns="182880" tIns="146304" rIns="182880" bIns="146304" rtlCol="0">
              <a:spAutoFit/>
            </a:bodyPr>
            <a:lstStyle/>
            <a:p>
              <a:pPr algn="ctr">
                <a:lnSpc>
                  <a:spcPct val="90000"/>
                </a:lnSpc>
                <a:spcAft>
                  <a:spcPts val="600"/>
                </a:spcAft>
              </a:pPr>
              <a:r>
                <a:rPr lang="en-US" sz="1000" i="1">
                  <a:gradFill>
                    <a:gsLst>
                      <a:gs pos="2917">
                        <a:schemeClr val="tx1"/>
                      </a:gs>
                      <a:gs pos="30000">
                        <a:schemeClr val="tx1"/>
                      </a:gs>
                    </a:gsLst>
                    <a:lin ang="5400000" scaled="0"/>
                  </a:gradFill>
                </a:rPr>
                <a:t>Synced identity</a:t>
              </a:r>
            </a:p>
          </p:txBody>
        </p:sp>
        <p:sp>
          <p:nvSpPr>
            <p:cNvPr id="99" name="Rectangle: Rounded Corners 98">
              <a:extLst>
                <a:ext uri="{FF2B5EF4-FFF2-40B4-BE49-F238E27FC236}">
                  <a16:creationId xmlns:a16="http://schemas.microsoft.com/office/drawing/2014/main" id="{EE2946F7-80A5-475F-96ED-82A2348ED91D}"/>
                </a:ext>
              </a:extLst>
            </p:cNvPr>
            <p:cNvSpPr/>
            <p:nvPr/>
          </p:nvSpPr>
          <p:spPr bwMode="auto">
            <a:xfrm>
              <a:off x="1769067" y="4132945"/>
              <a:ext cx="537855" cy="537855"/>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5" name="people_4" title="Icon of a person">
              <a:extLst>
                <a:ext uri="{FF2B5EF4-FFF2-40B4-BE49-F238E27FC236}">
                  <a16:creationId xmlns:a16="http://schemas.microsoft.com/office/drawing/2014/main" id="{EA0A1DCC-16A8-4804-A2ED-921BD75177A4}"/>
                </a:ext>
              </a:extLst>
            </p:cNvPr>
            <p:cNvSpPr>
              <a:spLocks noChangeAspect="1" noEditPoints="1"/>
            </p:cNvSpPr>
            <p:nvPr/>
          </p:nvSpPr>
          <p:spPr bwMode="auto">
            <a:xfrm>
              <a:off x="1883441" y="4229085"/>
              <a:ext cx="309107" cy="3455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Tree>
    <p:extLst>
      <p:ext uri="{BB962C8B-B14F-4D97-AF65-F5344CB8AC3E}">
        <p14:creationId xmlns:p14="http://schemas.microsoft.com/office/powerpoint/2010/main" val="28890140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0369"/>
          </a:xfrm>
        </p:spPr>
        <p:txBody>
          <a:bodyPr/>
          <a:lstStyle/>
          <a:p>
            <a:r>
              <a:rPr lang="en-US" spc="-50" dirty="0">
                <a:solidFill>
                  <a:srgbClr val="0078D4"/>
                </a:solidFill>
              </a:rPr>
              <a:t>Kubernetes</a:t>
            </a:r>
            <a:r>
              <a:rPr lang="en-US" spc="-50" dirty="0"/>
              <a:t> is complex</a:t>
            </a:r>
            <a:endParaRPr lang="en-US" spc="-50" dirty="0">
              <a:solidFill>
                <a:srgbClr val="0078D4"/>
              </a:solidFill>
            </a:endParaRPr>
          </a:p>
        </p:txBody>
      </p:sp>
      <p:sp>
        <p:nvSpPr>
          <p:cNvPr id="183" name="Title 16">
            <a:extLst>
              <a:ext uri="{FF2B5EF4-FFF2-40B4-BE49-F238E27FC236}">
                <a16:creationId xmlns:a16="http://schemas.microsoft.com/office/drawing/2014/main" id="{A83DD859-9049-4743-99F3-3CB1CF1C5F84}"/>
              </a:ext>
            </a:extLst>
          </p:cNvPr>
          <p:cNvSpPr txBox="1">
            <a:spLocks/>
          </p:cNvSpPr>
          <p:nvPr/>
        </p:nvSpPr>
        <p:spPr>
          <a:xfrm>
            <a:off x="465137" y="1505234"/>
            <a:ext cx="3712893" cy="514756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300"/>
              </a:spcAft>
              <a:buFont typeface="+mj-lt"/>
              <a:buAutoNum type="arabicPeriod"/>
              <a:defRPr/>
            </a:pPr>
            <a:r>
              <a:rPr lang="en-US" sz="1600" b="0" spc="0" dirty="0">
                <a:solidFill>
                  <a:srgbClr val="0078D4"/>
                </a:solidFill>
                <a:latin typeface="Segoe UI Semibold" panose="020B0702040204020203" pitchFamily="34" charset="0"/>
                <a:cs typeface="Segoe UI Semibold" panose="020B0702040204020203" pitchFamily="34" charset="0"/>
              </a:rPr>
              <a:t>Control Plane</a:t>
            </a:r>
            <a:r>
              <a:rPr lang="en-US" sz="1600" b="0" spc="0" dirty="0">
                <a:solidFill>
                  <a:schemeClr val="tx1"/>
                </a:solidFill>
                <a:latin typeface="Segoe UI" panose="020B0502040204020203" pitchFamily="34" charset="0"/>
              </a:rPr>
              <a:t>: manages the agent nodes and the pods in the cluster</a:t>
            </a:r>
          </a:p>
          <a:p>
            <a:pPr marL="548640" lvl="2" indent="-274320">
              <a:spcAft>
                <a:spcPts val="300"/>
              </a:spcAft>
              <a:buFont typeface="Arial" panose="020B0604020202020204" pitchFamily="34" charset="0"/>
              <a:buChar char="•"/>
            </a:pPr>
            <a:r>
              <a:rPr lang="en-US" sz="1400" dirty="0" err="1">
                <a:latin typeface="Segoe UI Semibold" panose="020B0702040204020203" pitchFamily="34" charset="0"/>
                <a:cs typeface="Segoe UI Semibold" panose="020B0702040204020203" pitchFamily="34" charset="0"/>
              </a:rPr>
              <a:t>api</a:t>
            </a:r>
            <a:r>
              <a:rPr lang="en-US" sz="1400" dirty="0">
                <a:latin typeface="Segoe UI Semibold" panose="020B0702040204020203" pitchFamily="34" charset="0"/>
                <a:cs typeface="Segoe UI Semibold" panose="020B0702040204020203" pitchFamily="34" charset="0"/>
              </a:rPr>
              <a:t>-server</a:t>
            </a:r>
            <a:r>
              <a:rPr lang="en-US" sz="1400" dirty="0"/>
              <a:t>: front end of the Kubernetes control plane; exposes Kubernetes API</a:t>
            </a:r>
          </a:p>
          <a:p>
            <a:pPr marL="548640" lvl="2" indent="-274320">
              <a:spcAft>
                <a:spcPts val="300"/>
              </a:spcAft>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controller-manager</a:t>
            </a:r>
            <a:r>
              <a:rPr lang="en-US" sz="1400" dirty="0">
                <a:cs typeface="Segoe UI Semibold" panose="020B0702040204020203" pitchFamily="34" charset="0"/>
              </a:rPr>
              <a:t>:</a:t>
            </a:r>
            <a:r>
              <a:rPr lang="en-US" sz="1400" dirty="0"/>
              <a:t> runs the controller processes</a:t>
            </a:r>
          </a:p>
          <a:p>
            <a:pPr marL="548640" lvl="2" indent="-274320">
              <a:spcAft>
                <a:spcPts val="300"/>
              </a:spcAft>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scheduler</a:t>
            </a:r>
            <a:r>
              <a:rPr lang="en-US" sz="1400" dirty="0"/>
              <a:t>: tracks newly created pods and selects node to run them on</a:t>
            </a:r>
          </a:p>
          <a:p>
            <a:pPr marL="548640" lvl="2" indent="-274320">
              <a:spcAft>
                <a:spcPts val="300"/>
              </a:spcAft>
              <a:buFont typeface="Arial" panose="020B0604020202020204" pitchFamily="34" charset="0"/>
              <a:buChar char="•"/>
            </a:pPr>
            <a:r>
              <a:rPr lang="en-US" sz="1400" dirty="0" err="1">
                <a:latin typeface="Segoe UI Semibold" panose="020B0702040204020203" pitchFamily="34" charset="0"/>
                <a:cs typeface="Segoe UI Semibold" panose="020B0702040204020203" pitchFamily="34" charset="0"/>
              </a:rPr>
              <a:t>etcd</a:t>
            </a:r>
            <a:r>
              <a:rPr lang="en-US" sz="1400" dirty="0"/>
              <a:t>: stores the state of the cluster (config, running workloads status, etc.)</a:t>
            </a:r>
          </a:p>
          <a:p>
            <a:pPr marL="274320" lvl="1" indent="-274320">
              <a:spcBef>
                <a:spcPts val="1200"/>
              </a:spcBef>
              <a:spcAft>
                <a:spcPts val="300"/>
              </a:spcAft>
              <a:buFont typeface="+mj-lt"/>
              <a:buAutoNum type="arabicPeriod" startAt="2"/>
            </a:pPr>
            <a:r>
              <a:rPr lang="en-US" sz="1600" dirty="0">
                <a:ln w="3175">
                  <a:noFill/>
                </a:ln>
                <a:solidFill>
                  <a:srgbClr val="0078D4"/>
                </a:solidFill>
                <a:latin typeface="Segoe UI Semibold" panose="020B0702040204020203" pitchFamily="34" charset="0"/>
                <a:cs typeface="Segoe UI Semibold" panose="020B0702040204020203" pitchFamily="34" charset="0"/>
              </a:rPr>
              <a:t>Agent nodes</a:t>
            </a:r>
            <a:r>
              <a:rPr lang="en-US" sz="1600" dirty="0">
                <a:ln w="3175">
                  <a:noFill/>
                </a:ln>
                <a:latin typeface="Segoe UI" panose="020B0502040204020203" pitchFamily="34" charset="0"/>
                <a:cs typeface="Segoe UI" pitchFamily="34" charset="0"/>
              </a:rPr>
              <a:t>: run your application workloads</a:t>
            </a:r>
          </a:p>
          <a:p>
            <a:pPr marL="548640" lvl="2" indent="-274320">
              <a:spcAft>
                <a:spcPts val="300"/>
              </a:spcAft>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Pods</a:t>
            </a:r>
            <a:r>
              <a:rPr lang="en-US" sz="1400" dirty="0"/>
              <a:t>: a collection of containers co-located on a single machine</a:t>
            </a:r>
          </a:p>
          <a:p>
            <a:pPr marL="548640" lvl="2" indent="-274320">
              <a:spcAft>
                <a:spcPts val="300"/>
              </a:spcAft>
              <a:buFont typeface="Arial" panose="020B0604020202020204" pitchFamily="34" charset="0"/>
              <a:buChar char="•"/>
            </a:pPr>
            <a:r>
              <a:rPr lang="en-US" sz="1400" dirty="0" err="1">
                <a:latin typeface="Segoe UI Semibold" panose="020B0702040204020203" pitchFamily="34" charset="0"/>
                <a:cs typeface="Segoe UI Semibold" panose="020B0702040204020203" pitchFamily="34" charset="0"/>
              </a:rPr>
              <a:t>kube</a:t>
            </a:r>
            <a:r>
              <a:rPr lang="en-US" sz="1400" dirty="0">
                <a:latin typeface="Segoe UI Semibold" panose="020B0702040204020203" pitchFamily="34" charset="0"/>
                <a:cs typeface="Segoe UI Semibold" panose="020B0702040204020203" pitchFamily="34" charset="0"/>
              </a:rPr>
              <a:t>-proxy</a:t>
            </a:r>
            <a:r>
              <a:rPr lang="en-US" sz="1400" dirty="0"/>
              <a:t>: a network proxy that runs on each node in a cluster</a:t>
            </a:r>
          </a:p>
          <a:p>
            <a:pPr marL="548640" lvl="2" indent="-274320">
              <a:spcAft>
                <a:spcPts val="300"/>
              </a:spcAft>
              <a:buFont typeface="Arial" panose="020B0604020202020204" pitchFamily="34" charset="0"/>
              <a:buChar char="•"/>
            </a:pPr>
            <a:r>
              <a:rPr lang="en-US" sz="1400" dirty="0" err="1">
                <a:latin typeface="Segoe UI Semibold" panose="020B0702040204020203" pitchFamily="34" charset="0"/>
                <a:cs typeface="Segoe UI Semibold" panose="020B0702040204020203" pitchFamily="34" charset="0"/>
              </a:rPr>
              <a:t>kubelet</a:t>
            </a:r>
            <a:r>
              <a:rPr lang="en-US" sz="1400" dirty="0"/>
              <a:t>: agent that runs on each node in a cluster; ensures containers are running in a pod</a:t>
            </a:r>
          </a:p>
          <a:p>
            <a:pPr marL="548640" lvl="2" indent="-274320">
              <a:spcAft>
                <a:spcPts val="300"/>
              </a:spcAft>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Containers</a:t>
            </a:r>
            <a:r>
              <a:rPr lang="en-US" sz="1400" dirty="0"/>
              <a:t>: software responsible for running containers</a:t>
            </a:r>
          </a:p>
        </p:txBody>
      </p:sp>
      <p:grpSp>
        <p:nvGrpSpPr>
          <p:cNvPr id="5" name="Group 4" descr="Kubernetes visual diagram with sub-components and relationships">
            <a:extLst>
              <a:ext uri="{FF2B5EF4-FFF2-40B4-BE49-F238E27FC236}">
                <a16:creationId xmlns:a16="http://schemas.microsoft.com/office/drawing/2014/main" id="{9C35B254-3771-4AB9-B92A-3925BF985FF9}"/>
              </a:ext>
            </a:extLst>
          </p:cNvPr>
          <p:cNvGrpSpPr/>
          <p:nvPr/>
        </p:nvGrpSpPr>
        <p:grpSpPr>
          <a:xfrm>
            <a:off x="5033112" y="1148115"/>
            <a:ext cx="6944880" cy="5670047"/>
            <a:chOff x="5033112" y="1148115"/>
            <a:chExt cx="6944880" cy="5670047"/>
          </a:xfrm>
        </p:grpSpPr>
        <p:grpSp>
          <p:nvGrpSpPr>
            <p:cNvPr id="2" name="Group 1">
              <a:extLst>
                <a:ext uri="{FF2B5EF4-FFF2-40B4-BE49-F238E27FC236}">
                  <a16:creationId xmlns:a16="http://schemas.microsoft.com/office/drawing/2014/main" id="{B153D80A-9E62-4CBC-9CB3-B5C24F021366}"/>
                </a:ext>
              </a:extLst>
            </p:cNvPr>
            <p:cNvGrpSpPr/>
            <p:nvPr/>
          </p:nvGrpSpPr>
          <p:grpSpPr>
            <a:xfrm>
              <a:off x="5033112" y="1148115"/>
              <a:ext cx="6944880" cy="5670047"/>
              <a:chOff x="5033112" y="1148115"/>
              <a:chExt cx="6944880" cy="5670047"/>
            </a:xfrm>
          </p:grpSpPr>
          <p:sp>
            <p:nvSpPr>
              <p:cNvPr id="28" name="Rectangle 27">
                <a:extLst>
                  <a:ext uri="{FF2B5EF4-FFF2-40B4-BE49-F238E27FC236}">
                    <a16:creationId xmlns:a16="http://schemas.microsoft.com/office/drawing/2014/main" id="{16EEC901-48CD-4052-B5A2-48CF95F7EA01}"/>
                  </a:ext>
                </a:extLst>
              </p:cNvPr>
              <p:cNvSpPr/>
              <p:nvPr/>
            </p:nvSpPr>
            <p:spPr bwMode="auto">
              <a:xfrm>
                <a:off x="8056033" y="1528505"/>
                <a:ext cx="2967566" cy="5289657"/>
              </a:xfrm>
              <a:prstGeom prst="rect">
                <a:avLst/>
              </a:prstGeom>
              <a:solidFill>
                <a:srgbClr val="D9EB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C8ED12F0-365A-4E17-B103-13BA283C9008}"/>
                  </a:ext>
                </a:extLst>
              </p:cNvPr>
              <p:cNvSpPr/>
              <p:nvPr/>
            </p:nvSpPr>
            <p:spPr bwMode="auto">
              <a:xfrm>
                <a:off x="7975600" y="1435372"/>
                <a:ext cx="2967566" cy="5289657"/>
              </a:xfrm>
              <a:prstGeom prst="rect">
                <a:avLst/>
              </a:prstGeom>
              <a:solidFill>
                <a:srgbClr val="D9EB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Rectangle 30">
                <a:extLst>
                  <a:ext uri="{FF2B5EF4-FFF2-40B4-BE49-F238E27FC236}">
                    <a16:creationId xmlns:a16="http://schemas.microsoft.com/office/drawing/2014/main" id="{AF2C0991-D271-4038-A94E-0248EB4E3DDB}"/>
                  </a:ext>
                </a:extLst>
              </p:cNvPr>
              <p:cNvSpPr/>
              <p:nvPr/>
            </p:nvSpPr>
            <p:spPr bwMode="auto">
              <a:xfrm>
                <a:off x="7895168" y="1342239"/>
                <a:ext cx="2967566" cy="5289657"/>
              </a:xfrm>
              <a:prstGeom prst="rect">
                <a:avLst/>
              </a:prstGeom>
              <a:solidFill>
                <a:srgbClr val="D9EB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Rounded Corners 32">
                <a:extLst>
                  <a:ext uri="{FF2B5EF4-FFF2-40B4-BE49-F238E27FC236}">
                    <a16:creationId xmlns:a16="http://schemas.microsoft.com/office/drawing/2014/main" id="{65E834C2-BC38-4572-889E-DC5600376F78}"/>
                  </a:ext>
                </a:extLst>
              </p:cNvPr>
              <p:cNvSpPr/>
              <p:nvPr/>
            </p:nvSpPr>
            <p:spPr bwMode="auto">
              <a:xfrm>
                <a:off x="5033112" y="2739485"/>
                <a:ext cx="2377440" cy="2377440"/>
              </a:xfrm>
              <a:prstGeom prst="roundRect">
                <a:avLst>
                  <a:gd name="adj" fmla="val 3125"/>
                </a:avLst>
              </a:prstGeom>
              <a:solidFill>
                <a:schemeClr val="bg2"/>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4" name="Group 33">
                <a:extLst>
                  <a:ext uri="{FF2B5EF4-FFF2-40B4-BE49-F238E27FC236}">
                    <a16:creationId xmlns:a16="http://schemas.microsoft.com/office/drawing/2014/main" id="{96281F1F-747E-487D-A4AE-610362EC3224}"/>
                  </a:ext>
                </a:extLst>
              </p:cNvPr>
              <p:cNvGrpSpPr/>
              <p:nvPr/>
            </p:nvGrpSpPr>
            <p:grpSpPr>
              <a:xfrm>
                <a:off x="5134489" y="2837981"/>
                <a:ext cx="492078" cy="464891"/>
                <a:chOff x="5603827" y="1684376"/>
                <a:chExt cx="508410" cy="480321"/>
              </a:xfrm>
              <a:solidFill>
                <a:srgbClr val="DAEBF9"/>
              </a:solidFill>
            </p:grpSpPr>
            <p:sp>
              <p:nvSpPr>
                <p:cNvPr id="35" name="Freeform: Shape 34">
                  <a:extLst>
                    <a:ext uri="{FF2B5EF4-FFF2-40B4-BE49-F238E27FC236}">
                      <a16:creationId xmlns:a16="http://schemas.microsoft.com/office/drawing/2014/main" id="{8413291B-7441-46D3-AB99-47870FE9E26B}"/>
                    </a:ext>
                  </a:extLst>
                </p:cNvPr>
                <p:cNvSpPr/>
                <p:nvPr/>
              </p:nvSpPr>
              <p:spPr>
                <a:xfrm>
                  <a:off x="5691268" y="1684376"/>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62498C4-3CDB-43AF-AC31-8E655B08F17E}"/>
                    </a:ext>
                  </a:extLst>
                </p:cNvPr>
                <p:cNvSpPr/>
                <p:nvPr/>
              </p:nvSpPr>
              <p:spPr>
                <a:xfrm>
                  <a:off x="5880522" y="1684376"/>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656CF2B-9268-42DF-8263-ABC119CC7D01}"/>
                    </a:ext>
                  </a:extLst>
                </p:cNvPr>
                <p:cNvSpPr/>
                <p:nvPr/>
              </p:nvSpPr>
              <p:spPr>
                <a:xfrm>
                  <a:off x="5603827" y="1845481"/>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7C95101-1D6C-402E-B4EA-90ED31A3472B}"/>
                    </a:ext>
                  </a:extLst>
                </p:cNvPr>
                <p:cNvSpPr/>
                <p:nvPr/>
              </p:nvSpPr>
              <p:spPr>
                <a:xfrm>
                  <a:off x="5775158" y="1843487"/>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9F985B2-D3A0-4AA9-BBC0-40E5A30D5A40}"/>
                    </a:ext>
                  </a:extLst>
                </p:cNvPr>
                <p:cNvSpPr/>
                <p:nvPr/>
              </p:nvSpPr>
              <p:spPr>
                <a:xfrm>
                  <a:off x="5967965" y="1845481"/>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F02D7C59-48B5-4828-BC5A-00328F696B66}"/>
                    </a:ext>
                  </a:extLst>
                </p:cNvPr>
                <p:cNvSpPr/>
                <p:nvPr/>
              </p:nvSpPr>
              <p:spPr>
                <a:xfrm>
                  <a:off x="5691268" y="2006587"/>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51B4B1B-CAE8-446F-99E3-7989D824100B}"/>
                    </a:ext>
                  </a:extLst>
                </p:cNvPr>
                <p:cNvSpPr/>
                <p:nvPr/>
              </p:nvSpPr>
              <p:spPr>
                <a:xfrm>
                  <a:off x="5880522" y="2006587"/>
                  <a:ext cx="144272" cy="1581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grp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9CAAEAF4-939D-471F-AD5B-C4C84DC42BC8}"/>
                  </a:ext>
                </a:extLst>
              </p:cNvPr>
              <p:cNvGrpSpPr/>
              <p:nvPr/>
            </p:nvGrpSpPr>
            <p:grpSpPr>
              <a:xfrm>
                <a:off x="5914133" y="2950352"/>
                <a:ext cx="601487" cy="703174"/>
                <a:chOff x="5557289" y="2951566"/>
                <a:chExt cx="601487" cy="703174"/>
              </a:xfrm>
            </p:grpSpPr>
            <p:sp>
              <p:nvSpPr>
                <p:cNvPr id="44" name="Title 1">
                  <a:extLst>
                    <a:ext uri="{FF2B5EF4-FFF2-40B4-BE49-F238E27FC236}">
                      <a16:creationId xmlns:a16="http://schemas.microsoft.com/office/drawing/2014/main" id="{754B5308-A27E-45DB-944F-3B6C56CFB9A1}"/>
                    </a:ext>
                  </a:extLst>
                </p:cNvPr>
                <p:cNvSpPr txBox="1">
                  <a:spLocks/>
                </p:cNvSpPr>
                <p:nvPr/>
              </p:nvSpPr>
              <p:spPr>
                <a:xfrm>
                  <a:off x="5557289" y="295156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800" spc="0" dirty="0" err="1">
                      <a:solidFill>
                        <a:srgbClr val="3C3C41"/>
                      </a:solidFill>
                      <a:latin typeface="Segoe UI Semibold" panose="020B0702040204020203" pitchFamily="34" charset="0"/>
                      <a:cs typeface="Segoe UI Semibold" panose="020B0702040204020203" pitchFamily="34" charset="0"/>
                    </a:rPr>
                    <a:t>api</a:t>
                  </a:r>
                  <a:r>
                    <a:rPr lang="en-US" sz="800" spc="0" dirty="0">
                      <a:solidFill>
                        <a:srgbClr val="3C3C41"/>
                      </a:solidFill>
                      <a:latin typeface="Segoe UI Semibold" panose="020B0702040204020203" pitchFamily="34" charset="0"/>
                      <a:cs typeface="Segoe UI Semibold" panose="020B0702040204020203" pitchFamily="34" charset="0"/>
                    </a:rPr>
                    <a:t>-</a:t>
                  </a: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server</a:t>
                  </a:r>
                </a:p>
              </p:txBody>
            </p:sp>
            <p:sp>
              <p:nvSpPr>
                <p:cNvPr id="45" name="Rectangle: Rounded Corners 44">
                  <a:extLst>
                    <a:ext uri="{FF2B5EF4-FFF2-40B4-BE49-F238E27FC236}">
                      <a16:creationId xmlns:a16="http://schemas.microsoft.com/office/drawing/2014/main" id="{B1FA27BD-1717-420C-9F7D-FA1F20BC4585}"/>
                    </a:ext>
                  </a:extLst>
                </p:cNvPr>
                <p:cNvSpPr/>
                <p:nvPr/>
              </p:nvSpPr>
              <p:spPr bwMode="auto">
                <a:xfrm>
                  <a:off x="5591509" y="3121151"/>
                  <a:ext cx="533589" cy="533589"/>
                </a:xfrm>
                <a:prstGeom prst="roundRect">
                  <a:avLst>
                    <a:gd name="adj" fmla="val 3125"/>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52" name="plug" title="Icon of a power plug showing an A to B connection">
                  <a:extLst>
                    <a:ext uri="{FF2B5EF4-FFF2-40B4-BE49-F238E27FC236}">
                      <a16:creationId xmlns:a16="http://schemas.microsoft.com/office/drawing/2014/main" id="{272B2CD6-EC62-42D3-B124-6ECF9C9821C5}"/>
                    </a:ext>
                  </a:extLst>
                </p:cNvPr>
                <p:cNvSpPr>
                  <a:spLocks noChangeAspect="1" noEditPoints="1"/>
                </p:cNvSpPr>
                <p:nvPr/>
              </p:nvSpPr>
              <p:spPr bwMode="auto">
                <a:xfrm>
                  <a:off x="5704726" y="3242372"/>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53" name="Title 1">
                <a:extLst>
                  <a:ext uri="{FF2B5EF4-FFF2-40B4-BE49-F238E27FC236}">
                    <a16:creationId xmlns:a16="http://schemas.microsoft.com/office/drawing/2014/main" id="{8DD66A4B-2080-4DA6-AE0C-EED20713BB74}"/>
                  </a:ext>
                </a:extLst>
              </p:cNvPr>
              <p:cNvSpPr txBox="1">
                <a:spLocks/>
              </p:cNvSpPr>
              <p:nvPr/>
            </p:nvSpPr>
            <p:spPr>
              <a:xfrm>
                <a:off x="5097461" y="4806933"/>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dirty="0">
                    <a:ln w="3175">
                      <a:noFill/>
                    </a:ln>
                    <a:solidFill>
                      <a:srgbClr val="3C3C41"/>
                    </a:solidFill>
                    <a:effectLst/>
                    <a:uLnTx/>
                    <a:uFillTx/>
                    <a:latin typeface="Segoe UI"/>
                    <a:ea typeface="+mn-ea"/>
                    <a:cs typeface="Segoe UI Semibold" panose="020B0702040204020203" pitchFamily="34" charset="0"/>
                  </a:rPr>
                  <a:t>replication, namespace, </a:t>
                </a:r>
                <a:r>
                  <a:rPr kumimoji="0" lang="en-US" sz="800" b="0" i="1" u="none" strike="noStrike" kern="1200" cap="none" spc="0" normalizeH="0" baseline="0" noProof="0" dirty="0" err="1">
                    <a:ln w="3175">
                      <a:noFill/>
                    </a:ln>
                    <a:solidFill>
                      <a:srgbClr val="3C3C41"/>
                    </a:solidFill>
                    <a:effectLst/>
                    <a:uLnTx/>
                    <a:uFillTx/>
                    <a:latin typeface="Segoe UI"/>
                    <a:ea typeface="+mn-ea"/>
                    <a:cs typeface="Segoe UI Semibold" panose="020B0702040204020203" pitchFamily="34" charset="0"/>
                  </a:rPr>
                  <a:t>serviceaccounts</a:t>
                </a:r>
                <a:r>
                  <a:rPr kumimoji="0" lang="en-US" sz="800" b="0" i="1" u="none" strike="noStrike" kern="1200" cap="none" spc="0" normalizeH="0" baseline="0" noProof="0" dirty="0">
                    <a:ln w="3175">
                      <a:noFill/>
                    </a:ln>
                    <a:solidFill>
                      <a:srgbClr val="3C3C41"/>
                    </a:solidFill>
                    <a:effectLst/>
                    <a:uLnTx/>
                    <a:uFillTx/>
                    <a:latin typeface="Segoe UI"/>
                    <a:ea typeface="+mn-ea"/>
                    <a:cs typeface="Segoe UI Semibold" panose="020B0702040204020203" pitchFamily="34" charset="0"/>
                  </a:rPr>
                  <a:t>, etc.</a:t>
                </a:r>
              </a:p>
            </p:txBody>
          </p:sp>
          <p:grpSp>
            <p:nvGrpSpPr>
              <p:cNvPr id="54" name="Group 53">
                <a:extLst>
                  <a:ext uri="{FF2B5EF4-FFF2-40B4-BE49-F238E27FC236}">
                    <a16:creationId xmlns:a16="http://schemas.microsoft.com/office/drawing/2014/main" id="{9A56A757-6933-40F3-AC51-CEB39105E8F7}"/>
                  </a:ext>
                </a:extLst>
              </p:cNvPr>
              <p:cNvGrpSpPr/>
              <p:nvPr/>
            </p:nvGrpSpPr>
            <p:grpSpPr>
              <a:xfrm>
                <a:off x="5351673" y="3931792"/>
                <a:ext cx="601487" cy="826284"/>
                <a:chOff x="5351673" y="3989112"/>
                <a:chExt cx="601487" cy="826284"/>
              </a:xfrm>
            </p:grpSpPr>
            <p:sp>
              <p:nvSpPr>
                <p:cNvPr id="55" name="Title 1">
                  <a:extLst>
                    <a:ext uri="{FF2B5EF4-FFF2-40B4-BE49-F238E27FC236}">
                      <a16:creationId xmlns:a16="http://schemas.microsoft.com/office/drawing/2014/main" id="{4A63DFCF-ED71-4E69-ABFF-FD0C3FD36484}"/>
                    </a:ext>
                  </a:extLst>
                </p:cNvPr>
                <p:cNvSpPr txBox="1">
                  <a:spLocks/>
                </p:cNvSpPr>
                <p:nvPr/>
              </p:nvSpPr>
              <p:spPr>
                <a:xfrm>
                  <a:off x="5351673" y="3989112"/>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57" name="Rectangle: Rounded Corners 56">
                  <a:extLst>
                    <a:ext uri="{FF2B5EF4-FFF2-40B4-BE49-F238E27FC236}">
                      <a16:creationId xmlns:a16="http://schemas.microsoft.com/office/drawing/2014/main" id="{0971CFA1-372D-4582-84F4-C5812A2A29EF}"/>
                    </a:ext>
                  </a:extLst>
                </p:cNvPr>
                <p:cNvSpPr/>
                <p:nvPr/>
              </p:nvSpPr>
              <p:spPr bwMode="auto">
                <a:xfrm>
                  <a:off x="5385893" y="4281807"/>
                  <a:ext cx="533589" cy="533589"/>
                </a:xfrm>
                <a:prstGeom prst="roundRect">
                  <a:avLst>
                    <a:gd name="adj" fmla="val 3125"/>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58" name="remote" title="Icon of a remote control">
                  <a:extLst>
                    <a:ext uri="{FF2B5EF4-FFF2-40B4-BE49-F238E27FC236}">
                      <a16:creationId xmlns:a16="http://schemas.microsoft.com/office/drawing/2014/main" id="{ED700E86-C97B-4E9A-9122-63489A16F3B8}"/>
                    </a:ext>
                  </a:extLst>
                </p:cNvPr>
                <p:cNvSpPr>
                  <a:spLocks noChangeAspect="1" noEditPoints="1"/>
                </p:cNvSpPr>
                <p:nvPr/>
              </p:nvSpPr>
              <p:spPr bwMode="auto">
                <a:xfrm>
                  <a:off x="5576275" y="4365721"/>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DAC52418-F7F6-444A-8483-2A6FB0AA679E}"/>
                  </a:ext>
                </a:extLst>
              </p:cNvPr>
              <p:cNvGrpSpPr/>
              <p:nvPr/>
            </p:nvGrpSpPr>
            <p:grpSpPr>
              <a:xfrm>
                <a:off x="6476592" y="4053712"/>
                <a:ext cx="601487" cy="703174"/>
                <a:chOff x="6119748" y="4054926"/>
                <a:chExt cx="601487" cy="703174"/>
              </a:xfrm>
              <a:solidFill>
                <a:schemeClr val="bg2"/>
              </a:solidFill>
            </p:grpSpPr>
            <p:sp>
              <p:nvSpPr>
                <p:cNvPr id="61" name="Title 1">
                  <a:extLst>
                    <a:ext uri="{FF2B5EF4-FFF2-40B4-BE49-F238E27FC236}">
                      <a16:creationId xmlns:a16="http://schemas.microsoft.com/office/drawing/2014/main" id="{CB9BFCE5-680E-46B0-B425-FC19F0ECAC4B}"/>
                    </a:ext>
                  </a:extLst>
                </p:cNvPr>
                <p:cNvSpPr txBox="1">
                  <a:spLocks/>
                </p:cNvSpPr>
                <p:nvPr/>
              </p:nvSpPr>
              <p:spPr>
                <a:xfrm>
                  <a:off x="6119748" y="4054926"/>
                  <a:ext cx="601487" cy="123111"/>
                </a:xfrm>
                <a:prstGeom prst="rect">
                  <a:avLst/>
                </a:prstGeom>
                <a:grp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scheduler</a:t>
                  </a:r>
                </a:p>
              </p:txBody>
            </p:sp>
            <p:sp>
              <p:nvSpPr>
                <p:cNvPr id="62" name="Rectangle: Rounded Corners 61">
                  <a:extLst>
                    <a:ext uri="{FF2B5EF4-FFF2-40B4-BE49-F238E27FC236}">
                      <a16:creationId xmlns:a16="http://schemas.microsoft.com/office/drawing/2014/main" id="{18C02CF3-44D3-4B56-B02F-05AD68F7F69D}"/>
                    </a:ext>
                  </a:extLst>
                </p:cNvPr>
                <p:cNvSpPr/>
                <p:nvPr/>
              </p:nvSpPr>
              <p:spPr bwMode="auto">
                <a:xfrm>
                  <a:off x="6153968" y="4224511"/>
                  <a:ext cx="533589" cy="533589"/>
                </a:xfrm>
                <a:prstGeom prst="roundRect">
                  <a:avLst>
                    <a:gd name="adj" fmla="val 3125"/>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4" name="Calendar" title="Icon of a calendar">
                  <a:extLst>
                    <a:ext uri="{FF2B5EF4-FFF2-40B4-BE49-F238E27FC236}">
                      <a16:creationId xmlns:a16="http://schemas.microsoft.com/office/drawing/2014/main" id="{3B91EAFE-16C1-49A7-A8FF-D57E30D04B9F}"/>
                    </a:ext>
                  </a:extLst>
                </p:cNvPr>
                <p:cNvSpPr>
                  <a:spLocks noChangeAspect="1" noEditPoints="1"/>
                </p:cNvSpPr>
                <p:nvPr/>
              </p:nvSpPr>
              <p:spPr bwMode="auto">
                <a:xfrm>
                  <a:off x="6256749" y="4334148"/>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grp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65" name="Straight Arrow Connector 64">
                <a:extLst>
                  <a:ext uri="{FF2B5EF4-FFF2-40B4-BE49-F238E27FC236}">
                    <a16:creationId xmlns:a16="http://schemas.microsoft.com/office/drawing/2014/main" id="{646A4A30-CE54-469B-A416-CE070372E81B}"/>
                  </a:ext>
                </a:extLst>
              </p:cNvPr>
              <p:cNvCxnSpPr>
                <a:cxnSpLocks/>
                <a:stCxn id="152" idx="2"/>
                <a:endCxn id="44" idx="0"/>
              </p:cNvCxnSpPr>
              <p:nvPr/>
            </p:nvCxnSpPr>
            <p:spPr>
              <a:xfrm>
                <a:off x="6212293" y="2153708"/>
                <a:ext cx="2584" cy="79664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26BBA5C-D72B-4C92-A6F5-DB750A5C86EF}"/>
                  </a:ext>
                </a:extLst>
              </p:cNvPr>
              <p:cNvCxnSpPr>
                <a:stCxn id="57" idx="3"/>
                <a:endCxn id="45" idx="2"/>
              </p:cNvCxnSpPr>
              <p:nvPr/>
            </p:nvCxnSpPr>
            <p:spPr>
              <a:xfrm flipV="1">
                <a:off x="5919482" y="3653526"/>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2DCB14D-36C2-40C9-83EF-4C606D4EC74D}"/>
                  </a:ext>
                </a:extLst>
              </p:cNvPr>
              <p:cNvCxnSpPr>
                <a:cxnSpLocks/>
                <a:stCxn id="62" idx="1"/>
                <a:endCxn id="45" idx="2"/>
              </p:cNvCxnSpPr>
              <p:nvPr/>
            </p:nvCxnSpPr>
            <p:spPr>
              <a:xfrm rot="10800000">
                <a:off x="6327932" y="3653526"/>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18D376B8-4B22-42DD-8FF7-43C4611BB96E}"/>
                  </a:ext>
                </a:extLst>
              </p:cNvPr>
              <p:cNvSpPr/>
              <p:nvPr/>
            </p:nvSpPr>
            <p:spPr bwMode="auto">
              <a:xfrm>
                <a:off x="6517504" y="5093572"/>
                <a:ext cx="533589" cy="533589"/>
              </a:xfrm>
              <a:prstGeom prst="roundRect">
                <a:avLst>
                  <a:gd name="adj" fmla="val 3125"/>
                </a:avLst>
              </a:prstGeom>
              <a:solidFill>
                <a:schemeClr val="bg1">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0" name="Rectangle: Rounded Corners 69">
                <a:extLst>
                  <a:ext uri="{FF2B5EF4-FFF2-40B4-BE49-F238E27FC236}">
                    <a16:creationId xmlns:a16="http://schemas.microsoft.com/office/drawing/2014/main" id="{D885360E-9F0A-454D-A28C-EBC812A4FC6C}"/>
                  </a:ext>
                </a:extLst>
              </p:cNvPr>
              <p:cNvSpPr/>
              <p:nvPr/>
            </p:nvSpPr>
            <p:spPr bwMode="auto">
              <a:xfrm>
                <a:off x="6519122" y="5095190"/>
                <a:ext cx="530352" cy="530352"/>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atabase_EFC7" title="Icon of a cylinder">
                <a:extLst>
                  <a:ext uri="{FF2B5EF4-FFF2-40B4-BE49-F238E27FC236}">
                    <a16:creationId xmlns:a16="http://schemas.microsoft.com/office/drawing/2014/main" id="{C9DD535A-D45C-442F-9737-06651C8B4D40}"/>
                  </a:ext>
                </a:extLst>
              </p:cNvPr>
              <p:cNvSpPr>
                <a:spLocks noChangeAspect="1" noEditPoints="1"/>
              </p:cNvSpPr>
              <p:nvPr/>
            </p:nvSpPr>
            <p:spPr bwMode="auto">
              <a:xfrm>
                <a:off x="6663197" y="5202954"/>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Title 1">
                <a:extLst>
                  <a:ext uri="{FF2B5EF4-FFF2-40B4-BE49-F238E27FC236}">
                    <a16:creationId xmlns:a16="http://schemas.microsoft.com/office/drawing/2014/main" id="{264F94B2-7E09-4593-8BE3-BE0F818ACB42}"/>
                  </a:ext>
                </a:extLst>
              </p:cNvPr>
              <p:cNvSpPr txBox="1">
                <a:spLocks/>
              </p:cNvSpPr>
              <p:nvPr/>
            </p:nvSpPr>
            <p:spPr>
              <a:xfrm>
                <a:off x="6601979" y="4925576"/>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etcd</a:t>
                </a:r>
                <a:endPar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4" name="Rectangle: Rounded Corners 73">
                <a:extLst>
                  <a:ext uri="{FF2B5EF4-FFF2-40B4-BE49-F238E27FC236}">
                    <a16:creationId xmlns:a16="http://schemas.microsoft.com/office/drawing/2014/main" id="{F357CEDC-F5C6-4DCA-A34F-6DD118D57CE0}"/>
                  </a:ext>
                </a:extLst>
              </p:cNvPr>
              <p:cNvSpPr/>
              <p:nvPr/>
            </p:nvSpPr>
            <p:spPr bwMode="auto">
              <a:xfrm>
                <a:off x="6791829" y="5331408"/>
                <a:ext cx="533589" cy="533589"/>
              </a:xfrm>
              <a:prstGeom prst="roundRect">
                <a:avLst>
                  <a:gd name="adj" fmla="val 3125"/>
                </a:avLst>
              </a:prstGeom>
              <a:solidFill>
                <a:schemeClr val="bg1">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Rectangle: Rounded Corners 74">
                <a:extLst>
                  <a:ext uri="{FF2B5EF4-FFF2-40B4-BE49-F238E27FC236}">
                    <a16:creationId xmlns:a16="http://schemas.microsoft.com/office/drawing/2014/main" id="{54F51D0F-05AF-46BE-8857-5DBE47678B3A}"/>
                  </a:ext>
                </a:extLst>
              </p:cNvPr>
              <p:cNvSpPr/>
              <p:nvPr/>
            </p:nvSpPr>
            <p:spPr bwMode="auto">
              <a:xfrm>
                <a:off x="6793447" y="5333026"/>
                <a:ext cx="530352" cy="530352"/>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Database_EFC7" title="Icon of a cylinder">
                <a:extLst>
                  <a:ext uri="{FF2B5EF4-FFF2-40B4-BE49-F238E27FC236}">
                    <a16:creationId xmlns:a16="http://schemas.microsoft.com/office/drawing/2014/main" id="{34E4D6B2-E31A-4098-A132-F68EA9A78F61}"/>
                  </a:ext>
                </a:extLst>
              </p:cNvPr>
              <p:cNvSpPr>
                <a:spLocks noChangeAspect="1" noEditPoints="1"/>
              </p:cNvSpPr>
              <p:nvPr/>
            </p:nvSpPr>
            <p:spPr bwMode="auto">
              <a:xfrm>
                <a:off x="6937522" y="544079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56E7914D-B954-45DF-B5DA-2994BEBAA1BA}"/>
                  </a:ext>
                </a:extLst>
              </p:cNvPr>
              <p:cNvSpPr/>
              <p:nvPr/>
            </p:nvSpPr>
            <p:spPr bwMode="auto">
              <a:xfrm>
                <a:off x="7066154" y="5569243"/>
                <a:ext cx="533589" cy="533589"/>
              </a:xfrm>
              <a:prstGeom prst="roundRect">
                <a:avLst>
                  <a:gd name="adj" fmla="val 3125"/>
                </a:avLst>
              </a:prstGeom>
              <a:solidFill>
                <a:schemeClr val="bg2">
                  <a:alpha val="1000"/>
                </a:schemeClr>
              </a:solid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6" name="Rectangle: Rounded Corners 85">
                <a:extLst>
                  <a:ext uri="{FF2B5EF4-FFF2-40B4-BE49-F238E27FC236}">
                    <a16:creationId xmlns:a16="http://schemas.microsoft.com/office/drawing/2014/main" id="{60B60CF1-F152-4039-9E5F-EF9D52812530}"/>
                  </a:ext>
                </a:extLst>
              </p:cNvPr>
              <p:cNvSpPr/>
              <p:nvPr/>
            </p:nvSpPr>
            <p:spPr bwMode="auto">
              <a:xfrm>
                <a:off x="7067772" y="5570861"/>
                <a:ext cx="530352" cy="530352"/>
              </a:xfrm>
              <a:prstGeom prst="roundRect">
                <a:avLst>
                  <a:gd name="adj" fmla="val 4203"/>
                </a:avLst>
              </a:prstGeom>
              <a:solidFill>
                <a:schemeClr val="bg2"/>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Database_EFC7" title="Icon of a cylinder">
                <a:extLst>
                  <a:ext uri="{FF2B5EF4-FFF2-40B4-BE49-F238E27FC236}">
                    <a16:creationId xmlns:a16="http://schemas.microsoft.com/office/drawing/2014/main" id="{415E310C-8B48-4CF0-94AF-B9FC4004EEA6}"/>
                  </a:ext>
                </a:extLst>
              </p:cNvPr>
              <p:cNvSpPr>
                <a:spLocks noChangeAspect="1" noEditPoints="1"/>
              </p:cNvSpPr>
              <p:nvPr/>
            </p:nvSpPr>
            <p:spPr bwMode="auto">
              <a:xfrm>
                <a:off x="7211847" y="5678625"/>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8" name="Connector: Elbow 87">
                <a:extLst>
                  <a:ext uri="{FF2B5EF4-FFF2-40B4-BE49-F238E27FC236}">
                    <a16:creationId xmlns:a16="http://schemas.microsoft.com/office/drawing/2014/main" id="{88D4751F-40A3-41D0-AFAB-8C15F3BE3D4B}"/>
                  </a:ext>
                </a:extLst>
              </p:cNvPr>
              <p:cNvCxnSpPr>
                <a:stCxn id="45" idx="3"/>
                <a:endCxn id="74" idx="0"/>
              </p:cNvCxnSpPr>
              <p:nvPr/>
            </p:nvCxnSpPr>
            <p:spPr>
              <a:xfrm>
                <a:off x="6481942" y="3386732"/>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Title 1">
                <a:extLst>
                  <a:ext uri="{FF2B5EF4-FFF2-40B4-BE49-F238E27FC236}">
                    <a16:creationId xmlns:a16="http://schemas.microsoft.com/office/drawing/2014/main" id="{CE1A15C4-7634-456C-85C6-F4591048590D}"/>
                  </a:ext>
                </a:extLst>
              </p:cNvPr>
              <p:cNvSpPr txBox="1">
                <a:spLocks/>
              </p:cNvSpPr>
              <p:nvPr/>
            </p:nvSpPr>
            <p:spPr>
              <a:xfrm>
                <a:off x="5033113" y="254316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Control plane</a:t>
                </a:r>
              </a:p>
            </p:txBody>
          </p:sp>
          <p:sp>
            <p:nvSpPr>
              <p:cNvPr id="90" name="Rectangle: Rounded Corners 89">
                <a:extLst>
                  <a:ext uri="{FF2B5EF4-FFF2-40B4-BE49-F238E27FC236}">
                    <a16:creationId xmlns:a16="http://schemas.microsoft.com/office/drawing/2014/main" id="{AF551786-40EA-4AF8-9D65-2764128BB1AF}"/>
                  </a:ext>
                </a:extLst>
              </p:cNvPr>
              <p:cNvSpPr/>
              <p:nvPr/>
            </p:nvSpPr>
            <p:spPr bwMode="auto">
              <a:xfrm>
                <a:off x="8097891" y="1581259"/>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1" name="Title 1">
                <a:extLst>
                  <a:ext uri="{FF2B5EF4-FFF2-40B4-BE49-F238E27FC236}">
                    <a16:creationId xmlns:a16="http://schemas.microsoft.com/office/drawing/2014/main" id="{8D22B1A5-011D-4C68-8871-D1F786DA1826}"/>
                  </a:ext>
                </a:extLst>
              </p:cNvPr>
              <p:cNvSpPr txBox="1">
                <a:spLocks/>
              </p:cNvSpPr>
              <p:nvPr/>
            </p:nvSpPr>
            <p:spPr>
              <a:xfrm>
                <a:off x="8097891" y="1384943"/>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Agent node</a:t>
                </a:r>
              </a:p>
            </p:txBody>
          </p:sp>
          <p:grpSp>
            <p:nvGrpSpPr>
              <p:cNvPr id="92" name="Group 91">
                <a:extLst>
                  <a:ext uri="{FF2B5EF4-FFF2-40B4-BE49-F238E27FC236}">
                    <a16:creationId xmlns:a16="http://schemas.microsoft.com/office/drawing/2014/main" id="{56E96E04-D601-43D5-8E3E-C0B6DC2A72EB}"/>
                  </a:ext>
                </a:extLst>
              </p:cNvPr>
              <p:cNvGrpSpPr/>
              <p:nvPr/>
            </p:nvGrpSpPr>
            <p:grpSpPr>
              <a:xfrm>
                <a:off x="9581140" y="1674203"/>
                <a:ext cx="601487" cy="703174"/>
                <a:chOff x="9224296" y="1534747"/>
                <a:chExt cx="601487" cy="703174"/>
              </a:xfrm>
            </p:grpSpPr>
            <p:sp>
              <p:nvSpPr>
                <p:cNvPr id="93" name="Rectangle: Rounded Corners 92">
                  <a:extLst>
                    <a:ext uri="{FF2B5EF4-FFF2-40B4-BE49-F238E27FC236}">
                      <a16:creationId xmlns:a16="http://schemas.microsoft.com/office/drawing/2014/main" id="{C270B38F-A301-4537-BF6E-EBE446DA1564}"/>
                    </a:ext>
                  </a:extLst>
                </p:cNvPr>
                <p:cNvSpPr/>
                <p:nvPr/>
              </p:nvSpPr>
              <p:spPr bwMode="auto">
                <a:xfrm>
                  <a:off x="9258516" y="1704332"/>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94" name="Move_E7C2" title="Icon of four arrows pointing away from eachother">
                  <a:extLst>
                    <a:ext uri="{FF2B5EF4-FFF2-40B4-BE49-F238E27FC236}">
                      <a16:creationId xmlns:a16="http://schemas.microsoft.com/office/drawing/2014/main" id="{F264143D-AC33-4B2C-B92D-D137E65EEA2D}"/>
                    </a:ext>
                  </a:extLst>
                </p:cNvPr>
                <p:cNvSpPr>
                  <a:spLocks noChangeAspect="1" noEditPoints="1"/>
                </p:cNvSpPr>
                <p:nvPr/>
              </p:nvSpPr>
              <p:spPr bwMode="auto">
                <a:xfrm>
                  <a:off x="9362221" y="1807997"/>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UI"/>
                    <a:ea typeface="+mn-ea"/>
                    <a:cs typeface="+mn-cs"/>
                  </a:endParaRPr>
                </a:p>
              </p:txBody>
            </p:sp>
            <p:sp>
              <p:nvSpPr>
                <p:cNvPr id="95" name="Title 1">
                  <a:extLst>
                    <a:ext uri="{FF2B5EF4-FFF2-40B4-BE49-F238E27FC236}">
                      <a16:creationId xmlns:a16="http://schemas.microsoft.com/office/drawing/2014/main" id="{E707F59A-E104-4AB7-BFD2-1320B9164A1E}"/>
                    </a:ext>
                  </a:extLst>
                </p:cNvPr>
                <p:cNvSpPr txBox="1">
                  <a:spLocks/>
                </p:cNvSpPr>
                <p:nvPr/>
              </p:nvSpPr>
              <p:spPr>
                <a:xfrm>
                  <a:off x="9224296" y="153474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6" name="Group 95">
                <a:extLst>
                  <a:ext uri="{FF2B5EF4-FFF2-40B4-BE49-F238E27FC236}">
                    <a16:creationId xmlns:a16="http://schemas.microsoft.com/office/drawing/2014/main" id="{2B99A4C0-A94E-4673-B5C1-9BAB23ED16FB}"/>
                  </a:ext>
                </a:extLst>
              </p:cNvPr>
              <p:cNvGrpSpPr/>
              <p:nvPr/>
            </p:nvGrpSpPr>
            <p:grpSpPr>
              <a:xfrm>
                <a:off x="8230428" y="2437560"/>
                <a:ext cx="2301114" cy="1306792"/>
                <a:chOff x="7873584" y="2298104"/>
                <a:chExt cx="2301114" cy="1306792"/>
              </a:xfrm>
            </p:grpSpPr>
            <p:sp>
              <p:nvSpPr>
                <p:cNvPr id="97" name="Rectangle: Rounded Corners 96">
                  <a:extLst>
                    <a:ext uri="{FF2B5EF4-FFF2-40B4-BE49-F238E27FC236}">
                      <a16:creationId xmlns:a16="http://schemas.microsoft.com/office/drawing/2014/main" id="{BB918AF9-5C17-4E62-8F2F-A870130D795F}"/>
                    </a:ext>
                  </a:extLst>
                </p:cNvPr>
                <p:cNvSpPr/>
                <p:nvPr/>
              </p:nvSpPr>
              <p:spPr bwMode="auto">
                <a:xfrm>
                  <a:off x="7873584" y="2595157"/>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98" name="Title 1">
                  <a:extLst>
                    <a:ext uri="{FF2B5EF4-FFF2-40B4-BE49-F238E27FC236}">
                      <a16:creationId xmlns:a16="http://schemas.microsoft.com/office/drawing/2014/main" id="{112FC45B-595F-4343-A189-0924B81BB36E}"/>
                    </a:ext>
                  </a:extLst>
                </p:cNvPr>
                <p:cNvSpPr txBox="1">
                  <a:spLocks/>
                </p:cNvSpPr>
                <p:nvPr/>
              </p:nvSpPr>
              <p:spPr>
                <a:xfrm>
                  <a:off x="7873585" y="2298104"/>
                  <a:ext cx="503024"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99" name="Rectangle: Rounded Corners 98">
                  <a:extLst>
                    <a:ext uri="{FF2B5EF4-FFF2-40B4-BE49-F238E27FC236}">
                      <a16:creationId xmlns:a16="http://schemas.microsoft.com/office/drawing/2014/main" id="{7714B1B1-EB84-44FC-9EED-958145E7DA7F}"/>
                    </a:ext>
                  </a:extLst>
                </p:cNvPr>
                <p:cNvSpPr/>
                <p:nvPr/>
              </p:nvSpPr>
              <p:spPr bwMode="auto">
                <a:xfrm>
                  <a:off x="7993662" y="2913258"/>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00" name="Rectangle: Rounded Corners 99">
                  <a:extLst>
                    <a:ext uri="{FF2B5EF4-FFF2-40B4-BE49-F238E27FC236}">
                      <a16:creationId xmlns:a16="http://schemas.microsoft.com/office/drawing/2014/main" id="{50C714BC-7035-4332-99B6-ACFC91E6E373}"/>
                    </a:ext>
                  </a:extLst>
                </p:cNvPr>
                <p:cNvSpPr/>
                <p:nvPr/>
              </p:nvSpPr>
              <p:spPr bwMode="auto">
                <a:xfrm>
                  <a:off x="9086465" y="2913258"/>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01" name="Title 1">
                  <a:extLst>
                    <a:ext uri="{FF2B5EF4-FFF2-40B4-BE49-F238E27FC236}">
                      <a16:creationId xmlns:a16="http://schemas.microsoft.com/office/drawing/2014/main" id="{C3439B8E-4971-43B5-BC68-1691055A916A}"/>
                    </a:ext>
                  </a:extLst>
                </p:cNvPr>
                <p:cNvSpPr txBox="1">
                  <a:spLocks/>
                </p:cNvSpPr>
                <p:nvPr/>
              </p:nvSpPr>
              <p:spPr>
                <a:xfrm>
                  <a:off x="7993662" y="274003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Pods</a:t>
                  </a:r>
                </a:p>
              </p:txBody>
            </p:sp>
            <p:sp>
              <p:nvSpPr>
                <p:cNvPr id="102" name="Title 1">
                  <a:extLst>
                    <a:ext uri="{FF2B5EF4-FFF2-40B4-BE49-F238E27FC236}">
                      <a16:creationId xmlns:a16="http://schemas.microsoft.com/office/drawing/2014/main" id="{08515042-219F-4E1A-A092-395D2CC81ABB}"/>
                    </a:ext>
                  </a:extLst>
                </p:cNvPr>
                <p:cNvSpPr txBox="1">
                  <a:spLocks/>
                </p:cNvSpPr>
                <p:nvPr/>
              </p:nvSpPr>
              <p:spPr>
                <a:xfrm>
                  <a:off x="9086465" y="274003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Pods</a:t>
                  </a:r>
                </a:p>
              </p:txBody>
            </p:sp>
            <p:sp>
              <p:nvSpPr>
                <p:cNvPr id="103" name="Title 1">
                  <a:extLst>
                    <a:ext uri="{FF2B5EF4-FFF2-40B4-BE49-F238E27FC236}">
                      <a16:creationId xmlns:a16="http://schemas.microsoft.com/office/drawing/2014/main" id="{662A6019-D719-4CBF-BF3F-DA0473482AF3}"/>
                    </a:ext>
                  </a:extLst>
                </p:cNvPr>
                <p:cNvSpPr txBox="1">
                  <a:spLocks/>
                </p:cNvSpPr>
                <p:nvPr/>
              </p:nvSpPr>
              <p:spPr>
                <a:xfrm>
                  <a:off x="8176997" y="29661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Containers</a:t>
                  </a:r>
                </a:p>
              </p:txBody>
            </p:sp>
            <p:sp>
              <p:nvSpPr>
                <p:cNvPr id="104" name="Title 1">
                  <a:extLst>
                    <a:ext uri="{FF2B5EF4-FFF2-40B4-BE49-F238E27FC236}">
                      <a16:creationId xmlns:a16="http://schemas.microsoft.com/office/drawing/2014/main" id="{190B06FF-7E5F-4481-B5EE-2F3A3B8B20A7}"/>
                    </a:ext>
                  </a:extLst>
                </p:cNvPr>
                <p:cNvSpPr txBox="1">
                  <a:spLocks/>
                </p:cNvSpPr>
                <p:nvPr/>
              </p:nvSpPr>
              <p:spPr>
                <a:xfrm>
                  <a:off x="9269800" y="29661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Containers</a:t>
                  </a:r>
                </a:p>
              </p:txBody>
            </p:sp>
            <p:sp>
              <p:nvSpPr>
                <p:cNvPr id="105" name="Freeform: Shape 104">
                  <a:extLst>
                    <a:ext uri="{FF2B5EF4-FFF2-40B4-BE49-F238E27FC236}">
                      <a16:creationId xmlns:a16="http://schemas.microsoft.com/office/drawing/2014/main" id="{196D3915-81B0-4201-9E40-02B74C8D897D}"/>
                    </a:ext>
                  </a:extLst>
                </p:cNvPr>
                <p:cNvSpPr/>
                <p:nvPr/>
              </p:nvSpPr>
              <p:spPr>
                <a:xfrm>
                  <a:off x="8140720"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C7471CFA-7C9A-45AF-A3AE-A098D1E30658}"/>
                    </a:ext>
                  </a:extLst>
                </p:cNvPr>
                <p:cNvSpPr/>
                <p:nvPr/>
              </p:nvSpPr>
              <p:spPr>
                <a:xfrm>
                  <a:off x="8386292"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706AD17-17F9-4004-82F7-C3DC4A82B9AA}"/>
                    </a:ext>
                  </a:extLst>
                </p:cNvPr>
                <p:cNvSpPr/>
                <p:nvPr/>
              </p:nvSpPr>
              <p:spPr>
                <a:xfrm>
                  <a:off x="8631863"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B0FC04F9-CC9C-4C74-A2BA-0ED6AC5294AC}"/>
                    </a:ext>
                  </a:extLst>
                </p:cNvPr>
                <p:cNvSpPr/>
                <p:nvPr/>
              </p:nvSpPr>
              <p:spPr>
                <a:xfrm>
                  <a:off x="9233523"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0D190E43-1802-478D-A289-7D704EC7000A}"/>
                    </a:ext>
                  </a:extLst>
                </p:cNvPr>
                <p:cNvSpPr/>
                <p:nvPr/>
              </p:nvSpPr>
              <p:spPr>
                <a:xfrm>
                  <a:off x="9479095"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D024C6-1EF1-4C42-B7D2-8CC1C3646CD7}"/>
                    </a:ext>
                  </a:extLst>
                </p:cNvPr>
                <p:cNvSpPr/>
                <p:nvPr/>
              </p:nvSpPr>
              <p:spPr>
                <a:xfrm>
                  <a:off x="9724666" y="315020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111" name="Straight Arrow Connector 110">
                <a:extLst>
                  <a:ext uri="{FF2B5EF4-FFF2-40B4-BE49-F238E27FC236}">
                    <a16:creationId xmlns:a16="http://schemas.microsoft.com/office/drawing/2014/main" id="{CCA97488-0D44-4046-9618-8EA3174BD84E}"/>
                  </a:ext>
                </a:extLst>
              </p:cNvPr>
              <p:cNvCxnSpPr>
                <a:cxnSpLocks/>
              </p:cNvCxnSpPr>
              <p:nvPr/>
            </p:nvCxnSpPr>
            <p:spPr>
              <a:xfrm flipH="1">
                <a:off x="8835460" y="2377377"/>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A4A33C8-52BD-4959-BC23-D7414214C297}"/>
                  </a:ext>
                </a:extLst>
              </p:cNvPr>
              <p:cNvCxnSpPr>
                <a:cxnSpLocks/>
              </p:cNvCxnSpPr>
              <p:nvPr/>
            </p:nvCxnSpPr>
            <p:spPr>
              <a:xfrm flipH="1">
                <a:off x="9926369" y="2377377"/>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E5E91C20-E3E9-4E1F-B143-589C391B5047}"/>
                  </a:ext>
                </a:extLst>
              </p:cNvPr>
              <p:cNvCxnSpPr>
                <a:cxnSpLocks/>
              </p:cNvCxnSpPr>
              <p:nvPr/>
            </p:nvCxnSpPr>
            <p:spPr>
              <a:xfrm rot="16200000" flipH="1">
                <a:off x="8959749" y="2297986"/>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C4FA9089-CA0A-4525-AB18-20B4711C3F21}"/>
                  </a:ext>
                </a:extLst>
              </p:cNvPr>
              <p:cNvCxnSpPr>
                <a:cxnSpLocks/>
              </p:cNvCxnSpPr>
              <p:nvPr/>
            </p:nvCxnSpPr>
            <p:spPr>
              <a:xfrm rot="5400000">
                <a:off x="9121769" y="2249361"/>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33A0524B-57E4-4956-B2BA-4B71A499C192}"/>
                  </a:ext>
                </a:extLst>
              </p:cNvPr>
              <p:cNvSpPr/>
              <p:nvPr/>
            </p:nvSpPr>
            <p:spPr bwMode="auto">
              <a:xfrm>
                <a:off x="8097891" y="4207460"/>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6" name="Title 1">
                <a:extLst>
                  <a:ext uri="{FF2B5EF4-FFF2-40B4-BE49-F238E27FC236}">
                    <a16:creationId xmlns:a16="http://schemas.microsoft.com/office/drawing/2014/main" id="{0014B774-CB2E-43EF-9E29-F73A11106039}"/>
                  </a:ext>
                </a:extLst>
              </p:cNvPr>
              <p:cNvSpPr txBox="1">
                <a:spLocks/>
              </p:cNvSpPr>
              <p:nvPr/>
            </p:nvSpPr>
            <p:spPr>
              <a:xfrm>
                <a:off x="8097891" y="401114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Agent node</a:t>
                </a:r>
              </a:p>
            </p:txBody>
          </p:sp>
          <p:grpSp>
            <p:nvGrpSpPr>
              <p:cNvPr id="117" name="Group 116">
                <a:extLst>
                  <a:ext uri="{FF2B5EF4-FFF2-40B4-BE49-F238E27FC236}">
                    <a16:creationId xmlns:a16="http://schemas.microsoft.com/office/drawing/2014/main" id="{C733D22D-25D6-452D-8FE6-92BF68C37DB6}"/>
                  </a:ext>
                </a:extLst>
              </p:cNvPr>
              <p:cNvGrpSpPr/>
              <p:nvPr/>
            </p:nvGrpSpPr>
            <p:grpSpPr>
              <a:xfrm>
                <a:off x="9581140" y="4300404"/>
                <a:ext cx="601487" cy="703174"/>
                <a:chOff x="9224296" y="4442288"/>
                <a:chExt cx="601487" cy="703174"/>
              </a:xfrm>
            </p:grpSpPr>
            <p:sp>
              <p:nvSpPr>
                <p:cNvPr id="118" name="Rectangle: Rounded Corners 117">
                  <a:extLst>
                    <a:ext uri="{FF2B5EF4-FFF2-40B4-BE49-F238E27FC236}">
                      <a16:creationId xmlns:a16="http://schemas.microsoft.com/office/drawing/2014/main" id="{2E21C075-F809-4BFA-AED2-40B172FCED33}"/>
                    </a:ext>
                  </a:extLst>
                </p:cNvPr>
                <p:cNvSpPr/>
                <p:nvPr/>
              </p:nvSpPr>
              <p:spPr bwMode="auto">
                <a:xfrm>
                  <a:off x="9258516" y="461187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19" name="Move_E7C2" title="Icon of four arrows pointing away from eachother">
                  <a:extLst>
                    <a:ext uri="{FF2B5EF4-FFF2-40B4-BE49-F238E27FC236}">
                      <a16:creationId xmlns:a16="http://schemas.microsoft.com/office/drawing/2014/main" id="{FE935E21-EC98-4FA4-9ABB-D927F8384BD9}"/>
                    </a:ext>
                  </a:extLst>
                </p:cNvPr>
                <p:cNvSpPr>
                  <a:spLocks noChangeAspect="1" noEditPoints="1"/>
                </p:cNvSpPr>
                <p:nvPr/>
              </p:nvSpPr>
              <p:spPr bwMode="auto">
                <a:xfrm>
                  <a:off x="9362221" y="471553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UI"/>
                    <a:ea typeface="+mn-ea"/>
                    <a:cs typeface="+mn-cs"/>
                  </a:endParaRPr>
                </a:p>
              </p:txBody>
            </p:sp>
            <p:sp>
              <p:nvSpPr>
                <p:cNvPr id="120" name="Title 1">
                  <a:extLst>
                    <a:ext uri="{FF2B5EF4-FFF2-40B4-BE49-F238E27FC236}">
                      <a16:creationId xmlns:a16="http://schemas.microsoft.com/office/drawing/2014/main" id="{40B56314-8461-4475-BFD2-757AEECBEADE}"/>
                    </a:ext>
                  </a:extLst>
                </p:cNvPr>
                <p:cNvSpPr txBox="1">
                  <a:spLocks/>
                </p:cNvSpPr>
                <p:nvPr/>
              </p:nvSpPr>
              <p:spPr>
                <a:xfrm>
                  <a:off x="9224296" y="444228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121" name="Group 120">
                <a:extLst>
                  <a:ext uri="{FF2B5EF4-FFF2-40B4-BE49-F238E27FC236}">
                    <a16:creationId xmlns:a16="http://schemas.microsoft.com/office/drawing/2014/main" id="{CA4CE847-3D7C-4151-BB08-63938110E257}"/>
                  </a:ext>
                </a:extLst>
              </p:cNvPr>
              <p:cNvGrpSpPr/>
              <p:nvPr/>
            </p:nvGrpSpPr>
            <p:grpSpPr>
              <a:xfrm>
                <a:off x="8228355" y="5063761"/>
                <a:ext cx="2303187" cy="1306792"/>
                <a:chOff x="7871511" y="5205645"/>
                <a:chExt cx="2303187" cy="1306792"/>
              </a:xfrm>
            </p:grpSpPr>
            <p:sp>
              <p:nvSpPr>
                <p:cNvPr id="122" name="Rectangle: Rounded Corners 121">
                  <a:extLst>
                    <a:ext uri="{FF2B5EF4-FFF2-40B4-BE49-F238E27FC236}">
                      <a16:creationId xmlns:a16="http://schemas.microsoft.com/office/drawing/2014/main" id="{5B357E95-5798-4B6A-8FFC-46DF2D66D83C}"/>
                    </a:ext>
                  </a:extLst>
                </p:cNvPr>
                <p:cNvSpPr/>
                <p:nvPr/>
              </p:nvSpPr>
              <p:spPr bwMode="auto">
                <a:xfrm>
                  <a:off x="7873584" y="550269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3" name="Title 1">
                  <a:extLst>
                    <a:ext uri="{FF2B5EF4-FFF2-40B4-BE49-F238E27FC236}">
                      <a16:creationId xmlns:a16="http://schemas.microsoft.com/office/drawing/2014/main" id="{4B42D26D-0C56-4E04-A894-F84985D5A797}"/>
                    </a:ext>
                  </a:extLst>
                </p:cNvPr>
                <p:cNvSpPr txBox="1">
                  <a:spLocks/>
                </p:cNvSpPr>
                <p:nvPr/>
              </p:nvSpPr>
              <p:spPr>
                <a:xfrm>
                  <a:off x="7871511" y="5205645"/>
                  <a:ext cx="50509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24" name="Rectangle: Rounded Corners 123">
                  <a:extLst>
                    <a:ext uri="{FF2B5EF4-FFF2-40B4-BE49-F238E27FC236}">
                      <a16:creationId xmlns:a16="http://schemas.microsoft.com/office/drawing/2014/main" id="{935BC254-9105-4B96-A283-F430655E0FCC}"/>
                    </a:ext>
                  </a:extLst>
                </p:cNvPr>
                <p:cNvSpPr/>
                <p:nvPr/>
              </p:nvSpPr>
              <p:spPr bwMode="auto">
                <a:xfrm>
                  <a:off x="7993662" y="582079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5" name="Rectangle: Rounded Corners 124">
                  <a:extLst>
                    <a:ext uri="{FF2B5EF4-FFF2-40B4-BE49-F238E27FC236}">
                      <a16:creationId xmlns:a16="http://schemas.microsoft.com/office/drawing/2014/main" id="{87568ECC-9C69-40EA-8AB3-F0DA8008E1D6}"/>
                    </a:ext>
                  </a:extLst>
                </p:cNvPr>
                <p:cNvSpPr/>
                <p:nvPr/>
              </p:nvSpPr>
              <p:spPr bwMode="auto">
                <a:xfrm>
                  <a:off x="9086465" y="582079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126" name="Title 1">
                  <a:extLst>
                    <a:ext uri="{FF2B5EF4-FFF2-40B4-BE49-F238E27FC236}">
                      <a16:creationId xmlns:a16="http://schemas.microsoft.com/office/drawing/2014/main" id="{1AFBA22E-AB10-4587-AEC1-0794F2B2388A}"/>
                    </a:ext>
                  </a:extLst>
                </p:cNvPr>
                <p:cNvSpPr txBox="1">
                  <a:spLocks/>
                </p:cNvSpPr>
                <p:nvPr/>
              </p:nvSpPr>
              <p:spPr>
                <a:xfrm>
                  <a:off x="7993662" y="564757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Pods</a:t>
                  </a:r>
                </a:p>
              </p:txBody>
            </p:sp>
            <p:sp>
              <p:nvSpPr>
                <p:cNvPr id="127" name="Title 1">
                  <a:extLst>
                    <a:ext uri="{FF2B5EF4-FFF2-40B4-BE49-F238E27FC236}">
                      <a16:creationId xmlns:a16="http://schemas.microsoft.com/office/drawing/2014/main" id="{990D84B9-86EB-4F75-9EF3-F7E7A9B33B77}"/>
                    </a:ext>
                  </a:extLst>
                </p:cNvPr>
                <p:cNvSpPr txBox="1">
                  <a:spLocks/>
                </p:cNvSpPr>
                <p:nvPr/>
              </p:nvSpPr>
              <p:spPr>
                <a:xfrm>
                  <a:off x="9086465" y="564757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Pods</a:t>
                  </a:r>
                </a:p>
              </p:txBody>
            </p:sp>
            <p:sp>
              <p:nvSpPr>
                <p:cNvPr id="128" name="Title 1">
                  <a:extLst>
                    <a:ext uri="{FF2B5EF4-FFF2-40B4-BE49-F238E27FC236}">
                      <a16:creationId xmlns:a16="http://schemas.microsoft.com/office/drawing/2014/main" id="{BB04547D-A0B4-4CAE-80BF-A730C90E5D8C}"/>
                    </a:ext>
                  </a:extLst>
                </p:cNvPr>
                <p:cNvSpPr txBox="1">
                  <a:spLocks/>
                </p:cNvSpPr>
                <p:nvPr/>
              </p:nvSpPr>
              <p:spPr>
                <a:xfrm>
                  <a:off x="8176997" y="587365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Containers</a:t>
                  </a:r>
                </a:p>
              </p:txBody>
            </p:sp>
            <p:sp>
              <p:nvSpPr>
                <p:cNvPr id="129" name="Title 1">
                  <a:extLst>
                    <a:ext uri="{FF2B5EF4-FFF2-40B4-BE49-F238E27FC236}">
                      <a16:creationId xmlns:a16="http://schemas.microsoft.com/office/drawing/2014/main" id="{A0E664AA-627C-45AE-BF07-8DF748B34368}"/>
                    </a:ext>
                  </a:extLst>
                </p:cNvPr>
                <p:cNvSpPr txBox="1">
                  <a:spLocks/>
                </p:cNvSpPr>
                <p:nvPr/>
              </p:nvSpPr>
              <p:spPr>
                <a:xfrm>
                  <a:off x="9269800" y="587365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Containers</a:t>
                  </a:r>
                </a:p>
              </p:txBody>
            </p:sp>
            <p:sp>
              <p:nvSpPr>
                <p:cNvPr id="130" name="Freeform: Shape 129">
                  <a:extLst>
                    <a:ext uri="{FF2B5EF4-FFF2-40B4-BE49-F238E27FC236}">
                      <a16:creationId xmlns:a16="http://schemas.microsoft.com/office/drawing/2014/main" id="{9451BB5A-E7DF-4C86-BBE4-190333896B0F}"/>
                    </a:ext>
                  </a:extLst>
                </p:cNvPr>
                <p:cNvSpPr/>
                <p:nvPr/>
              </p:nvSpPr>
              <p:spPr>
                <a:xfrm>
                  <a:off x="8140720"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D08D68F0-D751-4546-A5BD-624057A39BB4}"/>
                    </a:ext>
                  </a:extLst>
                </p:cNvPr>
                <p:cNvSpPr/>
                <p:nvPr/>
              </p:nvSpPr>
              <p:spPr>
                <a:xfrm>
                  <a:off x="8386292"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C205F69-A820-4007-AD99-E5A215E7A346}"/>
                    </a:ext>
                  </a:extLst>
                </p:cNvPr>
                <p:cNvSpPr/>
                <p:nvPr/>
              </p:nvSpPr>
              <p:spPr>
                <a:xfrm>
                  <a:off x="8631863"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036B1EFD-F906-406C-B6A3-568ABEF4A270}"/>
                    </a:ext>
                  </a:extLst>
                </p:cNvPr>
                <p:cNvSpPr/>
                <p:nvPr/>
              </p:nvSpPr>
              <p:spPr>
                <a:xfrm>
                  <a:off x="9233523"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A2E2BC42-BE77-4B9D-989C-BE58CC33D4BA}"/>
                    </a:ext>
                  </a:extLst>
                </p:cNvPr>
                <p:cNvSpPr/>
                <p:nvPr/>
              </p:nvSpPr>
              <p:spPr>
                <a:xfrm>
                  <a:off x="9479095"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10646F0-77A3-4856-9B6E-86D439C09E1B}"/>
                    </a:ext>
                  </a:extLst>
                </p:cNvPr>
                <p:cNvSpPr/>
                <p:nvPr/>
              </p:nvSpPr>
              <p:spPr>
                <a:xfrm>
                  <a:off x="9724666" y="605774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136" name="Straight Arrow Connector 135">
                <a:extLst>
                  <a:ext uri="{FF2B5EF4-FFF2-40B4-BE49-F238E27FC236}">
                    <a16:creationId xmlns:a16="http://schemas.microsoft.com/office/drawing/2014/main" id="{34416FAD-B0FD-40C4-8CBB-6197EE84996C}"/>
                  </a:ext>
                </a:extLst>
              </p:cNvPr>
              <p:cNvCxnSpPr>
                <a:cxnSpLocks/>
              </p:cNvCxnSpPr>
              <p:nvPr/>
            </p:nvCxnSpPr>
            <p:spPr>
              <a:xfrm flipH="1">
                <a:off x="8832542" y="5003578"/>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66B3E565-DDE7-4FCF-8FF7-D9F359E752E3}"/>
                  </a:ext>
                </a:extLst>
              </p:cNvPr>
              <p:cNvCxnSpPr>
                <a:cxnSpLocks/>
              </p:cNvCxnSpPr>
              <p:nvPr/>
            </p:nvCxnSpPr>
            <p:spPr>
              <a:xfrm flipH="1">
                <a:off x="9926366" y="5003578"/>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0C3AE00F-3317-425C-BB36-02BD4C2F7FC8}"/>
                  </a:ext>
                </a:extLst>
              </p:cNvPr>
              <p:cNvCxnSpPr>
                <a:cxnSpLocks/>
              </p:cNvCxnSpPr>
              <p:nvPr/>
            </p:nvCxnSpPr>
            <p:spPr>
              <a:xfrm rot="16200000" flipH="1">
                <a:off x="8959749" y="4924187"/>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004B0C20-2998-4586-9085-19FC7BAF9763}"/>
                  </a:ext>
                </a:extLst>
              </p:cNvPr>
              <p:cNvCxnSpPr>
                <a:cxnSpLocks/>
              </p:cNvCxnSpPr>
              <p:nvPr/>
            </p:nvCxnSpPr>
            <p:spPr>
              <a:xfrm rot="5400000">
                <a:off x="9121769" y="4875562"/>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401CE2C-CFC3-4194-B875-C83349637ADE}"/>
                  </a:ext>
                </a:extLst>
              </p:cNvPr>
              <p:cNvCxnSpPr>
                <a:cxnSpLocks/>
                <a:endCxn id="166" idx="1"/>
              </p:cNvCxnSpPr>
              <p:nvPr/>
            </p:nvCxnSpPr>
            <p:spPr>
              <a:xfrm flipV="1">
                <a:off x="6481942" y="2110583"/>
                <a:ext cx="2131622" cy="1119806"/>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4E1F965B-A70C-4E59-ACC2-90B6EC84391F}"/>
                  </a:ext>
                </a:extLst>
              </p:cNvPr>
              <p:cNvCxnSpPr>
                <a:cxnSpLocks/>
                <a:endCxn id="180" idx="1"/>
              </p:cNvCxnSpPr>
              <p:nvPr/>
            </p:nvCxnSpPr>
            <p:spPr>
              <a:xfrm>
                <a:off x="6481942" y="3538903"/>
                <a:ext cx="2131622" cy="1197881"/>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FFCDA805-957B-4921-AFA4-944D3E86EF00}"/>
                  </a:ext>
                </a:extLst>
              </p:cNvPr>
              <p:cNvGrpSpPr/>
              <p:nvPr/>
            </p:nvGrpSpPr>
            <p:grpSpPr>
              <a:xfrm>
                <a:off x="11063592" y="1581259"/>
                <a:ext cx="914400" cy="568369"/>
                <a:chOff x="10706748" y="1441803"/>
                <a:chExt cx="914400" cy="568369"/>
              </a:xfrm>
            </p:grpSpPr>
            <p:sp>
              <p:nvSpPr>
                <p:cNvPr id="143" name="globe_2" title="Icon of a sphere made of lines">
                  <a:extLst>
                    <a:ext uri="{FF2B5EF4-FFF2-40B4-BE49-F238E27FC236}">
                      <a16:creationId xmlns:a16="http://schemas.microsoft.com/office/drawing/2014/main" id="{3FDBC01C-864C-4C15-A719-4EE007FC7048}"/>
                    </a:ext>
                  </a:extLst>
                </p:cNvPr>
                <p:cNvSpPr>
                  <a:spLocks noChangeAspect="1" noEditPoints="1"/>
                </p:cNvSpPr>
                <p:nvPr/>
              </p:nvSpPr>
              <p:spPr bwMode="auto">
                <a:xfrm>
                  <a:off x="10981771" y="1644412"/>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UI"/>
                    <a:ea typeface="+mn-ea"/>
                    <a:cs typeface="+mn-cs"/>
                  </a:endParaRPr>
                </a:p>
              </p:txBody>
            </p:sp>
            <p:sp>
              <p:nvSpPr>
                <p:cNvPr id="144" name="Title 1">
                  <a:extLst>
                    <a:ext uri="{FF2B5EF4-FFF2-40B4-BE49-F238E27FC236}">
                      <a16:creationId xmlns:a16="http://schemas.microsoft.com/office/drawing/2014/main" id="{5E05ED83-2888-47B0-83A2-035EC6F0D578}"/>
                    </a:ext>
                  </a:extLst>
                </p:cNvPr>
                <p:cNvSpPr txBox="1">
                  <a:spLocks/>
                </p:cNvSpPr>
                <p:nvPr/>
              </p:nvSpPr>
              <p:spPr>
                <a:xfrm>
                  <a:off x="10706748" y="1441803"/>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145" name="Straight Arrow Connector 144">
                <a:extLst>
                  <a:ext uri="{FF2B5EF4-FFF2-40B4-BE49-F238E27FC236}">
                    <a16:creationId xmlns:a16="http://schemas.microsoft.com/office/drawing/2014/main" id="{1900C8F2-8CCF-41B2-BE27-101EDBDB8480}"/>
                  </a:ext>
                </a:extLst>
              </p:cNvPr>
              <p:cNvCxnSpPr>
                <a:cxnSpLocks/>
                <a:stCxn id="143" idx="0"/>
              </p:cNvCxnSpPr>
              <p:nvPr/>
            </p:nvCxnSpPr>
            <p:spPr>
              <a:xfrm flipH="1">
                <a:off x="10463670" y="1967294"/>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15E4756A-7CF1-416B-82C4-F481B7246441}"/>
                  </a:ext>
                </a:extLst>
              </p:cNvPr>
              <p:cNvGrpSpPr/>
              <p:nvPr/>
            </p:nvGrpSpPr>
            <p:grpSpPr>
              <a:xfrm>
                <a:off x="11063592" y="4207460"/>
                <a:ext cx="914400" cy="568369"/>
                <a:chOff x="10706748" y="4349344"/>
                <a:chExt cx="914400" cy="568369"/>
              </a:xfrm>
            </p:grpSpPr>
            <p:sp>
              <p:nvSpPr>
                <p:cNvPr id="147" name="globe_2" title="Icon of a sphere made of lines">
                  <a:extLst>
                    <a:ext uri="{FF2B5EF4-FFF2-40B4-BE49-F238E27FC236}">
                      <a16:creationId xmlns:a16="http://schemas.microsoft.com/office/drawing/2014/main" id="{70F2D98E-2265-4416-BC19-1F33B268E7A8}"/>
                    </a:ext>
                  </a:extLst>
                </p:cNvPr>
                <p:cNvSpPr>
                  <a:spLocks noChangeAspect="1" noEditPoints="1"/>
                </p:cNvSpPr>
                <p:nvPr/>
              </p:nvSpPr>
              <p:spPr bwMode="auto">
                <a:xfrm>
                  <a:off x="10981771" y="4551953"/>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UI"/>
                    <a:ea typeface="+mn-ea"/>
                    <a:cs typeface="+mn-cs"/>
                  </a:endParaRPr>
                </a:p>
              </p:txBody>
            </p:sp>
            <p:sp>
              <p:nvSpPr>
                <p:cNvPr id="148" name="Title 1">
                  <a:extLst>
                    <a:ext uri="{FF2B5EF4-FFF2-40B4-BE49-F238E27FC236}">
                      <a16:creationId xmlns:a16="http://schemas.microsoft.com/office/drawing/2014/main" id="{017CDBD2-B5AC-4794-8044-597204D602BE}"/>
                    </a:ext>
                  </a:extLst>
                </p:cNvPr>
                <p:cNvSpPr txBox="1">
                  <a:spLocks/>
                </p:cNvSpPr>
                <p:nvPr/>
              </p:nvSpPr>
              <p:spPr>
                <a:xfrm>
                  <a:off x="10706748" y="4349344"/>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149" name="Straight Arrow Connector 148">
                <a:extLst>
                  <a:ext uri="{FF2B5EF4-FFF2-40B4-BE49-F238E27FC236}">
                    <a16:creationId xmlns:a16="http://schemas.microsoft.com/office/drawing/2014/main" id="{4C20DBCF-B5C7-4BA5-9D3F-73FA7AD57D55}"/>
                  </a:ext>
                </a:extLst>
              </p:cNvPr>
              <p:cNvCxnSpPr>
                <a:cxnSpLocks/>
                <a:stCxn id="147" idx="0"/>
              </p:cNvCxnSpPr>
              <p:nvPr/>
            </p:nvCxnSpPr>
            <p:spPr>
              <a:xfrm flipH="1">
                <a:off x="10463670" y="4593495"/>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54647142-BC31-4B4E-9FEB-F415BCA1833E}"/>
                  </a:ext>
                </a:extLst>
              </p:cNvPr>
              <p:cNvGrpSpPr/>
              <p:nvPr/>
            </p:nvGrpSpPr>
            <p:grpSpPr>
              <a:xfrm>
                <a:off x="5856086" y="1303710"/>
                <a:ext cx="717581" cy="849998"/>
                <a:chOff x="5499242" y="1304924"/>
                <a:chExt cx="717581" cy="849998"/>
              </a:xfrm>
            </p:grpSpPr>
            <p:sp>
              <p:nvSpPr>
                <p:cNvPr id="151" name="Title 1">
                  <a:extLst>
                    <a:ext uri="{FF2B5EF4-FFF2-40B4-BE49-F238E27FC236}">
                      <a16:creationId xmlns:a16="http://schemas.microsoft.com/office/drawing/2014/main" id="{E73258AC-9907-4009-AB8B-4FE81F0FD2DB}"/>
                    </a:ext>
                  </a:extLst>
                </p:cNvPr>
                <p:cNvSpPr txBox="1">
                  <a:spLocks/>
                </p:cNvSpPr>
                <p:nvPr/>
              </p:nvSpPr>
              <p:spPr>
                <a:xfrm>
                  <a:off x="5499242" y="130492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User</a:t>
                  </a:r>
                </a:p>
              </p:txBody>
            </p:sp>
            <p:sp>
              <p:nvSpPr>
                <p:cNvPr id="152" name="Rectangle: Rounded Corners 151">
                  <a:extLst>
                    <a:ext uri="{FF2B5EF4-FFF2-40B4-BE49-F238E27FC236}">
                      <a16:creationId xmlns:a16="http://schemas.microsoft.com/office/drawing/2014/main" id="{30F15B4F-8449-4AD5-ABB0-A684F2A2811B}"/>
                    </a:ext>
                  </a:extLst>
                </p:cNvPr>
                <p:cNvSpPr/>
                <p:nvPr/>
              </p:nvSpPr>
              <p:spPr bwMode="auto">
                <a:xfrm>
                  <a:off x="5551583" y="1547191"/>
                  <a:ext cx="607731" cy="60773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199"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3" name="people_4" title="Icon of a person">
                  <a:extLst>
                    <a:ext uri="{FF2B5EF4-FFF2-40B4-BE49-F238E27FC236}">
                      <a16:creationId xmlns:a16="http://schemas.microsoft.com/office/drawing/2014/main" id="{E4172832-8B4F-445F-A10B-589A72911918}"/>
                    </a:ext>
                  </a:extLst>
                </p:cNvPr>
                <p:cNvSpPr>
                  <a:spLocks noChangeAspect="1" noEditPoints="1"/>
                </p:cNvSpPr>
                <p:nvPr/>
              </p:nvSpPr>
              <p:spPr bwMode="auto">
                <a:xfrm>
                  <a:off x="5677647" y="1652278"/>
                  <a:ext cx="355603" cy="397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45675138-7834-464B-841D-37E4B6DAB97F}"/>
                  </a:ext>
                </a:extLst>
              </p:cNvPr>
              <p:cNvGrpSpPr/>
              <p:nvPr/>
            </p:nvGrpSpPr>
            <p:grpSpPr>
              <a:xfrm>
                <a:off x="8579344" y="1674203"/>
                <a:ext cx="601487" cy="703174"/>
                <a:chOff x="8579344" y="1674203"/>
                <a:chExt cx="601487" cy="703174"/>
              </a:xfrm>
            </p:grpSpPr>
            <p:grpSp>
              <p:nvGrpSpPr>
                <p:cNvPr id="155" name="Group 154">
                  <a:extLst>
                    <a:ext uri="{FF2B5EF4-FFF2-40B4-BE49-F238E27FC236}">
                      <a16:creationId xmlns:a16="http://schemas.microsoft.com/office/drawing/2014/main" id="{B7A09E49-ECD8-40F4-8456-8772B2F842E1}"/>
                    </a:ext>
                  </a:extLst>
                </p:cNvPr>
                <p:cNvGrpSpPr/>
                <p:nvPr/>
              </p:nvGrpSpPr>
              <p:grpSpPr>
                <a:xfrm>
                  <a:off x="8579344" y="1674203"/>
                  <a:ext cx="601487" cy="703174"/>
                  <a:chOff x="8579344" y="1674203"/>
                  <a:chExt cx="601487" cy="703174"/>
                </a:xfrm>
              </p:grpSpPr>
              <p:sp>
                <p:nvSpPr>
                  <p:cNvPr id="166" name="Rectangle: Rounded Corners 165">
                    <a:extLst>
                      <a:ext uri="{FF2B5EF4-FFF2-40B4-BE49-F238E27FC236}">
                        <a16:creationId xmlns:a16="http://schemas.microsoft.com/office/drawing/2014/main" id="{B6C9A05A-E93D-4109-9E52-40E3B0BD42A7}"/>
                      </a:ext>
                    </a:extLst>
                  </p:cNvPr>
                  <p:cNvSpPr/>
                  <p:nvPr/>
                </p:nvSpPr>
                <p:spPr bwMode="auto">
                  <a:xfrm>
                    <a:off x="8613564" y="1843788"/>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67" name="Title 1">
                    <a:extLst>
                      <a:ext uri="{FF2B5EF4-FFF2-40B4-BE49-F238E27FC236}">
                        <a16:creationId xmlns:a16="http://schemas.microsoft.com/office/drawing/2014/main" id="{02C72EBF-A51D-47CC-A204-13C65014383F}"/>
                      </a:ext>
                    </a:extLst>
                  </p:cNvPr>
                  <p:cNvSpPr txBox="1">
                    <a:spLocks/>
                  </p:cNvSpPr>
                  <p:nvPr/>
                </p:nvSpPr>
                <p:spPr>
                  <a:xfrm>
                    <a:off x="8579344" y="1674203"/>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kubelet</a:t>
                    </a:r>
                  </a:p>
                </p:txBody>
              </p:sp>
            </p:grpSp>
            <p:grpSp>
              <p:nvGrpSpPr>
                <p:cNvPr id="156" name="Group 155">
                  <a:extLst>
                    <a:ext uri="{FF2B5EF4-FFF2-40B4-BE49-F238E27FC236}">
                      <a16:creationId xmlns:a16="http://schemas.microsoft.com/office/drawing/2014/main" id="{D8D87CA5-2646-42BA-898F-3C1DDF10BFD8}"/>
                    </a:ext>
                  </a:extLst>
                </p:cNvPr>
                <p:cNvGrpSpPr/>
                <p:nvPr/>
              </p:nvGrpSpPr>
              <p:grpSpPr>
                <a:xfrm>
                  <a:off x="8721381" y="1977370"/>
                  <a:ext cx="317954" cy="266424"/>
                  <a:chOff x="8721381" y="1977370"/>
                  <a:chExt cx="317954" cy="266424"/>
                </a:xfrm>
              </p:grpSpPr>
              <p:cxnSp>
                <p:nvCxnSpPr>
                  <p:cNvPr id="157" name="Straight Connector 156">
                    <a:extLst>
                      <a:ext uri="{FF2B5EF4-FFF2-40B4-BE49-F238E27FC236}">
                        <a16:creationId xmlns:a16="http://schemas.microsoft.com/office/drawing/2014/main" id="{BCE7F5BE-401B-4D8F-B49E-E6AB3DD80A0C}"/>
                      </a:ext>
                    </a:extLst>
                  </p:cNvPr>
                  <p:cNvCxnSpPr>
                    <a:stCxn id="161" idx="2"/>
                    <a:endCxn id="164" idx="6"/>
                  </p:cNvCxnSpPr>
                  <p:nvPr/>
                </p:nvCxnSpPr>
                <p:spPr>
                  <a:xfrm flipH="1">
                    <a:off x="8780036" y="2122095"/>
                    <a:ext cx="125541" cy="0"/>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8C3DE68-7F02-4CF0-BCAB-5B1AAD31380E}"/>
                      </a:ext>
                    </a:extLst>
                  </p:cNvPr>
                  <p:cNvCxnSpPr>
                    <a:cxnSpLocks/>
                  </p:cNvCxnSpPr>
                  <p:nvPr/>
                </p:nvCxnSpPr>
                <p:spPr>
                  <a:xfrm flipH="1" flipV="1">
                    <a:off x="8859967" y="2005994"/>
                    <a:ext cx="88397" cy="114483"/>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5465BB7-A219-4DE7-BA84-9ECC93330B90}"/>
                      </a:ext>
                    </a:extLst>
                  </p:cNvPr>
                  <p:cNvCxnSpPr>
                    <a:cxnSpLocks/>
                  </p:cNvCxnSpPr>
                  <p:nvPr/>
                </p:nvCxnSpPr>
                <p:spPr>
                  <a:xfrm flipH="1">
                    <a:off x="8841373" y="2120475"/>
                    <a:ext cx="125830" cy="98785"/>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199748F-5210-45BE-8265-F505FEA093F5}"/>
                      </a:ext>
                    </a:extLst>
                  </p:cNvPr>
                  <p:cNvCxnSpPr>
                    <a:cxnSpLocks/>
                  </p:cNvCxnSpPr>
                  <p:nvPr/>
                </p:nvCxnSpPr>
                <p:spPr>
                  <a:xfrm flipH="1" flipV="1">
                    <a:off x="8952713" y="2137866"/>
                    <a:ext cx="55066" cy="75354"/>
                  </a:xfrm>
                  <a:prstGeom prst="line">
                    <a:avLst/>
                  </a:prstGeom>
                  <a:solidFill>
                    <a:srgbClr val="D7EAF8"/>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9A257BC5-A1B2-459C-BBF6-B68B47D7A14C}"/>
                      </a:ext>
                    </a:extLst>
                  </p:cNvPr>
                  <p:cNvSpPr/>
                  <p:nvPr/>
                </p:nvSpPr>
                <p:spPr bwMode="auto">
                  <a:xfrm>
                    <a:off x="8905577" y="2079335"/>
                    <a:ext cx="85519" cy="85519"/>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AECC6752-36D4-4AE1-88B3-2963927A2467}"/>
                      </a:ext>
                    </a:extLst>
                  </p:cNvPr>
                  <p:cNvSpPr/>
                  <p:nvPr/>
                </p:nvSpPr>
                <p:spPr bwMode="auto">
                  <a:xfrm>
                    <a:off x="8980680" y="2185139"/>
                    <a:ext cx="58655" cy="58655"/>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4132B2A8-3305-44D1-9DE2-062FA6A3BAA9}"/>
                      </a:ext>
                    </a:extLst>
                  </p:cNvPr>
                  <p:cNvSpPr/>
                  <p:nvPr/>
                </p:nvSpPr>
                <p:spPr bwMode="auto">
                  <a:xfrm>
                    <a:off x="8835407" y="1977370"/>
                    <a:ext cx="58655" cy="58655"/>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9804A7F8-67CF-4EC1-A335-D53B7F9CA27D}"/>
                      </a:ext>
                    </a:extLst>
                  </p:cNvPr>
                  <p:cNvSpPr/>
                  <p:nvPr/>
                </p:nvSpPr>
                <p:spPr bwMode="auto">
                  <a:xfrm>
                    <a:off x="8721381" y="2092767"/>
                    <a:ext cx="58655" cy="58655"/>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8CFDA6FF-036B-4BDF-9838-41F4B8C9E80B}"/>
                      </a:ext>
                    </a:extLst>
                  </p:cNvPr>
                  <p:cNvSpPr/>
                  <p:nvPr/>
                </p:nvSpPr>
                <p:spPr bwMode="auto">
                  <a:xfrm>
                    <a:off x="8822798" y="2191496"/>
                    <a:ext cx="45719" cy="45719"/>
                  </a:xfrm>
                  <a:prstGeom prst="ellipse">
                    <a:avLst/>
                  </a:prstGeom>
                  <a:solidFill>
                    <a:srgbClr val="D7EAF8"/>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8" name="Group 167">
                <a:extLst>
                  <a:ext uri="{FF2B5EF4-FFF2-40B4-BE49-F238E27FC236}">
                    <a16:creationId xmlns:a16="http://schemas.microsoft.com/office/drawing/2014/main" id="{29C90186-0504-422B-AF7F-9D43F9B36B76}"/>
                  </a:ext>
                </a:extLst>
              </p:cNvPr>
              <p:cNvGrpSpPr/>
              <p:nvPr/>
            </p:nvGrpSpPr>
            <p:grpSpPr>
              <a:xfrm>
                <a:off x="8579344" y="4300404"/>
                <a:ext cx="601487" cy="703174"/>
                <a:chOff x="8579344" y="4300404"/>
                <a:chExt cx="601487" cy="703174"/>
              </a:xfrm>
            </p:grpSpPr>
            <p:grpSp>
              <p:nvGrpSpPr>
                <p:cNvPr id="169" name="Group 168">
                  <a:extLst>
                    <a:ext uri="{FF2B5EF4-FFF2-40B4-BE49-F238E27FC236}">
                      <a16:creationId xmlns:a16="http://schemas.microsoft.com/office/drawing/2014/main" id="{5C56200E-3515-4748-9F49-664EA98F7E27}"/>
                    </a:ext>
                  </a:extLst>
                </p:cNvPr>
                <p:cNvGrpSpPr/>
                <p:nvPr/>
              </p:nvGrpSpPr>
              <p:grpSpPr>
                <a:xfrm>
                  <a:off x="8579344" y="4300404"/>
                  <a:ext cx="601487" cy="703174"/>
                  <a:chOff x="8579344" y="4300404"/>
                  <a:chExt cx="601487" cy="703174"/>
                </a:xfrm>
              </p:grpSpPr>
              <p:sp>
                <p:nvSpPr>
                  <p:cNvPr id="180" name="Rectangle: Rounded Corners 179">
                    <a:extLst>
                      <a:ext uri="{FF2B5EF4-FFF2-40B4-BE49-F238E27FC236}">
                        <a16:creationId xmlns:a16="http://schemas.microsoft.com/office/drawing/2014/main" id="{0CC518F3-61A0-4482-BC0F-5EFF87CF43D5}"/>
                      </a:ext>
                    </a:extLst>
                  </p:cNvPr>
                  <p:cNvSpPr/>
                  <p:nvPr/>
                </p:nvSpPr>
                <p:spPr bwMode="auto">
                  <a:xfrm>
                    <a:off x="8613564" y="4469989"/>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1" name="Title 1">
                    <a:extLst>
                      <a:ext uri="{FF2B5EF4-FFF2-40B4-BE49-F238E27FC236}">
                        <a16:creationId xmlns:a16="http://schemas.microsoft.com/office/drawing/2014/main" id="{7E1FCF94-C424-46BE-8421-BF8CC09D13EA}"/>
                      </a:ext>
                    </a:extLst>
                  </p:cNvPr>
                  <p:cNvSpPr txBox="1">
                    <a:spLocks/>
                  </p:cNvSpPr>
                  <p:nvPr/>
                </p:nvSpPr>
                <p:spPr>
                  <a:xfrm>
                    <a:off x="8579344" y="430040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kubelet</a:t>
                    </a:r>
                  </a:p>
                </p:txBody>
              </p:sp>
            </p:grpSp>
            <p:grpSp>
              <p:nvGrpSpPr>
                <p:cNvPr id="170" name="Group 169">
                  <a:extLst>
                    <a:ext uri="{FF2B5EF4-FFF2-40B4-BE49-F238E27FC236}">
                      <a16:creationId xmlns:a16="http://schemas.microsoft.com/office/drawing/2014/main" id="{BBC7600F-5C6A-4A61-84D6-4317BDC61DDA}"/>
                    </a:ext>
                  </a:extLst>
                </p:cNvPr>
                <p:cNvGrpSpPr/>
                <p:nvPr/>
              </p:nvGrpSpPr>
              <p:grpSpPr>
                <a:xfrm>
                  <a:off x="8721381" y="4603571"/>
                  <a:ext cx="317954" cy="266424"/>
                  <a:chOff x="6856356" y="1807422"/>
                  <a:chExt cx="317954" cy="266424"/>
                </a:xfrm>
                <a:solidFill>
                  <a:srgbClr val="D7EAF8"/>
                </a:solidFill>
              </p:grpSpPr>
              <p:cxnSp>
                <p:nvCxnSpPr>
                  <p:cNvPr id="171" name="Straight Connector 170">
                    <a:extLst>
                      <a:ext uri="{FF2B5EF4-FFF2-40B4-BE49-F238E27FC236}">
                        <a16:creationId xmlns:a16="http://schemas.microsoft.com/office/drawing/2014/main" id="{83B981F3-2028-4628-982E-22BC75C6FB09}"/>
                      </a:ext>
                    </a:extLst>
                  </p:cNvPr>
                  <p:cNvCxnSpPr>
                    <a:stCxn id="175" idx="2"/>
                    <a:endCxn id="178" idx="6"/>
                  </p:cNvCxnSpPr>
                  <p:nvPr/>
                </p:nvCxnSpPr>
                <p:spPr>
                  <a:xfrm flipH="1">
                    <a:off x="6915011" y="1952147"/>
                    <a:ext cx="125541" cy="0"/>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8CEBC69-5994-4CA9-9C42-EEC639D2A34D}"/>
                      </a:ext>
                    </a:extLst>
                  </p:cNvPr>
                  <p:cNvCxnSpPr>
                    <a:cxnSpLocks/>
                  </p:cNvCxnSpPr>
                  <p:nvPr/>
                </p:nvCxnSpPr>
                <p:spPr>
                  <a:xfrm flipH="1" flipV="1">
                    <a:off x="6994942" y="1836046"/>
                    <a:ext cx="88397" cy="114483"/>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E2A4B39-3403-4506-A8CF-12051C476394}"/>
                      </a:ext>
                    </a:extLst>
                  </p:cNvPr>
                  <p:cNvCxnSpPr>
                    <a:cxnSpLocks/>
                  </p:cNvCxnSpPr>
                  <p:nvPr/>
                </p:nvCxnSpPr>
                <p:spPr>
                  <a:xfrm flipH="1">
                    <a:off x="6976348" y="1950527"/>
                    <a:ext cx="125830" cy="98785"/>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7BFF2A2-83CE-469B-98DF-945BDBAA3CEB}"/>
                      </a:ext>
                    </a:extLst>
                  </p:cNvPr>
                  <p:cNvCxnSpPr>
                    <a:cxnSpLocks/>
                  </p:cNvCxnSpPr>
                  <p:nvPr/>
                </p:nvCxnSpPr>
                <p:spPr>
                  <a:xfrm flipH="1" flipV="1">
                    <a:off x="7087688" y="1967918"/>
                    <a:ext cx="55066" cy="75354"/>
                  </a:xfrm>
                  <a:prstGeom prst="line">
                    <a:avLst/>
                  </a:prstGeom>
                  <a:grp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C157A1A9-855D-4D50-83FB-929E361F6A74}"/>
                      </a:ext>
                    </a:extLst>
                  </p:cNvPr>
                  <p:cNvSpPr/>
                  <p:nvPr/>
                </p:nvSpPr>
                <p:spPr bwMode="auto">
                  <a:xfrm>
                    <a:off x="7040552" y="1909387"/>
                    <a:ext cx="85519" cy="85519"/>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056BBE7B-F9AD-43E0-A897-DDE6723CF466}"/>
                      </a:ext>
                    </a:extLst>
                  </p:cNvPr>
                  <p:cNvSpPr/>
                  <p:nvPr/>
                </p:nvSpPr>
                <p:spPr bwMode="auto">
                  <a:xfrm>
                    <a:off x="7115655" y="2015191"/>
                    <a:ext cx="58655" cy="58655"/>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3F9B4FDA-93D5-453A-AEA3-74DA287A09A5}"/>
                      </a:ext>
                    </a:extLst>
                  </p:cNvPr>
                  <p:cNvSpPr/>
                  <p:nvPr/>
                </p:nvSpPr>
                <p:spPr bwMode="auto">
                  <a:xfrm>
                    <a:off x="6970382" y="1807422"/>
                    <a:ext cx="58655" cy="58655"/>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5A0DAA3E-82AB-4E86-87D0-5E99A0B2D056}"/>
                      </a:ext>
                    </a:extLst>
                  </p:cNvPr>
                  <p:cNvSpPr/>
                  <p:nvPr/>
                </p:nvSpPr>
                <p:spPr bwMode="auto">
                  <a:xfrm>
                    <a:off x="6856356" y="1922819"/>
                    <a:ext cx="58655" cy="58655"/>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099030A0-CD8D-44C0-84E4-6F8132985239}"/>
                      </a:ext>
                    </a:extLst>
                  </p:cNvPr>
                  <p:cNvSpPr/>
                  <p:nvPr/>
                </p:nvSpPr>
                <p:spPr bwMode="auto">
                  <a:xfrm>
                    <a:off x="6957773" y="2021548"/>
                    <a:ext cx="45719" cy="45719"/>
                  </a:xfrm>
                  <a:prstGeom prst="ellipse">
                    <a:avLst/>
                  </a:prstGeom>
                  <a:grp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82" name="Title 1">
                <a:extLst>
                  <a:ext uri="{FF2B5EF4-FFF2-40B4-BE49-F238E27FC236}">
                    <a16:creationId xmlns:a16="http://schemas.microsoft.com/office/drawing/2014/main" id="{AB960E14-EAD6-4C5D-80E6-4CB1BF921FCC}"/>
                  </a:ext>
                </a:extLst>
              </p:cNvPr>
              <p:cNvSpPr txBox="1">
                <a:spLocks/>
              </p:cNvSpPr>
              <p:nvPr/>
            </p:nvSpPr>
            <p:spPr>
              <a:xfrm>
                <a:off x="7895168" y="1148115"/>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Agent pools</a:t>
                </a:r>
              </a:p>
            </p:txBody>
          </p:sp>
        </p:grpSp>
        <p:sp>
          <p:nvSpPr>
            <p:cNvPr id="3" name="Oval 2">
              <a:extLst>
                <a:ext uri="{FF2B5EF4-FFF2-40B4-BE49-F238E27FC236}">
                  <a16:creationId xmlns:a16="http://schemas.microsoft.com/office/drawing/2014/main" id="{BE1C0BA6-7CA4-42CB-AB1C-4BC6F0132ED0}"/>
                </a:ext>
              </a:extLst>
            </p:cNvPr>
            <p:cNvSpPr/>
            <p:nvPr/>
          </p:nvSpPr>
          <p:spPr bwMode="auto">
            <a:xfrm>
              <a:off x="5033112" y="21836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85" name="Oval 184">
              <a:extLst>
                <a:ext uri="{FF2B5EF4-FFF2-40B4-BE49-F238E27FC236}">
                  <a16:creationId xmlns:a16="http://schemas.microsoft.com/office/drawing/2014/main" id="{C68F896A-4A9E-4205-BC81-513D1C5680E2}"/>
                </a:ext>
              </a:extLst>
            </p:cNvPr>
            <p:cNvSpPr/>
            <p:nvPr/>
          </p:nvSpPr>
          <p:spPr bwMode="auto">
            <a:xfrm>
              <a:off x="8891750" y="119788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23131388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dirty="0"/>
              <a:t>Identity and access management through AAD and RBAC</a:t>
            </a:r>
          </a:p>
        </p:txBody>
      </p:sp>
      <p:sp>
        <p:nvSpPr>
          <p:cNvPr id="96" name="Title 16">
            <a:extLst>
              <a:ext uri="{FF2B5EF4-FFF2-40B4-BE49-F238E27FC236}">
                <a16:creationId xmlns:a16="http://schemas.microsoft.com/office/drawing/2014/main" id="{52375AE3-D948-4D23-8593-38625948EE2E}"/>
              </a:ext>
            </a:extLst>
          </p:cNvPr>
          <p:cNvSpPr txBox="1">
            <a:spLocks/>
          </p:cNvSpPr>
          <p:nvPr/>
        </p:nvSpPr>
        <p:spPr>
          <a:xfrm>
            <a:off x="465138" y="2006209"/>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a:t>A developer authenticates to the AAD token issuance endpoint and requests an access token</a:t>
            </a:r>
          </a:p>
        </p:txBody>
      </p:sp>
      <p:sp>
        <p:nvSpPr>
          <p:cNvPr id="98" name="Title 16">
            <a:extLst>
              <a:ext uri="{FF2B5EF4-FFF2-40B4-BE49-F238E27FC236}">
                <a16:creationId xmlns:a16="http://schemas.microsoft.com/office/drawing/2014/main" id="{6A0E05BC-084D-4E3B-B873-546CF798B16E}"/>
              </a:ext>
            </a:extLst>
          </p:cNvPr>
          <p:cNvSpPr txBox="1">
            <a:spLocks/>
          </p:cNvSpPr>
          <p:nvPr/>
        </p:nvSpPr>
        <p:spPr>
          <a:xfrm>
            <a:off x="465138" y="2924557"/>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a:t>The AAD token issuance endpoint issues the access token</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65138" y="3627461"/>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The access token is used to authenticate to the secured resource</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465138" y="4330364"/>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Data from the secured resource is returned to the web application</a:t>
            </a: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25675" y="5957260"/>
            <a:ext cx="300571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200" b="0" spc="0">
                <a:solidFill>
                  <a:srgbClr val="000000"/>
                </a:solidFill>
                <a:latin typeface="+mn-lt"/>
                <a:cs typeface="+mn-cs"/>
              </a:rPr>
              <a:t>Azure delivers a streamlined identity and access management solution with Azure Active Directory (AAD) and Azure Kubernetes Services (AKS)</a:t>
            </a:r>
          </a:p>
        </p:txBody>
      </p:sp>
      <p:grpSp>
        <p:nvGrpSpPr>
          <p:cNvPr id="2" name="Group 1" descr="scenario flow- Identity and access management through AAD and RBAC">
            <a:extLst>
              <a:ext uri="{FF2B5EF4-FFF2-40B4-BE49-F238E27FC236}">
                <a16:creationId xmlns:a16="http://schemas.microsoft.com/office/drawing/2014/main" id="{0EC3AAA2-C64B-4BA2-92E7-5D33CE99647C}"/>
              </a:ext>
            </a:extLst>
          </p:cNvPr>
          <p:cNvGrpSpPr/>
          <p:nvPr/>
        </p:nvGrpSpPr>
        <p:grpSpPr>
          <a:xfrm>
            <a:off x="6433109" y="2514740"/>
            <a:ext cx="3989878" cy="3316241"/>
            <a:chOff x="6433109" y="2514740"/>
            <a:chExt cx="3989878" cy="3316241"/>
          </a:xfrm>
        </p:grpSpPr>
        <p:grpSp>
          <p:nvGrpSpPr>
            <p:cNvPr id="115" name="Group 114">
              <a:extLst>
                <a:ext uri="{FF2B5EF4-FFF2-40B4-BE49-F238E27FC236}">
                  <a16:creationId xmlns:a16="http://schemas.microsoft.com/office/drawing/2014/main" id="{A8CFBC46-E737-4C8E-8B8B-F80FECC370F5}"/>
                </a:ext>
              </a:extLst>
            </p:cNvPr>
            <p:cNvGrpSpPr/>
            <p:nvPr/>
          </p:nvGrpSpPr>
          <p:grpSpPr>
            <a:xfrm>
              <a:off x="9600027" y="3996120"/>
              <a:ext cx="822960" cy="1031092"/>
              <a:chOff x="7524488" y="4365630"/>
              <a:chExt cx="822960" cy="1031092"/>
            </a:xfrm>
          </p:grpSpPr>
          <p:sp>
            <p:nvSpPr>
              <p:cNvPr id="117" name="Rectangle: Rounded Corners 116">
                <a:extLst>
                  <a:ext uri="{FF2B5EF4-FFF2-40B4-BE49-F238E27FC236}">
                    <a16:creationId xmlns:a16="http://schemas.microsoft.com/office/drawing/2014/main" id="{FE901F9C-E06E-4546-895B-841CC84A06E2}"/>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18" name="Title 1">
                <a:extLst>
                  <a:ext uri="{FF2B5EF4-FFF2-40B4-BE49-F238E27FC236}">
                    <a16:creationId xmlns:a16="http://schemas.microsoft.com/office/drawing/2014/main" id="{B72F943D-81E6-471D-A50D-7D5906646CB6}"/>
                  </a:ext>
                </a:extLst>
              </p:cNvPr>
              <p:cNvSpPr txBox="1">
                <a:spLocks/>
              </p:cNvSpPr>
              <p:nvPr/>
            </p:nvSpPr>
            <p:spPr>
              <a:xfrm>
                <a:off x="7577178" y="436563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19" name="Group 118">
                <a:extLst>
                  <a:ext uri="{FF2B5EF4-FFF2-40B4-BE49-F238E27FC236}">
                    <a16:creationId xmlns:a16="http://schemas.microsoft.com/office/drawing/2014/main" id="{85187519-D74A-468A-AD52-4C2506032547}"/>
                  </a:ext>
                </a:extLst>
              </p:cNvPr>
              <p:cNvGrpSpPr/>
              <p:nvPr/>
            </p:nvGrpSpPr>
            <p:grpSpPr>
              <a:xfrm>
                <a:off x="7624016" y="4690524"/>
                <a:ext cx="623905" cy="589436"/>
                <a:chOff x="2613694" y="3600725"/>
                <a:chExt cx="355417" cy="335781"/>
              </a:xfrm>
            </p:grpSpPr>
            <p:sp>
              <p:nvSpPr>
                <p:cNvPr id="120" name="Freeform: Shape 119">
                  <a:extLst>
                    <a:ext uri="{FF2B5EF4-FFF2-40B4-BE49-F238E27FC236}">
                      <a16:creationId xmlns:a16="http://schemas.microsoft.com/office/drawing/2014/main" id="{3E1843C8-DC9C-4B3F-8A67-40BB66BA936A}"/>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E106C9C-EFFB-407A-BA48-C0811D31E77F}"/>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33BF014-01B9-41F9-A72A-89C60EDE36A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6D0AB9FB-AA88-4608-B8B6-ABEC818B1CBB}"/>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35F43D4-C7FE-401E-B27A-D573988192F0}"/>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46B7A2C-6886-403E-B215-6A1BDD8DED5C}"/>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B65B031F-4618-4E8F-8FD7-F50DE886C2C0}"/>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9" name="Group 128">
              <a:extLst>
                <a:ext uri="{FF2B5EF4-FFF2-40B4-BE49-F238E27FC236}">
                  <a16:creationId xmlns:a16="http://schemas.microsoft.com/office/drawing/2014/main" id="{0DBE6D84-7D51-4B46-ADF4-F6AD73FFBA22}"/>
                </a:ext>
              </a:extLst>
            </p:cNvPr>
            <p:cNvGrpSpPr/>
            <p:nvPr/>
          </p:nvGrpSpPr>
          <p:grpSpPr>
            <a:xfrm>
              <a:off x="8016568" y="2514740"/>
              <a:ext cx="822960" cy="1184981"/>
              <a:chOff x="5769351" y="2455575"/>
              <a:chExt cx="822960" cy="1184981"/>
            </a:xfrm>
          </p:grpSpPr>
          <p:sp>
            <p:nvSpPr>
              <p:cNvPr id="131" name="Title 1">
                <a:extLst>
                  <a:ext uri="{FF2B5EF4-FFF2-40B4-BE49-F238E27FC236}">
                    <a16:creationId xmlns:a16="http://schemas.microsoft.com/office/drawing/2014/main" id="{DDDFACA9-140A-4E93-80D2-1C12B406C05C}"/>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132" name="Rectangle: Rounded Corners 131">
                <a:extLst>
                  <a:ext uri="{FF2B5EF4-FFF2-40B4-BE49-F238E27FC236}">
                    <a16:creationId xmlns:a16="http://schemas.microsoft.com/office/drawing/2014/main" id="{BD4ED8DD-F2E1-4874-BD71-D90FC96EDEE7}"/>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33" name="Picture 132" descr="A picture containing object&#10;&#10;Description generated with high confidence">
                <a:extLst>
                  <a:ext uri="{FF2B5EF4-FFF2-40B4-BE49-F238E27FC236}">
                    <a16:creationId xmlns:a16="http://schemas.microsoft.com/office/drawing/2014/main" id="{E5FC0D2D-752B-41D9-93F5-6EE347DE5C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140" name="Connector: Elbow 139">
              <a:extLst>
                <a:ext uri="{FF2B5EF4-FFF2-40B4-BE49-F238E27FC236}">
                  <a16:creationId xmlns:a16="http://schemas.microsoft.com/office/drawing/2014/main" id="{95D1D7ED-55F8-41E8-9EEC-C26C0277465B}"/>
                </a:ext>
              </a:extLst>
            </p:cNvPr>
            <p:cNvCxnSpPr>
              <a:cxnSpLocks/>
              <a:stCxn id="135" idx="0"/>
            </p:cNvCxnSpPr>
            <p:nvPr/>
          </p:nvCxnSpPr>
          <p:spPr>
            <a:xfrm rot="5400000" flipH="1" flipV="1">
              <a:off x="7231421" y="2901411"/>
              <a:ext cx="398316"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70881616-78FA-473E-BC31-8C537A906BC5}"/>
                </a:ext>
              </a:extLst>
            </p:cNvPr>
            <p:cNvCxnSpPr>
              <a:cxnSpLocks/>
              <a:stCxn id="132" idx="2"/>
              <a:endCxn id="137" idx="3"/>
            </p:cNvCxnSpPr>
            <p:nvPr/>
          </p:nvCxnSpPr>
          <p:spPr>
            <a:xfrm rot="5400000">
              <a:off x="7538835" y="341695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699EA1A2-1C2F-4A53-959C-85A93879D3B3}"/>
                </a:ext>
              </a:extLst>
            </p:cNvPr>
            <p:cNvCxnSpPr>
              <a:cxnSpLocks/>
            </p:cNvCxnSpPr>
            <p:nvPr/>
          </p:nvCxnSpPr>
          <p:spPr>
            <a:xfrm rot="5400000" flipH="1">
              <a:off x="8273267" y="3288972"/>
              <a:ext cx="309562" cy="3166918"/>
            </a:xfrm>
            <a:prstGeom prst="bentConnector3">
              <a:avLst>
                <a:gd name="adj1" fmla="val -73846"/>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864A64A-B422-4904-ABF2-C69FAD908678}"/>
                </a:ext>
              </a:extLst>
            </p:cNvPr>
            <p:cNvCxnSpPr>
              <a:stCxn id="117" idx="1"/>
            </p:cNvCxnSpPr>
            <p:nvPr/>
          </p:nvCxnSpPr>
          <p:spPr>
            <a:xfrm flipH="1" flipV="1">
              <a:off x="7256070" y="460586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5264D993-700A-4E3B-84D5-473E38E2C37D}"/>
                </a:ext>
              </a:extLst>
            </p:cNvPr>
            <p:cNvGrpSpPr/>
            <p:nvPr/>
          </p:nvGrpSpPr>
          <p:grpSpPr>
            <a:xfrm>
              <a:off x="8219445" y="4880889"/>
              <a:ext cx="417207" cy="570971"/>
              <a:chOff x="6619731" y="5063333"/>
              <a:chExt cx="417207" cy="570971"/>
            </a:xfrm>
          </p:grpSpPr>
          <p:sp>
            <p:nvSpPr>
              <p:cNvPr id="146" name="Rectangle: Rounded Corners 145">
                <a:extLst>
                  <a:ext uri="{FF2B5EF4-FFF2-40B4-BE49-F238E27FC236}">
                    <a16:creationId xmlns:a16="http://schemas.microsoft.com/office/drawing/2014/main" id="{7F345EF1-C502-4316-8789-F5DF9D91A4D2}"/>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8" name="TagLegacy_E1CB" title="Icon of a shopping tag">
                <a:extLst>
                  <a:ext uri="{FF2B5EF4-FFF2-40B4-BE49-F238E27FC236}">
                    <a16:creationId xmlns:a16="http://schemas.microsoft.com/office/drawing/2014/main" id="{0201AAF0-D972-4363-8F2E-01840EE5B66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Title 1">
                <a:extLst>
                  <a:ext uri="{FF2B5EF4-FFF2-40B4-BE49-F238E27FC236}">
                    <a16:creationId xmlns:a16="http://schemas.microsoft.com/office/drawing/2014/main" id="{66E94473-EAFB-4928-BA7D-BAF4AF6554EB}"/>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grpSp>
          <p:nvGrpSpPr>
            <p:cNvPr id="150" name="Group 149">
              <a:extLst>
                <a:ext uri="{FF2B5EF4-FFF2-40B4-BE49-F238E27FC236}">
                  <a16:creationId xmlns:a16="http://schemas.microsoft.com/office/drawing/2014/main" id="{07EB38E4-4FAE-496D-A8D1-FB6FAA5481A3}"/>
                </a:ext>
              </a:extLst>
            </p:cNvPr>
            <p:cNvGrpSpPr/>
            <p:nvPr/>
          </p:nvGrpSpPr>
          <p:grpSpPr>
            <a:xfrm>
              <a:off x="7623062" y="3933748"/>
              <a:ext cx="417207" cy="570971"/>
              <a:chOff x="6619731" y="5063333"/>
              <a:chExt cx="417207" cy="570971"/>
            </a:xfrm>
          </p:grpSpPr>
          <p:sp>
            <p:nvSpPr>
              <p:cNvPr id="151" name="Rectangle: Rounded Corners 150">
                <a:extLst>
                  <a:ext uri="{FF2B5EF4-FFF2-40B4-BE49-F238E27FC236}">
                    <a16:creationId xmlns:a16="http://schemas.microsoft.com/office/drawing/2014/main" id="{5749E144-F298-4597-96C4-4CDCB65D0F6D}"/>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4" name="TagLegacy_E1CB" title="Icon of a shopping tag">
                <a:extLst>
                  <a:ext uri="{FF2B5EF4-FFF2-40B4-BE49-F238E27FC236}">
                    <a16:creationId xmlns:a16="http://schemas.microsoft.com/office/drawing/2014/main" id="{16B0553F-283E-49BA-9F88-8BC905AACAA0}"/>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EC6B86D5-3F02-4591-AEB6-242CEAC61F58}"/>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161" name="Oval 160">
              <a:extLst>
                <a:ext uri="{FF2B5EF4-FFF2-40B4-BE49-F238E27FC236}">
                  <a16:creationId xmlns:a16="http://schemas.microsoft.com/office/drawing/2014/main" id="{61871A35-D586-46AE-8782-02B328B6BEA7}"/>
                </a:ext>
              </a:extLst>
            </p:cNvPr>
            <p:cNvSpPr/>
            <p:nvPr/>
          </p:nvSpPr>
          <p:spPr bwMode="auto">
            <a:xfrm>
              <a:off x="7293419" y="315515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62" name="Oval 161">
              <a:extLst>
                <a:ext uri="{FF2B5EF4-FFF2-40B4-BE49-F238E27FC236}">
                  <a16:creationId xmlns:a16="http://schemas.microsoft.com/office/drawing/2014/main" id="{1C2F4A5A-02D1-4F37-8BED-DDB21BA02BD9}"/>
                </a:ext>
              </a:extLst>
            </p:cNvPr>
            <p:cNvSpPr/>
            <p:nvPr/>
          </p:nvSpPr>
          <p:spPr bwMode="auto">
            <a:xfrm>
              <a:off x="8523848" y="385619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64" name="Oval 163">
              <a:extLst>
                <a:ext uri="{FF2B5EF4-FFF2-40B4-BE49-F238E27FC236}">
                  <a16:creationId xmlns:a16="http://schemas.microsoft.com/office/drawing/2014/main" id="{921C0E78-8EA3-4E97-9129-1BE6ABA844BA}"/>
                </a:ext>
              </a:extLst>
            </p:cNvPr>
            <p:cNvSpPr/>
            <p:nvPr/>
          </p:nvSpPr>
          <p:spPr bwMode="auto">
            <a:xfrm>
              <a:off x="8936130" y="448043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65" name="Oval 164">
              <a:extLst>
                <a:ext uri="{FF2B5EF4-FFF2-40B4-BE49-F238E27FC236}">
                  <a16:creationId xmlns:a16="http://schemas.microsoft.com/office/drawing/2014/main" id="{22950DC2-D194-4BA1-90E1-B5FACE4B35E1}"/>
                </a:ext>
              </a:extLst>
            </p:cNvPr>
            <p:cNvSpPr/>
            <p:nvPr/>
          </p:nvSpPr>
          <p:spPr bwMode="auto">
            <a:xfrm>
              <a:off x="8290888" y="555666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251BDC9-3ED6-4CDE-96D8-829A1A3C6E3C}"/>
                </a:ext>
              </a:extLst>
            </p:cNvPr>
            <p:cNvGrpSpPr/>
            <p:nvPr/>
          </p:nvGrpSpPr>
          <p:grpSpPr>
            <a:xfrm>
              <a:off x="6433109" y="3686558"/>
              <a:ext cx="822960" cy="1031092"/>
              <a:chOff x="6433109" y="3686558"/>
              <a:chExt cx="822960" cy="1031092"/>
            </a:xfrm>
          </p:grpSpPr>
          <p:sp>
            <p:nvSpPr>
              <p:cNvPr id="135" name="Title 1">
                <a:extLst>
                  <a:ext uri="{FF2B5EF4-FFF2-40B4-BE49-F238E27FC236}">
                    <a16:creationId xmlns:a16="http://schemas.microsoft.com/office/drawing/2014/main" id="{9153314A-DA68-4234-9FAA-123226DCE6FA}"/>
                  </a:ext>
                </a:extLst>
              </p:cNvPr>
              <p:cNvSpPr txBox="1">
                <a:spLocks/>
              </p:cNvSpPr>
              <p:nvPr/>
            </p:nvSpPr>
            <p:spPr>
              <a:xfrm>
                <a:off x="6485799" y="3686558"/>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37" name="Rectangle: Rounded Corners 136">
                <a:extLst>
                  <a:ext uri="{FF2B5EF4-FFF2-40B4-BE49-F238E27FC236}">
                    <a16:creationId xmlns:a16="http://schemas.microsoft.com/office/drawing/2014/main" id="{756E0385-A379-40D6-BCE4-98885944A224}"/>
                  </a:ext>
                </a:extLst>
              </p:cNvPr>
              <p:cNvSpPr/>
              <p:nvPr/>
            </p:nvSpPr>
            <p:spPr bwMode="auto">
              <a:xfrm>
                <a:off x="6433109" y="3894690"/>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5" name="people_4" title="Icon of a person">
                <a:extLst>
                  <a:ext uri="{FF2B5EF4-FFF2-40B4-BE49-F238E27FC236}">
                    <a16:creationId xmlns:a16="http://schemas.microsoft.com/office/drawing/2014/main" id="{E68B39F5-493B-47A3-AD40-033766466509}"/>
                  </a:ext>
                </a:extLst>
              </p:cNvPr>
              <p:cNvSpPr>
                <a:spLocks noChangeAspect="1" noEditPoints="1"/>
              </p:cNvSpPr>
              <p:nvPr/>
            </p:nvSpPr>
            <p:spPr bwMode="auto">
              <a:xfrm>
                <a:off x="6626881" y="4062777"/>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4521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06"/>
                                        </p:tgtEl>
                                        <p:attrNameLst>
                                          <p:attrName>style.visibility</p:attrName>
                                        </p:attrNameLst>
                                      </p:cBhvr>
                                      <p:to>
                                        <p:strVal val="visible"/>
                                      </p:to>
                                    </p:set>
                                    <p:animEffect transition="in" filter="fade">
                                      <p:cBhvr>
                                        <p:cTn id="19"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113" grpId="0"/>
      <p:bldP spid="114" grpId="0"/>
      <p:bldP spid="20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Pod identity</a:t>
            </a:r>
          </a:p>
        </p:txBody>
      </p:sp>
      <p:sp>
        <p:nvSpPr>
          <p:cNvPr id="172" name="Title 16">
            <a:extLst>
              <a:ext uri="{FF2B5EF4-FFF2-40B4-BE49-F238E27FC236}">
                <a16:creationId xmlns:a16="http://schemas.microsoft.com/office/drawing/2014/main" id="{FBA58908-6DAD-49A4-B69F-708E2B8A1BF8}"/>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Kubernetes operator defines an identity map for K8s service accounts</a:t>
            </a:r>
          </a:p>
        </p:txBody>
      </p:sp>
      <p:sp>
        <p:nvSpPr>
          <p:cNvPr id="175" name="Title 16">
            <a:extLst>
              <a:ext uri="{FF2B5EF4-FFF2-40B4-BE49-F238E27FC236}">
                <a16:creationId xmlns:a16="http://schemas.microsoft.com/office/drawing/2014/main" id="{B3DD7386-8F81-46B4-8D96-291A4426154E}"/>
              </a:ext>
            </a:extLst>
          </p:cNvPr>
          <p:cNvSpPr txBox="1">
            <a:spLocks/>
          </p:cNvSpPr>
          <p:nvPr/>
        </p:nvSpPr>
        <p:spPr>
          <a:xfrm>
            <a:off x="465138" y="2670281"/>
            <a:ext cx="3082589"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Node Managed Identity (NMI) watches for mapping reaction and syncs to Managed Service Identify (MSI)</a:t>
            </a:r>
          </a:p>
        </p:txBody>
      </p:sp>
      <p:sp>
        <p:nvSpPr>
          <p:cNvPr id="179" name="Title 16">
            <a:extLst>
              <a:ext uri="{FF2B5EF4-FFF2-40B4-BE49-F238E27FC236}">
                <a16:creationId xmlns:a16="http://schemas.microsoft.com/office/drawing/2014/main" id="{110E0484-E8E3-44DB-89FF-9B1601401DDC}"/>
              </a:ext>
            </a:extLst>
          </p:cNvPr>
          <p:cNvSpPr txBox="1">
            <a:spLocks/>
          </p:cNvSpPr>
          <p:nvPr/>
        </p:nvSpPr>
        <p:spPr>
          <a:xfrm>
            <a:off x="465138" y="3765240"/>
            <a:ext cx="324961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Developer creates a pod with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 service account, and pod uses standard Azure SDK to fetch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 token bound to MSI</a:t>
            </a:r>
          </a:p>
        </p:txBody>
      </p:sp>
      <p:sp>
        <p:nvSpPr>
          <p:cNvPr id="180" name="Title 16">
            <a:extLst>
              <a:ext uri="{FF2B5EF4-FFF2-40B4-BE49-F238E27FC236}">
                <a16:creationId xmlns:a16="http://schemas.microsoft.com/office/drawing/2014/main" id="{2804FC20-7475-4C0B-B87D-025B7CEFA3B2}"/>
              </a:ext>
            </a:extLst>
          </p:cNvPr>
          <p:cNvSpPr txBox="1">
            <a:spLocks/>
          </p:cNvSpPr>
          <p:nvPr/>
        </p:nvSpPr>
        <p:spPr>
          <a:xfrm>
            <a:off x="465138" y="4860198"/>
            <a:ext cx="3326789"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Pod uses access token to consume other Azure services; services validate token</a:t>
            </a:r>
          </a:p>
        </p:txBody>
      </p:sp>
      <p:grpSp>
        <p:nvGrpSpPr>
          <p:cNvPr id="2" name="Group 1" descr="Pod identity conceptual overview">
            <a:extLst>
              <a:ext uri="{FF2B5EF4-FFF2-40B4-BE49-F238E27FC236}">
                <a16:creationId xmlns:a16="http://schemas.microsoft.com/office/drawing/2014/main" id="{23216889-2680-4895-8EEB-FF35AF27E1C2}"/>
              </a:ext>
            </a:extLst>
          </p:cNvPr>
          <p:cNvGrpSpPr/>
          <p:nvPr/>
        </p:nvGrpSpPr>
        <p:grpSpPr>
          <a:xfrm>
            <a:off x="5524208" y="1672114"/>
            <a:ext cx="5297143" cy="4851418"/>
            <a:chOff x="5524208" y="1672114"/>
            <a:chExt cx="5297143" cy="4851418"/>
          </a:xfrm>
        </p:grpSpPr>
        <p:grpSp>
          <p:nvGrpSpPr>
            <p:cNvPr id="96" name="Group 95">
              <a:extLst>
                <a:ext uri="{FF2B5EF4-FFF2-40B4-BE49-F238E27FC236}">
                  <a16:creationId xmlns:a16="http://schemas.microsoft.com/office/drawing/2014/main" id="{4B0350F3-3CBC-4289-9063-5B04476E796B}"/>
                </a:ext>
              </a:extLst>
            </p:cNvPr>
            <p:cNvGrpSpPr/>
            <p:nvPr/>
          </p:nvGrpSpPr>
          <p:grpSpPr>
            <a:xfrm>
              <a:off x="6930090" y="3069685"/>
              <a:ext cx="2793941" cy="3453847"/>
              <a:chOff x="6182370" y="2841077"/>
              <a:chExt cx="2793941" cy="3453847"/>
            </a:xfrm>
          </p:grpSpPr>
          <p:sp>
            <p:nvSpPr>
              <p:cNvPr id="98" name="Title 1">
                <a:extLst>
                  <a:ext uri="{FF2B5EF4-FFF2-40B4-BE49-F238E27FC236}">
                    <a16:creationId xmlns:a16="http://schemas.microsoft.com/office/drawing/2014/main" id="{0824D845-719B-4F94-A5B4-6F9AE8F2FE39}"/>
                  </a:ext>
                </a:extLst>
              </p:cNvPr>
              <p:cNvSpPr txBox="1">
                <a:spLocks/>
              </p:cNvSpPr>
              <p:nvPr/>
            </p:nvSpPr>
            <p:spPr>
              <a:xfrm>
                <a:off x="6182370" y="284107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p>
            </p:txBody>
          </p:sp>
          <p:sp>
            <p:nvSpPr>
              <p:cNvPr id="113" name="Rectangle: Rounded Corners 112">
                <a:extLst>
                  <a:ext uri="{FF2B5EF4-FFF2-40B4-BE49-F238E27FC236}">
                    <a16:creationId xmlns:a16="http://schemas.microsoft.com/office/drawing/2014/main" id="{DAAB9CFF-038D-4D43-83FD-5C6250A03F6E}"/>
                  </a:ext>
                </a:extLst>
              </p:cNvPr>
              <p:cNvSpPr/>
              <p:nvPr/>
            </p:nvSpPr>
            <p:spPr bwMode="auto">
              <a:xfrm>
                <a:off x="6182370" y="3042204"/>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114" name="Group 113">
              <a:extLst>
                <a:ext uri="{FF2B5EF4-FFF2-40B4-BE49-F238E27FC236}">
                  <a16:creationId xmlns:a16="http://schemas.microsoft.com/office/drawing/2014/main" id="{A13386D1-BF03-401D-AB01-1EE4AEFD6BCD}"/>
                </a:ext>
              </a:extLst>
            </p:cNvPr>
            <p:cNvGrpSpPr/>
            <p:nvPr/>
          </p:nvGrpSpPr>
          <p:grpSpPr>
            <a:xfrm>
              <a:off x="5524208" y="3470621"/>
              <a:ext cx="822960" cy="1184981"/>
              <a:chOff x="4625721" y="3242013"/>
              <a:chExt cx="822960" cy="1184981"/>
            </a:xfrm>
          </p:grpSpPr>
          <p:sp>
            <p:nvSpPr>
              <p:cNvPr id="115" name="Title 1">
                <a:extLst>
                  <a:ext uri="{FF2B5EF4-FFF2-40B4-BE49-F238E27FC236}">
                    <a16:creationId xmlns:a16="http://schemas.microsoft.com/office/drawing/2014/main" id="{1E48C50A-371D-423B-95DB-2BDF55842BD8}"/>
                  </a:ext>
                </a:extLst>
              </p:cNvPr>
              <p:cNvSpPr txBox="1">
                <a:spLocks/>
              </p:cNvSpPr>
              <p:nvPr/>
            </p:nvSpPr>
            <p:spPr>
              <a:xfrm>
                <a:off x="4678411" y="3242013"/>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controller</a:t>
                </a:r>
              </a:p>
            </p:txBody>
          </p:sp>
          <p:sp>
            <p:nvSpPr>
              <p:cNvPr id="117" name="Rectangle: Rounded Corners 116">
                <a:extLst>
                  <a:ext uri="{FF2B5EF4-FFF2-40B4-BE49-F238E27FC236}">
                    <a16:creationId xmlns:a16="http://schemas.microsoft.com/office/drawing/2014/main" id="{3FFB1DB1-F3ED-4AE7-B365-8F5623522898}"/>
                  </a:ext>
                </a:extLst>
              </p:cNvPr>
              <p:cNvSpPr/>
              <p:nvPr/>
            </p:nvSpPr>
            <p:spPr bwMode="auto">
              <a:xfrm>
                <a:off x="4625721" y="360403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18" name="Group 117">
                <a:extLst>
                  <a:ext uri="{FF2B5EF4-FFF2-40B4-BE49-F238E27FC236}">
                    <a16:creationId xmlns:a16="http://schemas.microsoft.com/office/drawing/2014/main" id="{200A7366-998F-4257-9D5C-D2C43403A7D5}"/>
                  </a:ext>
                </a:extLst>
              </p:cNvPr>
              <p:cNvGrpSpPr/>
              <p:nvPr/>
            </p:nvGrpSpPr>
            <p:grpSpPr>
              <a:xfrm>
                <a:off x="4796431" y="3746338"/>
                <a:ext cx="481540" cy="538353"/>
                <a:chOff x="4937274" y="2450177"/>
                <a:chExt cx="481540" cy="538353"/>
              </a:xfrm>
            </p:grpSpPr>
            <p:sp>
              <p:nvSpPr>
                <p:cNvPr id="119" name="Freeform: Shape 118">
                  <a:extLst>
                    <a:ext uri="{FF2B5EF4-FFF2-40B4-BE49-F238E27FC236}">
                      <a16:creationId xmlns:a16="http://schemas.microsoft.com/office/drawing/2014/main" id="{22801086-E26E-4EC9-A9EB-497813A10539}"/>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people_4" title="Icon of a person">
                  <a:extLst>
                    <a:ext uri="{FF2B5EF4-FFF2-40B4-BE49-F238E27FC236}">
                      <a16:creationId xmlns:a16="http://schemas.microsoft.com/office/drawing/2014/main" id="{102529AA-CAEF-4EFA-A92E-7C49B9C9D93A}"/>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1" name="Group 120">
              <a:extLst>
                <a:ext uri="{FF2B5EF4-FFF2-40B4-BE49-F238E27FC236}">
                  <a16:creationId xmlns:a16="http://schemas.microsoft.com/office/drawing/2014/main" id="{9BEE5EE7-3348-4819-B81C-4ED558EFCFBB}"/>
                </a:ext>
              </a:extLst>
            </p:cNvPr>
            <p:cNvGrpSpPr/>
            <p:nvPr/>
          </p:nvGrpSpPr>
          <p:grpSpPr>
            <a:xfrm>
              <a:off x="10103770" y="5115063"/>
              <a:ext cx="717581" cy="736259"/>
              <a:chOff x="9085941" y="2684839"/>
              <a:chExt cx="717581" cy="736259"/>
            </a:xfrm>
          </p:grpSpPr>
          <p:sp>
            <p:nvSpPr>
              <p:cNvPr id="122" name="Rectangle: Rounded Corners 121">
                <a:extLst>
                  <a:ext uri="{FF2B5EF4-FFF2-40B4-BE49-F238E27FC236}">
                    <a16:creationId xmlns:a16="http://schemas.microsoft.com/office/drawing/2014/main" id="{870C81AA-3C95-4589-BAF3-5F6D7B661057}"/>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5" name="Eye" title="Icon of an eye">
                <a:extLst>
                  <a:ext uri="{FF2B5EF4-FFF2-40B4-BE49-F238E27FC236}">
                    <a16:creationId xmlns:a16="http://schemas.microsoft.com/office/drawing/2014/main" id="{020D1F9C-AD9F-473C-BED3-30F65F7265E4}"/>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6" name="Title 1">
                <a:extLst>
                  <a:ext uri="{FF2B5EF4-FFF2-40B4-BE49-F238E27FC236}">
                    <a16:creationId xmlns:a16="http://schemas.microsoft.com/office/drawing/2014/main" id="{C8B4935D-C6D9-497F-A036-936E2A58A306}"/>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MSI</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27" name="Straight Arrow Connector 126">
              <a:extLst>
                <a:ext uri="{FF2B5EF4-FFF2-40B4-BE49-F238E27FC236}">
                  <a16:creationId xmlns:a16="http://schemas.microsoft.com/office/drawing/2014/main" id="{ED24C9BB-71A0-49FE-8E30-9D89BD519C3C}"/>
                </a:ext>
              </a:extLst>
            </p:cNvPr>
            <p:cNvCxnSpPr>
              <a:cxnSpLocks/>
            </p:cNvCxnSpPr>
            <p:nvPr/>
          </p:nvCxnSpPr>
          <p:spPr>
            <a:xfrm>
              <a:off x="8504179" y="5735530"/>
              <a:ext cx="1691587"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A6C5177-65F3-4691-9A87-2FA0CF80D703}"/>
                </a:ext>
              </a:extLst>
            </p:cNvPr>
            <p:cNvGrpSpPr/>
            <p:nvPr/>
          </p:nvGrpSpPr>
          <p:grpSpPr>
            <a:xfrm>
              <a:off x="7110878" y="3470568"/>
              <a:ext cx="717581" cy="1038184"/>
              <a:chOff x="6184119" y="2097708"/>
              <a:chExt cx="717581" cy="1038184"/>
            </a:xfrm>
          </p:grpSpPr>
          <p:sp>
            <p:nvSpPr>
              <p:cNvPr id="129" name="Title 1">
                <a:extLst>
                  <a:ext uri="{FF2B5EF4-FFF2-40B4-BE49-F238E27FC236}">
                    <a16:creationId xmlns:a16="http://schemas.microsoft.com/office/drawing/2014/main" id="{2698DE15-B454-46EC-98C9-5B35D95EAC4F}"/>
                  </a:ext>
                </a:extLst>
              </p:cNvPr>
              <p:cNvSpPr txBox="1">
                <a:spLocks/>
              </p:cNvSpPr>
              <p:nvPr/>
            </p:nvSpPr>
            <p:spPr>
              <a:xfrm>
                <a:off x="6184119" y="2097708"/>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Identity Binding</a:t>
                </a:r>
              </a:p>
            </p:txBody>
          </p:sp>
          <p:grpSp>
            <p:nvGrpSpPr>
              <p:cNvPr id="131" name="Group 130">
                <a:extLst>
                  <a:ext uri="{FF2B5EF4-FFF2-40B4-BE49-F238E27FC236}">
                    <a16:creationId xmlns:a16="http://schemas.microsoft.com/office/drawing/2014/main" id="{E318EDE9-5377-4218-81F2-146EC4F10C33}"/>
                  </a:ext>
                </a:extLst>
              </p:cNvPr>
              <p:cNvGrpSpPr/>
              <p:nvPr/>
            </p:nvGrpSpPr>
            <p:grpSpPr>
              <a:xfrm>
                <a:off x="6276115" y="2602303"/>
                <a:ext cx="533589" cy="533589"/>
                <a:chOff x="6276115" y="2641203"/>
                <a:chExt cx="533589" cy="533589"/>
              </a:xfrm>
            </p:grpSpPr>
            <p:sp>
              <p:nvSpPr>
                <p:cNvPr id="132" name="Rectangle: Rounded Corners 131">
                  <a:extLst>
                    <a:ext uri="{FF2B5EF4-FFF2-40B4-BE49-F238E27FC236}">
                      <a16:creationId xmlns:a16="http://schemas.microsoft.com/office/drawing/2014/main" id="{AD85A3D0-6705-4E85-BD9C-3DDEB437D060}"/>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3" name="Freeform 72">
                  <a:extLst>
                    <a:ext uri="{FF2B5EF4-FFF2-40B4-BE49-F238E27FC236}">
                      <a16:creationId xmlns:a16="http://schemas.microsoft.com/office/drawing/2014/main" id="{DB1AF4FF-1F47-4D94-A1D6-F28C194490FE}"/>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4" name="Group 133">
              <a:extLst>
                <a:ext uri="{FF2B5EF4-FFF2-40B4-BE49-F238E27FC236}">
                  <a16:creationId xmlns:a16="http://schemas.microsoft.com/office/drawing/2014/main" id="{FD8947C6-A2C2-4A6C-AFAD-2CD057B156ED}"/>
                </a:ext>
              </a:extLst>
            </p:cNvPr>
            <p:cNvGrpSpPr/>
            <p:nvPr/>
          </p:nvGrpSpPr>
          <p:grpSpPr>
            <a:xfrm>
              <a:off x="7875049" y="4807286"/>
              <a:ext cx="724670" cy="1248213"/>
              <a:chOff x="7172350" y="3230502"/>
              <a:chExt cx="724670" cy="1248213"/>
            </a:xfrm>
          </p:grpSpPr>
          <p:grpSp>
            <p:nvGrpSpPr>
              <p:cNvPr id="135" name="Group 134">
                <a:extLst>
                  <a:ext uri="{FF2B5EF4-FFF2-40B4-BE49-F238E27FC236}">
                    <a16:creationId xmlns:a16="http://schemas.microsoft.com/office/drawing/2014/main" id="{FDAAC6CC-C0A1-4719-BDA2-6BD416859DE2}"/>
                  </a:ext>
                </a:extLst>
              </p:cNvPr>
              <p:cNvGrpSpPr/>
              <p:nvPr/>
            </p:nvGrpSpPr>
            <p:grpSpPr>
              <a:xfrm>
                <a:off x="7175895" y="3230502"/>
                <a:ext cx="717581" cy="1044036"/>
                <a:chOff x="7379061" y="2807592"/>
                <a:chExt cx="717581" cy="1044036"/>
              </a:xfrm>
            </p:grpSpPr>
            <p:sp>
              <p:nvSpPr>
                <p:cNvPr id="139" name="Rectangle: Rounded Corners 138">
                  <a:extLst>
                    <a:ext uri="{FF2B5EF4-FFF2-40B4-BE49-F238E27FC236}">
                      <a16:creationId xmlns:a16="http://schemas.microsoft.com/office/drawing/2014/main" id="{246509D6-3E61-40CC-AAA8-E78DA415727A}"/>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0" name="Title 1">
                  <a:extLst>
                    <a:ext uri="{FF2B5EF4-FFF2-40B4-BE49-F238E27FC236}">
                      <a16:creationId xmlns:a16="http://schemas.microsoft.com/office/drawing/2014/main" id="{8B7C0652-27BB-475E-B4A9-B9A18917D9EA}"/>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 Pod Identity</a:t>
                  </a:r>
                </a:p>
              </p:txBody>
            </p:sp>
            <p:pic>
              <p:nvPicPr>
                <p:cNvPr id="141" name="Picture 140" descr="A picture containing object&#10;&#10;Description generated with high confidence">
                  <a:extLst>
                    <a:ext uri="{FF2B5EF4-FFF2-40B4-BE49-F238E27FC236}">
                      <a16:creationId xmlns:a16="http://schemas.microsoft.com/office/drawing/2014/main" id="{A5138544-F385-43BE-AB4A-27ACBDBFF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137" name="Title 1">
                <a:extLst>
                  <a:ext uri="{FF2B5EF4-FFF2-40B4-BE49-F238E27FC236}">
                    <a16:creationId xmlns:a16="http://schemas.microsoft.com/office/drawing/2014/main" id="{B62DE680-2E50-41FC-9139-13EB753F9090}"/>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NMI + EMSI</a:t>
                </a:r>
              </a:p>
            </p:txBody>
          </p:sp>
        </p:grpSp>
        <p:grpSp>
          <p:nvGrpSpPr>
            <p:cNvPr id="142" name="Group 141">
              <a:extLst>
                <a:ext uri="{FF2B5EF4-FFF2-40B4-BE49-F238E27FC236}">
                  <a16:creationId xmlns:a16="http://schemas.microsoft.com/office/drawing/2014/main" id="{0BAE9BE4-65BE-40FA-A87C-0E88A083567B}"/>
                </a:ext>
              </a:extLst>
            </p:cNvPr>
            <p:cNvGrpSpPr/>
            <p:nvPr/>
          </p:nvGrpSpPr>
          <p:grpSpPr>
            <a:xfrm>
              <a:off x="8646308" y="3772493"/>
              <a:ext cx="717581" cy="736259"/>
              <a:chOff x="7870551" y="2521009"/>
              <a:chExt cx="717581" cy="736259"/>
            </a:xfrm>
          </p:grpSpPr>
          <p:sp>
            <p:nvSpPr>
              <p:cNvPr id="143" name="Rectangle: Rounded Corners 142">
                <a:extLst>
                  <a:ext uri="{FF2B5EF4-FFF2-40B4-BE49-F238E27FC236}">
                    <a16:creationId xmlns:a16="http://schemas.microsoft.com/office/drawing/2014/main" id="{BF6CF35B-8519-459F-AB56-FC3CC27A502F}"/>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5" name="Title 1">
                <a:extLst>
                  <a:ext uri="{FF2B5EF4-FFF2-40B4-BE49-F238E27FC236}">
                    <a16:creationId xmlns:a16="http://schemas.microsoft.com/office/drawing/2014/main" id="{10A0399D-94F5-4B04-9430-16703D6728FF}"/>
                  </a:ext>
                </a:extLst>
              </p:cNvPr>
              <p:cNvSpPr txBox="1">
                <a:spLocks/>
              </p:cNvSpPr>
              <p:nvPr/>
            </p:nvSpPr>
            <p:spPr>
              <a:xfrm>
                <a:off x="7870551"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46" name="Freeform: Shape 145">
                <a:extLst>
                  <a:ext uri="{FF2B5EF4-FFF2-40B4-BE49-F238E27FC236}">
                    <a16:creationId xmlns:a16="http://schemas.microsoft.com/office/drawing/2014/main" id="{C55C200A-691D-4DB5-8CB1-375A68E99F87}"/>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cxnSp>
          <p:nvCxnSpPr>
            <p:cNvPr id="148" name="Connector: Elbow 147">
              <a:extLst>
                <a:ext uri="{FF2B5EF4-FFF2-40B4-BE49-F238E27FC236}">
                  <a16:creationId xmlns:a16="http://schemas.microsoft.com/office/drawing/2014/main" id="{284542CE-481F-42B2-837E-F1A5CF82912C}"/>
                </a:ext>
              </a:extLst>
            </p:cNvPr>
            <p:cNvCxnSpPr>
              <a:stCxn id="132" idx="2"/>
              <a:endCxn id="139" idx="1"/>
            </p:cNvCxnSpPr>
            <p:nvPr/>
          </p:nvCxnSpPr>
          <p:spPr>
            <a:xfrm rot="16200000" flipH="1">
              <a:off x="7182241" y="4796179"/>
              <a:ext cx="1075776" cy="500921"/>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2126DDB-8567-4967-BB88-F8F9D42F679E}"/>
                </a:ext>
              </a:extLst>
            </p:cNvPr>
            <p:cNvCxnSpPr>
              <a:cxnSpLocks/>
              <a:stCxn id="139" idx="3"/>
              <a:endCxn id="143" idx="2"/>
            </p:cNvCxnSpPr>
            <p:nvPr/>
          </p:nvCxnSpPr>
          <p:spPr>
            <a:xfrm flipV="1">
              <a:off x="8504179" y="4508752"/>
              <a:ext cx="500920" cy="1075776"/>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A5123C2E-8D84-4AE7-823E-077BE5B2F615}"/>
                </a:ext>
              </a:extLst>
            </p:cNvPr>
            <p:cNvGrpSpPr/>
            <p:nvPr/>
          </p:nvGrpSpPr>
          <p:grpSpPr>
            <a:xfrm>
              <a:off x="8816510" y="4749164"/>
              <a:ext cx="832276" cy="402336"/>
              <a:chOff x="6627166" y="5231968"/>
              <a:chExt cx="832276" cy="402336"/>
            </a:xfrm>
          </p:grpSpPr>
          <p:sp>
            <p:nvSpPr>
              <p:cNvPr id="151" name="Rectangle: Rounded Corners 150">
                <a:extLst>
                  <a:ext uri="{FF2B5EF4-FFF2-40B4-BE49-F238E27FC236}">
                    <a16:creationId xmlns:a16="http://schemas.microsoft.com/office/drawing/2014/main" id="{A6B5B98F-ABDE-4B6A-80EE-E6E980C0DEB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4" name="TagLegacy_E1CB" title="Icon of a shopping tag">
                <a:extLst>
                  <a:ext uri="{FF2B5EF4-FFF2-40B4-BE49-F238E27FC236}">
                    <a16:creationId xmlns:a16="http://schemas.microsoft.com/office/drawing/2014/main" id="{6BAC3F38-C099-4DD4-ABD7-D1E9CD547B2F}"/>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160DE6A4-313D-4AD0-82DF-73357F5C4DFB}"/>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grpSp>
          <p:nvGrpSpPr>
            <p:cNvPr id="161" name="Group 160">
              <a:extLst>
                <a:ext uri="{FF2B5EF4-FFF2-40B4-BE49-F238E27FC236}">
                  <a16:creationId xmlns:a16="http://schemas.microsoft.com/office/drawing/2014/main" id="{8E1FFE05-D824-4DCA-AF30-9644A69A777D}"/>
                </a:ext>
              </a:extLst>
            </p:cNvPr>
            <p:cNvGrpSpPr/>
            <p:nvPr/>
          </p:nvGrpSpPr>
          <p:grpSpPr>
            <a:xfrm>
              <a:off x="10103770" y="3618604"/>
              <a:ext cx="717581" cy="890148"/>
              <a:chOff x="9067435" y="2275120"/>
              <a:chExt cx="717581" cy="890148"/>
            </a:xfrm>
          </p:grpSpPr>
          <p:sp>
            <p:nvSpPr>
              <p:cNvPr id="162" name="Rectangle: Rounded Corners 161">
                <a:extLst>
                  <a:ext uri="{FF2B5EF4-FFF2-40B4-BE49-F238E27FC236}">
                    <a16:creationId xmlns:a16="http://schemas.microsoft.com/office/drawing/2014/main" id="{E1FC6A76-BF3E-4B2A-A3C5-43F383A4ADD3}"/>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4" name="Title 1">
                <a:extLst>
                  <a:ext uri="{FF2B5EF4-FFF2-40B4-BE49-F238E27FC236}">
                    <a16:creationId xmlns:a16="http://schemas.microsoft.com/office/drawing/2014/main" id="{05980E6E-99DD-46C8-9C02-C69B8B173BFF}"/>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Server</a:t>
                </a:r>
              </a:p>
            </p:txBody>
          </p:sp>
          <p:grpSp>
            <p:nvGrpSpPr>
              <p:cNvPr id="165" name="Group 164">
                <a:extLst>
                  <a:ext uri="{FF2B5EF4-FFF2-40B4-BE49-F238E27FC236}">
                    <a16:creationId xmlns:a16="http://schemas.microsoft.com/office/drawing/2014/main" id="{D72B502B-B0D9-49D8-BD8F-FB70FF4EDD15}"/>
                  </a:ext>
                </a:extLst>
              </p:cNvPr>
              <p:cNvGrpSpPr/>
              <p:nvPr/>
            </p:nvGrpSpPr>
            <p:grpSpPr>
              <a:xfrm>
                <a:off x="9294567" y="2724730"/>
                <a:ext cx="263317" cy="347486"/>
                <a:chOff x="10305105" y="2133716"/>
                <a:chExt cx="263317" cy="347486"/>
              </a:xfrm>
            </p:grpSpPr>
            <p:sp>
              <p:nvSpPr>
                <p:cNvPr id="168" name="Freeform: Shape 167">
                  <a:extLst>
                    <a:ext uri="{FF2B5EF4-FFF2-40B4-BE49-F238E27FC236}">
                      <a16:creationId xmlns:a16="http://schemas.microsoft.com/office/drawing/2014/main" id="{54500BCB-B43F-4A1E-8FD4-9F9871FF8F7C}"/>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AF049CA-B6F0-486D-B72B-A5052FAF66B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60AD209-213D-4455-A686-E89615899373}"/>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BA2172A-8590-4696-A14E-305F2110DB7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F9FD11E3-00D0-4676-8D22-30ABE3B037C9}"/>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0600B270-AC03-4217-A160-24C95FC83BD2}"/>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A5F2DB3-1BCB-49A3-A641-ABBD82D16AFB}"/>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9CF7FCC-E166-4C05-BD5B-34240FB445DE}"/>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FE2BE70-5BE6-4239-B005-88F9408BE5CC}"/>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cxnSp>
          <p:nvCxnSpPr>
            <p:cNvPr id="181" name="Straight Arrow Connector 180">
              <a:extLst>
                <a:ext uri="{FF2B5EF4-FFF2-40B4-BE49-F238E27FC236}">
                  <a16:creationId xmlns:a16="http://schemas.microsoft.com/office/drawing/2014/main" id="{A3723518-758E-48B4-B2AF-A5B4B6ADDAA2}"/>
                </a:ext>
              </a:extLst>
            </p:cNvPr>
            <p:cNvCxnSpPr>
              <a:cxnSpLocks/>
              <a:stCxn id="126" idx="0"/>
              <a:endCxn id="162" idx="2"/>
            </p:cNvCxnSpPr>
            <p:nvPr/>
          </p:nvCxnSpPr>
          <p:spPr>
            <a:xfrm flipV="1">
              <a:off x="10462561" y="4508752"/>
              <a:ext cx="0" cy="60631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AAB5835-8D79-4222-8AA3-2C1E18FEB804}"/>
                </a:ext>
              </a:extLst>
            </p:cNvPr>
            <p:cNvCxnSpPr>
              <a:cxnSpLocks/>
              <a:stCxn id="162" idx="1"/>
              <a:endCxn id="143" idx="3"/>
            </p:cNvCxnSpPr>
            <p:nvPr/>
          </p:nvCxnSpPr>
          <p:spPr>
            <a:xfrm flipH="1">
              <a:off x="9271893" y="4241958"/>
              <a:ext cx="923873"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A47B2DCB-8BDE-4F98-8F9E-D35367A891D5}"/>
                </a:ext>
              </a:extLst>
            </p:cNvPr>
            <p:cNvSpPr/>
            <p:nvPr/>
          </p:nvSpPr>
          <p:spPr bwMode="auto">
            <a:xfrm>
              <a:off x="6503366" y="390079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84" name="Oval 183">
              <a:extLst>
                <a:ext uri="{FF2B5EF4-FFF2-40B4-BE49-F238E27FC236}">
                  <a16:creationId xmlns:a16="http://schemas.microsoft.com/office/drawing/2014/main" id="{343C219C-01AC-4D20-BE6B-A9131A64CC6A}"/>
                </a:ext>
              </a:extLst>
            </p:cNvPr>
            <p:cNvSpPr/>
            <p:nvPr/>
          </p:nvSpPr>
          <p:spPr bwMode="auto">
            <a:xfrm>
              <a:off x="8100224" y="612199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85" name="Oval 184">
              <a:extLst>
                <a:ext uri="{FF2B5EF4-FFF2-40B4-BE49-F238E27FC236}">
                  <a16:creationId xmlns:a16="http://schemas.microsoft.com/office/drawing/2014/main" id="{778B66F3-F305-4BBE-A50E-6BA8F814DDD0}"/>
                </a:ext>
              </a:extLst>
            </p:cNvPr>
            <p:cNvSpPr/>
            <p:nvPr/>
          </p:nvSpPr>
          <p:spPr bwMode="auto">
            <a:xfrm>
              <a:off x="8643049" y="285214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86" name="Oval 185">
              <a:extLst>
                <a:ext uri="{FF2B5EF4-FFF2-40B4-BE49-F238E27FC236}">
                  <a16:creationId xmlns:a16="http://schemas.microsoft.com/office/drawing/2014/main" id="{C742F76B-8DA4-4DB8-B876-0C1D589DC85C}"/>
                </a:ext>
              </a:extLst>
            </p:cNvPr>
            <p:cNvSpPr/>
            <p:nvPr/>
          </p:nvSpPr>
          <p:spPr bwMode="auto">
            <a:xfrm>
              <a:off x="9309801" y="538168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187" name="Straight Arrow Connector 186">
              <a:extLst>
                <a:ext uri="{FF2B5EF4-FFF2-40B4-BE49-F238E27FC236}">
                  <a16:creationId xmlns:a16="http://schemas.microsoft.com/office/drawing/2014/main" id="{22A2C7D8-8A33-4C56-A6DC-531F09EC2C23}"/>
                </a:ext>
              </a:extLst>
            </p:cNvPr>
            <p:cNvCxnSpPr>
              <a:cxnSpLocks/>
              <a:stCxn id="145" idx="0"/>
              <a:endCxn id="192" idx="2"/>
            </p:cNvCxnSpPr>
            <p:nvPr/>
          </p:nvCxnSpPr>
          <p:spPr>
            <a:xfrm flipV="1">
              <a:off x="9005099" y="2703206"/>
              <a:ext cx="2556" cy="1069287"/>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03CB53A4-4778-4403-A021-2E00E474F3F1}"/>
                </a:ext>
              </a:extLst>
            </p:cNvPr>
            <p:cNvGrpSpPr/>
            <p:nvPr/>
          </p:nvGrpSpPr>
          <p:grpSpPr>
            <a:xfrm>
              <a:off x="8596175" y="1672114"/>
              <a:ext cx="822960" cy="1031092"/>
              <a:chOff x="7848455" y="1748306"/>
              <a:chExt cx="822960" cy="1031092"/>
            </a:xfrm>
          </p:grpSpPr>
          <p:grpSp>
            <p:nvGrpSpPr>
              <p:cNvPr id="189" name="Group 188">
                <a:extLst>
                  <a:ext uri="{FF2B5EF4-FFF2-40B4-BE49-F238E27FC236}">
                    <a16:creationId xmlns:a16="http://schemas.microsoft.com/office/drawing/2014/main" id="{067C7C96-6E37-40A9-BF8A-EE04548FD6DA}"/>
                  </a:ext>
                </a:extLst>
              </p:cNvPr>
              <p:cNvGrpSpPr/>
              <p:nvPr/>
            </p:nvGrpSpPr>
            <p:grpSpPr>
              <a:xfrm>
                <a:off x="7848455" y="1748306"/>
                <a:ext cx="822960" cy="1031092"/>
                <a:chOff x="4625721" y="3395902"/>
                <a:chExt cx="822960" cy="1031092"/>
              </a:xfrm>
            </p:grpSpPr>
            <p:sp>
              <p:nvSpPr>
                <p:cNvPr id="191" name="Title 1">
                  <a:extLst>
                    <a:ext uri="{FF2B5EF4-FFF2-40B4-BE49-F238E27FC236}">
                      <a16:creationId xmlns:a16="http://schemas.microsoft.com/office/drawing/2014/main" id="{04724A22-487D-4FC1-8388-0A7EDFF0F643}"/>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92" name="Rectangle: Rounded Corners 191">
                  <a:extLst>
                    <a:ext uri="{FF2B5EF4-FFF2-40B4-BE49-F238E27FC236}">
                      <a16:creationId xmlns:a16="http://schemas.microsoft.com/office/drawing/2014/main" id="{9B08273C-6B9C-4F50-9429-0D80DCC42A7D}"/>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3" name="people_4" title="Icon of a person">
                  <a:extLst>
                    <a:ext uri="{FF2B5EF4-FFF2-40B4-BE49-F238E27FC236}">
                      <a16:creationId xmlns:a16="http://schemas.microsoft.com/office/drawing/2014/main" id="{8DFF9340-8F0F-4B0E-AAA6-B6F16D886DCB}"/>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0" name="TextBox 189">
                <a:extLst>
                  <a:ext uri="{FF2B5EF4-FFF2-40B4-BE49-F238E27FC236}">
                    <a16:creationId xmlns:a16="http://schemas.microsoft.com/office/drawing/2014/main" id="{B103EFC7-D1F9-48C9-BCE6-AC893377837D}"/>
                  </a:ext>
                </a:extLst>
              </p:cNvPr>
              <p:cNvSpPr txBox="1"/>
              <p:nvPr/>
            </p:nvSpPr>
            <p:spPr>
              <a:xfrm>
                <a:off x="7962845" y="2028955"/>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b="1">
                    <a:solidFill>
                      <a:srgbClr val="000000"/>
                    </a:solidFill>
                    <a:latin typeface="Segoe UI Semibold" panose="020B0702040204020203" pitchFamily="34" charset="0"/>
                    <a:cs typeface="Segoe UI Semibold" panose="020B0702040204020203" pitchFamily="34" charset="0"/>
                  </a:rPr>
                  <a:t>&lt;\&gt;</a:t>
                </a:r>
              </a:p>
            </p:txBody>
          </p:sp>
        </p:grpSp>
        <p:cxnSp>
          <p:nvCxnSpPr>
            <p:cNvPr id="194" name="Straight Arrow Connector 193">
              <a:extLst>
                <a:ext uri="{FF2B5EF4-FFF2-40B4-BE49-F238E27FC236}">
                  <a16:creationId xmlns:a16="http://schemas.microsoft.com/office/drawing/2014/main" id="{9B0F6BA2-7FF6-45D8-B029-39661AFE3DF6}"/>
                </a:ext>
              </a:extLst>
            </p:cNvPr>
            <p:cNvCxnSpPr>
              <a:cxnSpLocks/>
              <a:stCxn id="132" idx="1"/>
              <a:endCxn id="117" idx="3"/>
            </p:cNvCxnSpPr>
            <p:nvPr/>
          </p:nvCxnSpPr>
          <p:spPr>
            <a:xfrm flipH="1">
              <a:off x="6347168" y="4241958"/>
              <a:ext cx="855706" cy="2164"/>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353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fade">
                                      <p:cBhvr>
                                        <p:cTn id="16"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5" grpId="0"/>
      <p:bldP spid="179" grpId="0"/>
      <p:bldP spid="18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Image Security</a:t>
            </a:r>
          </a:p>
        </p:txBody>
      </p:sp>
      <p:sp>
        <p:nvSpPr>
          <p:cNvPr id="62" name="Rectangle 61">
            <a:extLst>
              <a:ext uri="{FF2B5EF4-FFF2-40B4-BE49-F238E27FC236}">
                <a16:creationId xmlns:a16="http://schemas.microsoft.com/office/drawing/2014/main" id="{F3E403A7-9255-43A9-B7B4-398F6154F4C6}"/>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 pos="685800" algn="l"/>
              </a:tabLst>
            </a:pPr>
            <a:r>
              <a:rPr lang="en-US" sz="2000">
                <a:latin typeface="Segoe UI" panose="020B0502040204020203" pitchFamily="34" charset="0"/>
                <a:ea typeface="Malgun Gothic" panose="020B0503020000020004" pitchFamily="34" charset="-127"/>
                <a:cs typeface="Times New Roman" panose="02020603050405020304" pitchFamily="18" charset="0"/>
              </a:rPr>
              <a:t>Your </a:t>
            </a:r>
            <a:r>
              <a:rPr lang="en-US" sz="2000" u="sng">
                <a:solidFill>
                  <a:srgbClr val="4472C4"/>
                </a:solidFill>
                <a:latin typeface="Segoe UI" panose="020B0502040204020203" pitchFamily="34" charset="0"/>
                <a:ea typeface="Malgun Gothic" panose="020B0503020000020004" pitchFamily="34" charset="-127"/>
                <a:cs typeface="Times New Roman" panose="02020603050405020304" pitchFamily="18" charset="0"/>
                <a:hlinkClick r:id="rId2"/>
              </a:rPr>
              <a:t>private registry</a:t>
            </a:r>
            <a:r>
              <a:rPr lang="en-US" sz="2000">
                <a:latin typeface="Segoe UI" panose="020B0502040204020203" pitchFamily="34" charset="0"/>
                <a:ea typeface="Malgun Gothic" panose="020B0503020000020004" pitchFamily="34" charset="-127"/>
                <a:cs typeface="Times New Roman" panose="02020603050405020304" pitchFamily="18" charset="0"/>
              </a:rPr>
              <a:t>, with built-in Helm chart support, only deploys validated images and can be automatically geo-replicated to the data center close to where your users are </a:t>
            </a:r>
          </a:p>
        </p:txBody>
      </p:sp>
      <p:grpSp>
        <p:nvGrpSpPr>
          <p:cNvPr id="2" name="Group 1" descr="Image security conceptual overview">
            <a:extLst>
              <a:ext uri="{FF2B5EF4-FFF2-40B4-BE49-F238E27FC236}">
                <a16:creationId xmlns:a16="http://schemas.microsoft.com/office/drawing/2014/main" id="{01E07F22-E476-40C5-80CA-CCEACCB6AEC6}"/>
              </a:ext>
            </a:extLst>
          </p:cNvPr>
          <p:cNvGrpSpPr/>
          <p:nvPr/>
        </p:nvGrpSpPr>
        <p:grpSpPr>
          <a:xfrm>
            <a:off x="2652738" y="2484775"/>
            <a:ext cx="7130998" cy="3270745"/>
            <a:chOff x="2652738" y="2484775"/>
            <a:chExt cx="7130998" cy="3270745"/>
          </a:xfrm>
        </p:grpSpPr>
        <p:sp>
          <p:nvSpPr>
            <p:cNvPr id="80" name="Rectangle: Rounded Corners 79">
              <a:extLst>
                <a:ext uri="{FF2B5EF4-FFF2-40B4-BE49-F238E27FC236}">
                  <a16:creationId xmlns:a16="http://schemas.microsoft.com/office/drawing/2014/main" id="{5EF62C3D-4D99-4260-894C-E9BAC8CBC832}"/>
                </a:ext>
              </a:extLst>
            </p:cNvPr>
            <p:cNvSpPr/>
            <p:nvPr/>
          </p:nvSpPr>
          <p:spPr bwMode="auto">
            <a:xfrm>
              <a:off x="3699265" y="2749758"/>
              <a:ext cx="3298525" cy="198248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Title 1">
              <a:extLst>
                <a:ext uri="{FF2B5EF4-FFF2-40B4-BE49-F238E27FC236}">
                  <a16:creationId xmlns:a16="http://schemas.microsoft.com/office/drawing/2014/main" id="{539394F5-D53E-4C70-8A64-28AB369A9E09}"/>
                </a:ext>
              </a:extLst>
            </p:cNvPr>
            <p:cNvSpPr txBox="1">
              <a:spLocks/>
            </p:cNvSpPr>
            <p:nvPr/>
          </p:nvSpPr>
          <p:spPr>
            <a:xfrm>
              <a:off x="2652738" y="2484775"/>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90" name="Rectangle: Rounded Corners 189">
              <a:extLst>
                <a:ext uri="{FF2B5EF4-FFF2-40B4-BE49-F238E27FC236}">
                  <a16:creationId xmlns:a16="http://schemas.microsoft.com/office/drawing/2014/main" id="{F94EBFCA-5628-4576-9EC4-EF62000D44FB}"/>
                </a:ext>
              </a:extLst>
            </p:cNvPr>
            <p:cNvSpPr/>
            <p:nvPr/>
          </p:nvSpPr>
          <p:spPr bwMode="auto">
            <a:xfrm>
              <a:off x="2737208" y="273227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1" name="people_4" title="Icon of a person">
              <a:extLst>
                <a:ext uri="{FF2B5EF4-FFF2-40B4-BE49-F238E27FC236}">
                  <a16:creationId xmlns:a16="http://schemas.microsoft.com/office/drawing/2014/main" id="{C1C5E6D7-7874-4E8D-8EEF-91E968B660A9}"/>
                </a:ext>
              </a:extLst>
            </p:cNvPr>
            <p:cNvSpPr>
              <a:spLocks noChangeAspect="1" noEditPoints="1"/>
            </p:cNvSpPr>
            <p:nvPr/>
          </p:nvSpPr>
          <p:spPr bwMode="auto">
            <a:xfrm>
              <a:off x="2853876" y="2830339"/>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1A439FAF-9EA1-4914-81C0-2E35C6C0CAF8}"/>
                </a:ext>
              </a:extLst>
            </p:cNvPr>
            <p:cNvCxnSpPr>
              <a:cxnSpLocks/>
              <a:stCxn id="84" idx="3"/>
              <a:endCxn id="99" idx="1"/>
            </p:cNvCxnSpPr>
            <p:nvPr/>
          </p:nvCxnSpPr>
          <p:spPr>
            <a:xfrm>
              <a:off x="8592632" y="4115032"/>
              <a:ext cx="36814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D94339F9-2179-4429-97A9-17C26C3A06F1}"/>
                </a:ext>
              </a:extLst>
            </p:cNvPr>
            <p:cNvSpPr txBox="1">
              <a:spLocks/>
            </p:cNvSpPr>
            <p:nvPr/>
          </p:nvSpPr>
          <p:spPr>
            <a:xfrm>
              <a:off x="7767181" y="3274876"/>
              <a:ext cx="82794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a:cs typeface="Segoe UI Semibold"/>
                </a:rPr>
                <a:t>CI/CD</a:t>
              </a:r>
              <a:r>
                <a:rPr kumimoji="0" lang="en-US" sz="1200" b="0" i="0" u="none" strike="noStrike" kern="1200" cap="none" spc="0" normalizeH="0" baseline="0" noProof="0" dirty="0">
                  <a:ln w="3175">
                    <a:noFill/>
                  </a:ln>
                  <a:solidFill>
                    <a:srgbClr val="000000"/>
                  </a:solidFill>
                  <a:effectLst/>
                  <a:uLnTx/>
                  <a:uFillTx/>
                  <a:latin typeface="Segoe UI Semibold"/>
                  <a:cs typeface="Segoe UI Semibold"/>
                </a:rPr>
                <a:t> Pipelines</a:t>
              </a:r>
            </a:p>
          </p:txBody>
        </p:sp>
        <p:sp>
          <p:nvSpPr>
            <p:cNvPr id="84" name="Rectangle: Rounded Corners 83">
              <a:extLst>
                <a:ext uri="{FF2B5EF4-FFF2-40B4-BE49-F238E27FC236}">
                  <a16:creationId xmlns:a16="http://schemas.microsoft.com/office/drawing/2014/main" id="{C84002C2-599D-42B7-BD9A-8F23D594003D}"/>
                </a:ext>
              </a:extLst>
            </p:cNvPr>
            <p:cNvSpPr/>
            <p:nvPr/>
          </p:nvSpPr>
          <p:spPr bwMode="auto">
            <a:xfrm>
              <a:off x="7769672" y="3703552"/>
              <a:ext cx="822960" cy="822960"/>
            </a:xfrm>
            <a:prstGeom prst="roundRect">
              <a:avLst>
                <a:gd name="adj" fmla="val 3125"/>
              </a:avLst>
            </a:prstGeom>
            <a:solidFill>
              <a:srgbClr val="FCFDFE">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5" name="Freeform: Shape 84">
              <a:extLst>
                <a:ext uri="{FF2B5EF4-FFF2-40B4-BE49-F238E27FC236}">
                  <a16:creationId xmlns:a16="http://schemas.microsoft.com/office/drawing/2014/main" id="{0D8166D1-660E-4326-9F0E-923C3FA1BC38}"/>
                </a:ext>
              </a:extLst>
            </p:cNvPr>
            <p:cNvSpPr>
              <a:spLocks noChangeAspect="1"/>
            </p:cNvSpPr>
            <p:nvPr/>
          </p:nvSpPr>
          <p:spPr bwMode="auto">
            <a:xfrm>
              <a:off x="7932574" y="3866534"/>
              <a:ext cx="497157" cy="496996"/>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6" name="Title 1">
              <a:extLst>
                <a:ext uri="{FF2B5EF4-FFF2-40B4-BE49-F238E27FC236}">
                  <a16:creationId xmlns:a16="http://schemas.microsoft.com/office/drawing/2014/main" id="{4FE59E12-3319-426D-9A2F-63CFE8AD463A}"/>
                </a:ext>
              </a:extLst>
            </p:cNvPr>
            <p:cNvSpPr txBox="1">
              <a:spLocks/>
            </p:cNvSpPr>
            <p:nvPr/>
          </p:nvSpPr>
          <p:spPr>
            <a:xfrm>
              <a:off x="3699265" y="2504190"/>
              <a:ext cx="1737909"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87" name="Freeform: Shape 86">
              <a:extLst>
                <a:ext uri="{FF2B5EF4-FFF2-40B4-BE49-F238E27FC236}">
                  <a16:creationId xmlns:a16="http://schemas.microsoft.com/office/drawing/2014/main" id="{132FACD0-C2F9-4AED-AF5A-9F70622D1350}"/>
                </a:ext>
              </a:extLst>
            </p:cNvPr>
            <p:cNvSpPr/>
            <p:nvPr/>
          </p:nvSpPr>
          <p:spPr>
            <a:xfrm>
              <a:off x="5193504" y="2904985"/>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Title 1">
              <a:extLst>
                <a:ext uri="{FF2B5EF4-FFF2-40B4-BE49-F238E27FC236}">
                  <a16:creationId xmlns:a16="http://schemas.microsoft.com/office/drawing/2014/main" id="{8B3CBFCD-AE34-4CEC-BC16-87CCAE78D38A}"/>
                </a:ext>
              </a:extLst>
            </p:cNvPr>
            <p:cNvSpPr txBox="1">
              <a:spLocks/>
            </p:cNvSpPr>
            <p:nvPr/>
          </p:nvSpPr>
          <p:spPr>
            <a:xfrm>
              <a:off x="8964550" y="3090210"/>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sp>
          <p:nvSpPr>
            <p:cNvPr id="99" name="Rectangle: Rounded Corners 98">
              <a:extLst>
                <a:ext uri="{FF2B5EF4-FFF2-40B4-BE49-F238E27FC236}">
                  <a16:creationId xmlns:a16="http://schemas.microsoft.com/office/drawing/2014/main" id="{CD51A5AA-559F-4A54-A982-64DBBA534BDD}"/>
                </a:ext>
              </a:extLst>
            </p:cNvPr>
            <p:cNvSpPr/>
            <p:nvPr/>
          </p:nvSpPr>
          <p:spPr bwMode="auto">
            <a:xfrm>
              <a:off x="8960776" y="3703552"/>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5" name="Freeform: Shape 184">
              <a:extLst>
                <a:ext uri="{FF2B5EF4-FFF2-40B4-BE49-F238E27FC236}">
                  <a16:creationId xmlns:a16="http://schemas.microsoft.com/office/drawing/2014/main" id="{4B1A436B-1661-4AFB-9116-A4DEA3F58171}"/>
                </a:ext>
              </a:extLst>
            </p:cNvPr>
            <p:cNvSpPr/>
            <p:nvPr/>
          </p:nvSpPr>
          <p:spPr>
            <a:xfrm>
              <a:off x="9084147" y="3831356"/>
              <a:ext cx="576218" cy="567352"/>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6" name="Freeform: Shape 185">
              <a:extLst>
                <a:ext uri="{FF2B5EF4-FFF2-40B4-BE49-F238E27FC236}">
                  <a16:creationId xmlns:a16="http://schemas.microsoft.com/office/drawing/2014/main" id="{166031E8-49BF-4C22-AAE7-D701492FFECE}"/>
                </a:ext>
              </a:extLst>
            </p:cNvPr>
            <p:cNvSpPr/>
            <p:nvPr/>
          </p:nvSpPr>
          <p:spPr>
            <a:xfrm>
              <a:off x="9249844" y="4000207"/>
              <a:ext cx="248217" cy="243784"/>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7" name="Freeform: Shape 186">
              <a:extLst>
                <a:ext uri="{FF2B5EF4-FFF2-40B4-BE49-F238E27FC236}">
                  <a16:creationId xmlns:a16="http://schemas.microsoft.com/office/drawing/2014/main" id="{12BA90D6-4FF8-49BF-864E-B2C34D77E3B7}"/>
                </a:ext>
              </a:extLst>
            </p:cNvPr>
            <p:cNvSpPr/>
            <p:nvPr/>
          </p:nvSpPr>
          <p:spPr>
            <a:xfrm>
              <a:off x="9224136" y="4168197"/>
              <a:ext cx="2216" cy="221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8" name="Freeform: Shape 187">
              <a:extLst>
                <a:ext uri="{FF2B5EF4-FFF2-40B4-BE49-F238E27FC236}">
                  <a16:creationId xmlns:a16="http://schemas.microsoft.com/office/drawing/2014/main" id="{A8C52132-8FF2-4203-A8CD-96D88F6030F9}"/>
                </a:ext>
              </a:extLst>
            </p:cNvPr>
            <p:cNvSpPr/>
            <p:nvPr/>
          </p:nvSpPr>
          <p:spPr>
            <a:xfrm>
              <a:off x="9161260" y="3905353"/>
              <a:ext cx="425515" cy="416649"/>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3" name="Oval 182">
              <a:extLst>
                <a:ext uri="{FF2B5EF4-FFF2-40B4-BE49-F238E27FC236}">
                  <a16:creationId xmlns:a16="http://schemas.microsoft.com/office/drawing/2014/main" id="{D2DBED3E-B7FB-4D4D-8D62-0792ABE9BB6A}"/>
                </a:ext>
              </a:extLst>
            </p:cNvPr>
            <p:cNvSpPr/>
            <p:nvPr/>
          </p:nvSpPr>
          <p:spPr bwMode="auto">
            <a:xfrm>
              <a:off x="3543819" y="2850562"/>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4" name="Graphic 183">
              <a:extLst>
                <a:ext uri="{FF2B5EF4-FFF2-40B4-BE49-F238E27FC236}">
                  <a16:creationId xmlns:a16="http://schemas.microsoft.com/office/drawing/2014/main" id="{DF16A2E0-49C3-42FD-8A8E-C3A48712120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86328" y="2893071"/>
              <a:ext cx="227041" cy="227041"/>
            </a:xfrm>
            <a:prstGeom prst="rect">
              <a:avLst/>
            </a:prstGeom>
          </p:spPr>
        </p:pic>
        <p:cxnSp>
          <p:nvCxnSpPr>
            <p:cNvPr id="142" name="Straight Connector 141">
              <a:extLst>
                <a:ext uri="{FF2B5EF4-FFF2-40B4-BE49-F238E27FC236}">
                  <a16:creationId xmlns:a16="http://schemas.microsoft.com/office/drawing/2014/main" id="{AD01EEEF-2C49-458E-BCF6-40AA43B340A9}"/>
                </a:ext>
              </a:extLst>
            </p:cNvPr>
            <p:cNvCxnSpPr>
              <a:cxnSpLocks/>
            </p:cNvCxnSpPr>
            <p:nvPr/>
          </p:nvCxnSpPr>
          <p:spPr>
            <a:xfrm>
              <a:off x="5348352" y="3295575"/>
              <a:ext cx="0" cy="598463"/>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itle 1">
              <a:extLst>
                <a:ext uri="{FF2B5EF4-FFF2-40B4-BE49-F238E27FC236}">
                  <a16:creationId xmlns:a16="http://schemas.microsoft.com/office/drawing/2014/main" id="{00F481B0-725C-4543-A9E4-2ADFB2822F28}"/>
                </a:ext>
              </a:extLst>
            </p:cNvPr>
            <p:cNvSpPr txBox="1">
              <a:spLocks/>
            </p:cNvSpPr>
            <p:nvPr/>
          </p:nvSpPr>
          <p:spPr>
            <a:xfrm>
              <a:off x="4850105" y="3468457"/>
              <a:ext cx="1946064" cy="246221"/>
            </a:xfrm>
            <a:prstGeom prst="rect">
              <a:avLst/>
            </a:prstGeom>
            <a:solidFill>
              <a:srgbClr val="FCFDFE"/>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Image scanning</a:t>
              </a:r>
            </a:p>
          </p:txBody>
        </p:sp>
        <p:sp>
          <p:nvSpPr>
            <p:cNvPr id="144" name="Rectangle: Rounded Corners 143">
              <a:extLst>
                <a:ext uri="{FF2B5EF4-FFF2-40B4-BE49-F238E27FC236}">
                  <a16:creationId xmlns:a16="http://schemas.microsoft.com/office/drawing/2014/main" id="{8F9C1C58-1676-4566-8D0C-B31C09C4681B}"/>
                </a:ext>
              </a:extLst>
            </p:cNvPr>
            <p:cNvSpPr/>
            <p:nvPr/>
          </p:nvSpPr>
          <p:spPr bwMode="auto">
            <a:xfrm>
              <a:off x="4056916" y="3672582"/>
              <a:ext cx="2739253" cy="88490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4090986B-FB86-4C71-8BB8-5AE50EED1DF8}"/>
                </a:ext>
              </a:extLst>
            </p:cNvPr>
            <p:cNvSpPr/>
            <p:nvPr/>
          </p:nvSpPr>
          <p:spPr>
            <a:xfrm>
              <a:off x="5193504" y="3945140"/>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Title 1">
              <a:extLst>
                <a:ext uri="{FF2B5EF4-FFF2-40B4-BE49-F238E27FC236}">
                  <a16:creationId xmlns:a16="http://schemas.microsoft.com/office/drawing/2014/main" id="{D3A12D6D-43B3-4842-992A-AA068C60BA1C}"/>
                </a:ext>
              </a:extLst>
            </p:cNvPr>
            <p:cNvSpPr txBox="1">
              <a:spLocks/>
            </p:cNvSpPr>
            <p:nvPr/>
          </p:nvSpPr>
          <p:spPr>
            <a:xfrm>
              <a:off x="4328140" y="394498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Fail</a:t>
              </a:r>
            </a:p>
          </p:txBody>
        </p:sp>
        <p:cxnSp>
          <p:nvCxnSpPr>
            <p:cNvPr id="151" name="Straight Arrow Connector 150">
              <a:extLst>
                <a:ext uri="{FF2B5EF4-FFF2-40B4-BE49-F238E27FC236}">
                  <a16:creationId xmlns:a16="http://schemas.microsoft.com/office/drawing/2014/main" id="{378A96B7-6D7E-4CD6-9CF9-8C7F02045D30}"/>
                </a:ext>
              </a:extLst>
            </p:cNvPr>
            <p:cNvCxnSpPr>
              <a:cxnSpLocks/>
              <a:endCxn id="84" idx="1"/>
            </p:cNvCxnSpPr>
            <p:nvPr/>
          </p:nvCxnSpPr>
          <p:spPr>
            <a:xfrm>
              <a:off x="5554050" y="4115032"/>
              <a:ext cx="221562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Freeform: Shape 151">
              <a:extLst>
                <a:ext uri="{FF2B5EF4-FFF2-40B4-BE49-F238E27FC236}">
                  <a16:creationId xmlns:a16="http://schemas.microsoft.com/office/drawing/2014/main" id="{143FCD1D-87F3-422D-AF6B-40FC0E234E8F}"/>
                </a:ext>
              </a:extLst>
            </p:cNvPr>
            <p:cNvSpPr/>
            <p:nvPr/>
          </p:nvSpPr>
          <p:spPr>
            <a:xfrm>
              <a:off x="7218245" y="3941514"/>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Title 1">
              <a:extLst>
                <a:ext uri="{FF2B5EF4-FFF2-40B4-BE49-F238E27FC236}">
                  <a16:creationId xmlns:a16="http://schemas.microsoft.com/office/drawing/2014/main" id="{2DCBC7B6-CF7B-4A4A-9EEE-E042B20F1FC1}"/>
                </a:ext>
              </a:extLst>
            </p:cNvPr>
            <p:cNvSpPr txBox="1">
              <a:spLocks/>
            </p:cNvSpPr>
            <p:nvPr/>
          </p:nvSpPr>
          <p:spPr>
            <a:xfrm>
              <a:off x="5978009" y="394498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Pass</a:t>
              </a:r>
            </a:p>
          </p:txBody>
        </p:sp>
        <p:cxnSp>
          <p:nvCxnSpPr>
            <p:cNvPr id="154" name="Straight Connector 153">
              <a:extLst>
                <a:ext uri="{FF2B5EF4-FFF2-40B4-BE49-F238E27FC236}">
                  <a16:creationId xmlns:a16="http://schemas.microsoft.com/office/drawing/2014/main" id="{5C49C494-FC2B-4D0A-BDCF-0CA224744B8A}"/>
                </a:ext>
              </a:extLst>
            </p:cNvPr>
            <p:cNvCxnSpPr>
              <a:cxnSpLocks/>
              <a:stCxn id="190" idx="3"/>
              <a:endCxn id="183" idx="2"/>
            </p:cNvCxnSpPr>
            <p:nvPr/>
          </p:nvCxnSpPr>
          <p:spPr>
            <a:xfrm>
              <a:off x="3285848" y="3006591"/>
              <a:ext cx="257971" cy="0"/>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05D01B-4D57-481A-B8C3-1C1DE0EEE58D}"/>
                </a:ext>
              </a:extLst>
            </p:cNvPr>
            <p:cNvCxnSpPr>
              <a:cxnSpLocks/>
              <a:endCxn id="150" idx="3"/>
            </p:cNvCxnSpPr>
            <p:nvPr/>
          </p:nvCxnSpPr>
          <p:spPr>
            <a:xfrm flipH="1" flipV="1">
              <a:off x="4702464" y="4114266"/>
              <a:ext cx="423959" cy="766"/>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7816E7D-8AAF-41CD-A611-A80AC98F7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831" y="3476562"/>
              <a:ext cx="367112" cy="438744"/>
            </a:xfrm>
            <a:prstGeom prst="rect">
              <a:avLst/>
            </a:prstGeom>
            <a:noFill/>
            <a:extLst>
              <a:ext uri="{909E8E84-426E-40DD-AFC4-6F175D3DCCD1}">
                <a14:hiddenFill xmlns:a14="http://schemas.microsoft.com/office/drawing/2010/main">
                  <a:solidFill>
                    <a:srgbClr val="FFFFFF"/>
                  </a:solidFill>
                </a14:hiddenFill>
              </a:ext>
            </a:extLst>
          </p:spPr>
        </p:pic>
        <p:sp>
          <p:nvSpPr>
            <p:cNvPr id="64" name="Oval 63">
              <a:extLst>
                <a:ext uri="{FF2B5EF4-FFF2-40B4-BE49-F238E27FC236}">
                  <a16:creationId xmlns:a16="http://schemas.microsoft.com/office/drawing/2014/main" id="{FC4A9BC2-9E4C-4E1A-A251-7BE0BC10FC0A}"/>
                </a:ext>
              </a:extLst>
            </p:cNvPr>
            <p:cNvSpPr/>
            <p:nvPr/>
          </p:nvSpPr>
          <p:spPr bwMode="auto">
            <a:xfrm>
              <a:off x="4077231" y="49939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scanner" title="Icon of a scanner">
              <a:extLst>
                <a:ext uri="{FF2B5EF4-FFF2-40B4-BE49-F238E27FC236}">
                  <a16:creationId xmlns:a16="http://schemas.microsoft.com/office/drawing/2014/main" id="{AA6B58D1-7E01-47D3-B6B6-40AEEAC9D3AF}"/>
                </a:ext>
              </a:extLst>
            </p:cNvPr>
            <p:cNvSpPr>
              <a:spLocks noChangeAspect="1" noEditPoints="1"/>
            </p:cNvSpPr>
            <p:nvPr/>
          </p:nvSpPr>
          <p:spPr bwMode="auto">
            <a:xfrm>
              <a:off x="4210624" y="5160268"/>
              <a:ext cx="373295" cy="307510"/>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9A77985-AD4D-404D-B802-E770CABFF6E6}"/>
                </a:ext>
              </a:extLst>
            </p:cNvPr>
            <p:cNvSpPr/>
            <p:nvPr/>
          </p:nvSpPr>
          <p:spPr>
            <a:xfrm>
              <a:off x="4769196" y="4887465"/>
              <a:ext cx="1465064" cy="400110"/>
            </a:xfrm>
            <a:prstGeom prst="rect">
              <a:avLst/>
            </a:prstGeom>
          </p:spPr>
          <p:txBody>
            <a:bodyPr wrap="square">
              <a:spAutoFit/>
            </a:bodyPr>
            <a:lstStyle/>
            <a:p>
              <a:r>
                <a:rPr lang="en-US" sz="1000" dirty="0">
                  <a:solidFill>
                    <a:srgbClr val="000000"/>
                  </a:solidFill>
                </a:rPr>
                <a:t>Vulnerability </a:t>
              </a:r>
              <a:br>
                <a:rPr lang="en-US" sz="1000" dirty="0">
                  <a:solidFill>
                    <a:srgbClr val="000000"/>
                  </a:solidFill>
                </a:rPr>
              </a:br>
              <a:r>
                <a:rPr lang="en-US" sz="1000" dirty="0">
                  <a:solidFill>
                    <a:srgbClr val="000000"/>
                  </a:solidFill>
                </a:rPr>
                <a:t>scanning</a:t>
              </a:r>
            </a:p>
          </p:txBody>
        </p:sp>
        <p:sp>
          <p:nvSpPr>
            <p:cNvPr id="67" name="Rectangle 66">
              <a:extLst>
                <a:ext uri="{FF2B5EF4-FFF2-40B4-BE49-F238E27FC236}">
                  <a16:creationId xmlns:a16="http://schemas.microsoft.com/office/drawing/2014/main" id="{34BD735C-9AE4-44CC-B67A-BF36C6105B46}"/>
                </a:ext>
              </a:extLst>
            </p:cNvPr>
            <p:cNvSpPr/>
            <p:nvPr/>
          </p:nvSpPr>
          <p:spPr>
            <a:xfrm>
              <a:off x="4753173" y="5341167"/>
              <a:ext cx="1465064" cy="414353"/>
            </a:xfrm>
            <a:prstGeom prst="rect">
              <a:avLst/>
            </a:prstGeom>
          </p:spPr>
          <p:txBody>
            <a:bodyPr wrap="square">
              <a:spAutoFit/>
            </a:bodyPr>
            <a:lstStyle/>
            <a:p>
              <a:r>
                <a:rPr lang="en-US" sz="1000">
                  <a:solidFill>
                    <a:srgbClr val="000000"/>
                  </a:solidFill>
                </a:rPr>
                <a:t>Actionable recommendations</a:t>
              </a:r>
            </a:p>
          </p:txBody>
        </p:sp>
        <p:grpSp>
          <p:nvGrpSpPr>
            <p:cNvPr id="13" name="Group 12">
              <a:extLst>
                <a:ext uri="{FF2B5EF4-FFF2-40B4-BE49-F238E27FC236}">
                  <a16:creationId xmlns:a16="http://schemas.microsoft.com/office/drawing/2014/main" id="{39C1C647-E4D4-4D05-AF8B-CA6BD5D9E42B}"/>
                </a:ext>
              </a:extLst>
            </p:cNvPr>
            <p:cNvGrpSpPr/>
            <p:nvPr/>
          </p:nvGrpSpPr>
          <p:grpSpPr>
            <a:xfrm>
              <a:off x="2652738" y="4785565"/>
              <a:ext cx="717581" cy="796136"/>
              <a:chOff x="2652799" y="5112247"/>
              <a:chExt cx="717581" cy="796136"/>
            </a:xfrm>
          </p:grpSpPr>
          <p:sp>
            <p:nvSpPr>
              <p:cNvPr id="68" name="people_4" title="Icon of a person">
                <a:extLst>
                  <a:ext uri="{FF2B5EF4-FFF2-40B4-BE49-F238E27FC236}">
                    <a16:creationId xmlns:a16="http://schemas.microsoft.com/office/drawing/2014/main" id="{1A796052-8F4C-4A87-8EA8-C46ACD041C73}"/>
                  </a:ext>
                </a:extLst>
              </p:cNvPr>
              <p:cNvSpPr>
                <a:spLocks noChangeAspect="1" noEditPoints="1"/>
              </p:cNvSpPr>
              <p:nvPr/>
            </p:nvSpPr>
            <p:spPr bwMode="auto">
              <a:xfrm>
                <a:off x="2853876" y="5467778"/>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Title 1">
                <a:extLst>
                  <a:ext uri="{FF2B5EF4-FFF2-40B4-BE49-F238E27FC236}">
                    <a16:creationId xmlns:a16="http://schemas.microsoft.com/office/drawing/2014/main" id="{192CCB9F-CE68-42D1-888D-F18A862683B0}"/>
                  </a:ext>
                </a:extLst>
              </p:cNvPr>
              <p:cNvSpPr txBox="1">
                <a:spLocks/>
              </p:cNvSpPr>
              <p:nvPr/>
            </p:nvSpPr>
            <p:spPr>
              <a:xfrm>
                <a:off x="2652799" y="5112247"/>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Admin</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Rectangle: Rounded Corners 69">
                <a:extLst>
                  <a:ext uri="{FF2B5EF4-FFF2-40B4-BE49-F238E27FC236}">
                    <a16:creationId xmlns:a16="http://schemas.microsoft.com/office/drawing/2014/main" id="{C8926269-7E6D-4DE0-BE90-BBDF44D28C3D}"/>
                  </a:ext>
                </a:extLst>
              </p:cNvPr>
              <p:cNvSpPr/>
              <p:nvPr/>
            </p:nvSpPr>
            <p:spPr bwMode="auto">
              <a:xfrm>
                <a:off x="2737269" y="5359743"/>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cxnSp>
          <p:nvCxnSpPr>
            <p:cNvPr id="9" name="Straight Connector 8">
              <a:extLst>
                <a:ext uri="{FF2B5EF4-FFF2-40B4-BE49-F238E27FC236}">
                  <a16:creationId xmlns:a16="http://schemas.microsoft.com/office/drawing/2014/main" id="{03FF2E6C-43CA-4A9D-B487-7E9F08DADE5D}"/>
                </a:ext>
              </a:extLst>
            </p:cNvPr>
            <p:cNvCxnSpPr>
              <a:cxnSpLocks/>
              <a:stCxn id="70" idx="3"/>
              <a:endCxn id="64" idx="2"/>
            </p:cNvCxnSpPr>
            <p:nvPr/>
          </p:nvCxnSpPr>
          <p:spPr>
            <a:xfrm>
              <a:off x="3285848" y="5307381"/>
              <a:ext cx="791383" cy="664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CAAB496-97CF-43DC-8DF4-FF55FB4DEB6B}"/>
                </a:ext>
              </a:extLst>
            </p:cNvPr>
            <p:cNvCxnSpPr>
              <a:cxnSpLocks/>
              <a:endCxn id="64" idx="0"/>
            </p:cNvCxnSpPr>
            <p:nvPr/>
          </p:nvCxnSpPr>
          <p:spPr>
            <a:xfrm>
              <a:off x="4397271" y="4557484"/>
              <a:ext cx="0" cy="436499"/>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92150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Networking</a:t>
            </a:r>
          </a:p>
        </p:txBody>
      </p:sp>
      <p:sp>
        <p:nvSpPr>
          <p:cNvPr id="72" name="Rectangle 71" descr=" ">
            <a:extLst>
              <a:ext uri="{FF2B5EF4-FFF2-40B4-BE49-F238E27FC236}">
                <a16:creationId xmlns:a16="http://schemas.microsoft.com/office/drawing/2014/main" id="{D320A34E-B0E7-4621-BE27-A9DD756290DB}"/>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Lst>
            </a:pPr>
            <a:r>
              <a:rPr lang="en-US" sz="2000" dirty="0">
                <a:latin typeface="Segoe UI" panose="020B0502040204020203" pitchFamily="34" charset="0"/>
                <a:ea typeface="Malgun Gothic" panose="020B0503020000020004" pitchFamily="34" charset="-127"/>
                <a:cs typeface="Times New Roman" panose="02020603050405020304" pitchFamily="18" charset="0"/>
              </a:rPr>
              <a:t>Secure your Kubernetes workloads with </a:t>
            </a:r>
            <a:r>
              <a:rPr lang="en-US" sz="2000" u="sng" dirty="0">
                <a:solidFill>
                  <a:srgbClr val="4472C4"/>
                </a:solidFill>
                <a:latin typeface="Segoe UI" panose="020B0502040204020203" pitchFamily="34" charset="0"/>
                <a:ea typeface="Malgun Gothic" panose="020B0503020000020004" pitchFamily="34" charset="-127"/>
                <a:cs typeface="Times New Roman" panose="02020603050405020304" pitchFamily="18" charset="0"/>
                <a:hlinkClick r:id="rId2"/>
              </a:rPr>
              <a:t>virtual network</a:t>
            </a:r>
            <a:r>
              <a:rPr lang="en-US" sz="2000" u="sng" dirty="0">
                <a:solidFill>
                  <a:srgbClr val="4472C4"/>
                </a:solidFill>
                <a:latin typeface="Segoe UI" panose="020B0502040204020203" pitchFamily="34" charset="0"/>
                <a:ea typeface="Malgun Gothic" panose="020B0503020000020004" pitchFamily="34" charset="-127"/>
                <a:cs typeface="Times New Roman" panose="02020603050405020304" pitchFamily="18" charset="0"/>
              </a:rPr>
              <a:t> </a:t>
            </a:r>
            <a:r>
              <a:rPr lang="en-US" sz="2000" dirty="0">
                <a:latin typeface="Segoe UI" panose="020B0502040204020203" pitchFamily="34" charset="0"/>
                <a:ea typeface="Calibri" panose="020F0502020204030204" pitchFamily="34" charset="0"/>
                <a:cs typeface="Times New Roman" panose="02020603050405020304" pitchFamily="18" charset="0"/>
              </a:rPr>
              <a:t>and policy-driven communication paths between resources </a:t>
            </a:r>
          </a:p>
        </p:txBody>
      </p:sp>
      <p:grpSp>
        <p:nvGrpSpPr>
          <p:cNvPr id="26" name="Group 25" descr="Securing Kubernetes workloads with virtual network and policy-driven communication paths between resources">
            <a:extLst>
              <a:ext uri="{FF2B5EF4-FFF2-40B4-BE49-F238E27FC236}">
                <a16:creationId xmlns:a16="http://schemas.microsoft.com/office/drawing/2014/main" id="{0AB51F28-97CE-4CF5-9C07-6047E123E9FA}"/>
              </a:ext>
            </a:extLst>
          </p:cNvPr>
          <p:cNvGrpSpPr/>
          <p:nvPr/>
        </p:nvGrpSpPr>
        <p:grpSpPr>
          <a:xfrm>
            <a:off x="3249703" y="2280896"/>
            <a:ext cx="8201247" cy="4295239"/>
            <a:chOff x="3249703" y="2438064"/>
            <a:chExt cx="8201247" cy="4295239"/>
          </a:xfrm>
        </p:grpSpPr>
        <p:cxnSp>
          <p:nvCxnSpPr>
            <p:cNvPr id="91" name="Straight Arrow Connector 90">
              <a:extLst>
                <a:ext uri="{FF2B5EF4-FFF2-40B4-BE49-F238E27FC236}">
                  <a16:creationId xmlns:a16="http://schemas.microsoft.com/office/drawing/2014/main" id="{046EC13F-6C10-45E4-9146-A4510554DBC7}"/>
                </a:ext>
              </a:extLst>
            </p:cNvPr>
            <p:cNvCxnSpPr>
              <a:cxnSpLocks/>
              <a:stCxn id="70" idx="0"/>
              <a:endCxn id="125" idx="3"/>
            </p:cNvCxnSpPr>
            <p:nvPr/>
          </p:nvCxnSpPr>
          <p:spPr>
            <a:xfrm flipH="1" flipV="1">
              <a:off x="9186771" y="4716821"/>
              <a:ext cx="1913770" cy="3406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globe_2" title="Icon of a sphere made of lines">
              <a:extLst>
                <a:ext uri="{FF2B5EF4-FFF2-40B4-BE49-F238E27FC236}">
                  <a16:creationId xmlns:a16="http://schemas.microsoft.com/office/drawing/2014/main" id="{00ECBA24-A10C-4CD6-B436-5C92093F2350}"/>
                </a:ext>
              </a:extLst>
            </p:cNvPr>
            <p:cNvSpPr>
              <a:spLocks noChangeAspect="1" noEditPoints="1"/>
            </p:cNvSpPr>
            <p:nvPr/>
          </p:nvSpPr>
          <p:spPr bwMode="auto">
            <a:xfrm>
              <a:off x="11100541" y="4575163"/>
              <a:ext cx="350409" cy="3504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Rectangle: Rounded Corners 124">
              <a:extLst>
                <a:ext uri="{FF2B5EF4-FFF2-40B4-BE49-F238E27FC236}">
                  <a16:creationId xmlns:a16="http://schemas.microsoft.com/office/drawing/2014/main" id="{CA505A20-6046-4DE2-81FC-BB4E6C40DEAA}"/>
                </a:ext>
              </a:extLst>
            </p:cNvPr>
            <p:cNvSpPr/>
            <p:nvPr/>
          </p:nvSpPr>
          <p:spPr bwMode="auto">
            <a:xfrm>
              <a:off x="3249703" y="2700338"/>
              <a:ext cx="5937068" cy="4032965"/>
            </a:xfrm>
            <a:prstGeom prst="roundRect">
              <a:avLst>
                <a:gd name="adj" fmla="val 2052"/>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6" name="Title 1">
              <a:extLst>
                <a:ext uri="{FF2B5EF4-FFF2-40B4-BE49-F238E27FC236}">
                  <a16:creationId xmlns:a16="http://schemas.microsoft.com/office/drawing/2014/main" id="{3C956D26-9B83-4984-B773-2A4981292AE0}"/>
                </a:ext>
              </a:extLst>
            </p:cNvPr>
            <p:cNvSpPr txBox="1">
              <a:spLocks/>
            </p:cNvSpPr>
            <p:nvPr/>
          </p:nvSpPr>
          <p:spPr>
            <a:xfrm>
              <a:off x="3249703" y="2438064"/>
              <a:ext cx="243928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Kubernetes cluster:</a:t>
              </a:r>
              <a:r>
                <a:rPr lang="en-US" sz="1200" spc="0">
                  <a:solidFill>
                    <a:schemeClr val="tx1"/>
                  </a:solidFill>
                  <a:latin typeface="Segoe UI Semibold" panose="020B0702040204020203" pitchFamily="34" charset="0"/>
                  <a:cs typeface="Segoe UI Semibold" panose="020B0702040204020203" pitchFamily="34" charset="0"/>
                </a:rPr>
                <a:t> </a:t>
              </a:r>
              <a:r>
                <a:rPr lang="en-US" sz="1200" spc="0">
                  <a:solidFill>
                    <a:srgbClr val="0078D4"/>
                  </a:solidFill>
                  <a:latin typeface="Segoe UI Semibold" panose="020B0702040204020203" pitchFamily="34" charset="0"/>
                  <a:cs typeface="Segoe UI Semibold" panose="020B0702040204020203" pitchFamily="34" charset="0"/>
                </a:rPr>
                <a:t>Azure VNET</a:t>
              </a:r>
            </a:p>
          </p:txBody>
        </p:sp>
        <p:grpSp>
          <p:nvGrpSpPr>
            <p:cNvPr id="30" name="Group 29">
              <a:extLst>
                <a:ext uri="{FF2B5EF4-FFF2-40B4-BE49-F238E27FC236}">
                  <a16:creationId xmlns:a16="http://schemas.microsoft.com/office/drawing/2014/main" id="{350C7A6B-1BD7-44AA-96D2-9767F14CBB50}"/>
                </a:ext>
              </a:extLst>
            </p:cNvPr>
            <p:cNvGrpSpPr/>
            <p:nvPr/>
          </p:nvGrpSpPr>
          <p:grpSpPr>
            <a:xfrm>
              <a:off x="3449129" y="2796921"/>
              <a:ext cx="5538217" cy="3752167"/>
              <a:chOff x="3587616" y="2981693"/>
              <a:chExt cx="5538217" cy="3752167"/>
            </a:xfrm>
          </p:grpSpPr>
          <p:sp>
            <p:nvSpPr>
              <p:cNvPr id="128" name="Rectangle: Rounded Corners 127">
                <a:extLst>
                  <a:ext uri="{FF2B5EF4-FFF2-40B4-BE49-F238E27FC236}">
                    <a16:creationId xmlns:a16="http://schemas.microsoft.com/office/drawing/2014/main" id="{49559AFB-38FA-4555-8EC3-DC399CDB1FDE}"/>
                  </a:ext>
                </a:extLst>
              </p:cNvPr>
              <p:cNvSpPr/>
              <p:nvPr/>
            </p:nvSpPr>
            <p:spPr bwMode="auto">
              <a:xfrm>
                <a:off x="4383474" y="5116667"/>
                <a:ext cx="3513066" cy="1222095"/>
              </a:xfrm>
              <a:prstGeom prst="roundRect">
                <a:avLst>
                  <a:gd name="adj" fmla="val 6960"/>
                </a:avLst>
              </a:prstGeom>
              <a:noFill/>
              <a:ln w="127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554BD83D-031A-4BEF-9B68-75D353821916}"/>
                  </a:ext>
                </a:extLst>
              </p:cNvPr>
              <p:cNvSpPr/>
              <p:nvPr/>
            </p:nvSpPr>
            <p:spPr bwMode="auto">
              <a:xfrm>
                <a:off x="3587616" y="4851928"/>
                <a:ext cx="2331761" cy="1881932"/>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0" name="Title 1">
                <a:extLst>
                  <a:ext uri="{FF2B5EF4-FFF2-40B4-BE49-F238E27FC236}">
                    <a16:creationId xmlns:a16="http://schemas.microsoft.com/office/drawing/2014/main" id="{64AA1C53-1ED7-4607-B3D6-C36FF13A10CA}"/>
                  </a:ext>
                </a:extLst>
              </p:cNvPr>
              <p:cNvSpPr txBox="1">
                <a:spLocks/>
              </p:cNvSpPr>
              <p:nvPr/>
            </p:nvSpPr>
            <p:spPr>
              <a:xfrm>
                <a:off x="3587616" y="4628682"/>
                <a:ext cx="1671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dirty="0">
                    <a:solidFill>
                      <a:sysClr val="windowText" lastClr="000000"/>
                    </a:solidFill>
                    <a:latin typeface="Segoe UI Semibold" panose="020B0702040204020203" pitchFamily="34" charset="0"/>
                    <a:cs typeface="Segoe UI Semibold" panose="020B0702040204020203" pitchFamily="34" charset="0"/>
                  </a:rPr>
                  <a:t>Agent node</a:t>
                </a:r>
              </a:p>
            </p:txBody>
          </p:sp>
          <p:grpSp>
            <p:nvGrpSpPr>
              <p:cNvPr id="8" name="Group 7">
                <a:extLst>
                  <a:ext uri="{FF2B5EF4-FFF2-40B4-BE49-F238E27FC236}">
                    <a16:creationId xmlns:a16="http://schemas.microsoft.com/office/drawing/2014/main" id="{CBD7139E-EE70-4A06-AC51-B821830A0683}"/>
                  </a:ext>
                </a:extLst>
              </p:cNvPr>
              <p:cNvGrpSpPr/>
              <p:nvPr/>
            </p:nvGrpSpPr>
            <p:grpSpPr>
              <a:xfrm>
                <a:off x="4532344" y="5272519"/>
                <a:ext cx="1270632" cy="910390"/>
                <a:chOff x="4477842" y="4850466"/>
                <a:chExt cx="1270632" cy="910390"/>
              </a:xfrm>
            </p:grpSpPr>
            <p:sp>
              <p:nvSpPr>
                <p:cNvPr id="129" name="Rectangle: Rounded Corners 128">
                  <a:extLst>
                    <a:ext uri="{FF2B5EF4-FFF2-40B4-BE49-F238E27FC236}">
                      <a16:creationId xmlns:a16="http://schemas.microsoft.com/office/drawing/2014/main" id="{79A1DBFA-1C32-4AED-89D6-A415018AFFFD}"/>
                    </a:ext>
                  </a:extLst>
                </p:cNvPr>
                <p:cNvSpPr/>
                <p:nvPr/>
              </p:nvSpPr>
              <p:spPr bwMode="auto">
                <a:xfrm>
                  <a:off x="4477842" y="5080042"/>
                  <a:ext cx="1270632" cy="680814"/>
                </a:xfrm>
                <a:prstGeom prst="roundRect">
                  <a:avLst>
                    <a:gd name="adj" fmla="val 10922"/>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11E869E8-7F1D-4869-9245-F548DC13130D}"/>
                    </a:ext>
                  </a:extLst>
                </p:cNvPr>
                <p:cNvSpPr txBox="1">
                  <a:spLocks/>
                </p:cNvSpPr>
                <p:nvPr/>
              </p:nvSpPr>
              <p:spPr>
                <a:xfrm>
                  <a:off x="4650786" y="4850466"/>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7" name="Group 6">
                  <a:extLst>
                    <a:ext uri="{FF2B5EF4-FFF2-40B4-BE49-F238E27FC236}">
                      <a16:creationId xmlns:a16="http://schemas.microsoft.com/office/drawing/2014/main" id="{B3440041-F59E-4BFE-A7A1-5CAFF38147AB}"/>
                    </a:ext>
                  </a:extLst>
                </p:cNvPr>
                <p:cNvGrpSpPr/>
                <p:nvPr/>
              </p:nvGrpSpPr>
              <p:grpSpPr>
                <a:xfrm>
                  <a:off x="4626516" y="5152929"/>
                  <a:ext cx="973285" cy="535040"/>
                  <a:chOff x="4520542" y="5151982"/>
                  <a:chExt cx="973285" cy="535040"/>
                </a:xfrm>
              </p:grpSpPr>
              <p:sp>
                <p:nvSpPr>
                  <p:cNvPr id="134" name="Title 1">
                    <a:extLst>
                      <a:ext uri="{FF2B5EF4-FFF2-40B4-BE49-F238E27FC236}">
                        <a16:creationId xmlns:a16="http://schemas.microsoft.com/office/drawing/2014/main" id="{0DA5F123-775C-4185-A618-42B2EE0681FC}"/>
                      </a:ext>
                    </a:extLst>
                  </p:cNvPr>
                  <p:cNvSpPr txBox="1">
                    <a:spLocks/>
                  </p:cNvSpPr>
                  <p:nvPr/>
                </p:nvSpPr>
                <p:spPr>
                  <a:xfrm>
                    <a:off x="4544812" y="5151982"/>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Containers</a:t>
                    </a:r>
                  </a:p>
                </p:txBody>
              </p:sp>
              <p:grpSp>
                <p:nvGrpSpPr>
                  <p:cNvPr id="5" name="Group 4">
                    <a:extLst>
                      <a:ext uri="{FF2B5EF4-FFF2-40B4-BE49-F238E27FC236}">
                        <a16:creationId xmlns:a16="http://schemas.microsoft.com/office/drawing/2014/main" id="{986A8A88-C31F-4F4F-A5D6-0976CB96B8F8}"/>
                      </a:ext>
                    </a:extLst>
                  </p:cNvPr>
                  <p:cNvGrpSpPr/>
                  <p:nvPr/>
                </p:nvGrpSpPr>
                <p:grpSpPr>
                  <a:xfrm>
                    <a:off x="4520542" y="5401786"/>
                    <a:ext cx="973285" cy="285236"/>
                    <a:chOff x="4493108" y="5401786"/>
                    <a:chExt cx="973285" cy="285236"/>
                  </a:xfrm>
                </p:grpSpPr>
                <p:sp>
                  <p:nvSpPr>
                    <p:cNvPr id="136" name="Freeform: Shape 135">
                      <a:extLst>
                        <a:ext uri="{FF2B5EF4-FFF2-40B4-BE49-F238E27FC236}">
                          <a16:creationId xmlns:a16="http://schemas.microsoft.com/office/drawing/2014/main" id="{62CFF6DE-58A2-45FD-BBE2-C74B5C9C2336}"/>
                        </a:ext>
                      </a:extLst>
                    </p:cNvPr>
                    <p:cNvSpPr/>
                    <p:nvPr/>
                  </p:nvSpPr>
                  <p:spPr>
                    <a:xfrm>
                      <a:off x="4493108"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37" name="Freeform: Shape 136">
                      <a:extLst>
                        <a:ext uri="{FF2B5EF4-FFF2-40B4-BE49-F238E27FC236}">
                          <a16:creationId xmlns:a16="http://schemas.microsoft.com/office/drawing/2014/main" id="{B395E21B-A985-4EDF-A39A-690039EF01D1}"/>
                        </a:ext>
                      </a:extLst>
                    </p:cNvPr>
                    <p:cNvSpPr/>
                    <p:nvPr/>
                  </p:nvSpPr>
                  <p:spPr>
                    <a:xfrm>
                      <a:off x="4849615"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38" name="Freeform: Shape 137">
                      <a:extLst>
                        <a:ext uri="{FF2B5EF4-FFF2-40B4-BE49-F238E27FC236}">
                          <a16:creationId xmlns:a16="http://schemas.microsoft.com/office/drawing/2014/main" id="{39D992F8-2A46-4A14-8300-8726A9985191}"/>
                        </a:ext>
                      </a:extLst>
                    </p:cNvPr>
                    <p:cNvSpPr/>
                    <p:nvPr/>
                  </p:nvSpPr>
                  <p:spPr>
                    <a:xfrm>
                      <a:off x="5206122"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grpSp>
          <p:grpSp>
            <p:nvGrpSpPr>
              <p:cNvPr id="4" name="Group 3">
                <a:extLst>
                  <a:ext uri="{FF2B5EF4-FFF2-40B4-BE49-F238E27FC236}">
                    <a16:creationId xmlns:a16="http://schemas.microsoft.com/office/drawing/2014/main" id="{0D5A0174-8C17-49B7-A500-B946935CFF7D}"/>
                  </a:ext>
                </a:extLst>
              </p:cNvPr>
              <p:cNvGrpSpPr/>
              <p:nvPr/>
            </p:nvGrpSpPr>
            <p:grpSpPr>
              <a:xfrm>
                <a:off x="3682619" y="5336984"/>
                <a:ext cx="601487" cy="766071"/>
                <a:chOff x="2277712" y="4505904"/>
                <a:chExt cx="601487" cy="766071"/>
              </a:xfrm>
            </p:grpSpPr>
            <p:grpSp>
              <p:nvGrpSpPr>
                <p:cNvPr id="2" name="Group 1">
                  <a:extLst>
                    <a:ext uri="{FF2B5EF4-FFF2-40B4-BE49-F238E27FC236}">
                      <a16:creationId xmlns:a16="http://schemas.microsoft.com/office/drawing/2014/main" id="{5035B468-1B3A-462A-956F-33DA83F5558D}"/>
                    </a:ext>
                  </a:extLst>
                </p:cNvPr>
                <p:cNvGrpSpPr/>
                <p:nvPr/>
              </p:nvGrpSpPr>
              <p:grpSpPr>
                <a:xfrm>
                  <a:off x="2311661" y="4738386"/>
                  <a:ext cx="533589" cy="533589"/>
                  <a:chOff x="2334501" y="4738386"/>
                  <a:chExt cx="533589" cy="533589"/>
                </a:xfrm>
              </p:grpSpPr>
              <p:sp>
                <p:nvSpPr>
                  <p:cNvPr id="122" name="Rectangle: Rounded Corners 121">
                    <a:extLst>
                      <a:ext uri="{FF2B5EF4-FFF2-40B4-BE49-F238E27FC236}">
                        <a16:creationId xmlns:a16="http://schemas.microsoft.com/office/drawing/2014/main" id="{E10A422B-9C9B-4959-ABE7-54BDEDB22AE7}"/>
                      </a:ext>
                    </a:extLst>
                  </p:cNvPr>
                  <p:cNvSpPr/>
                  <p:nvPr/>
                </p:nvSpPr>
                <p:spPr bwMode="auto">
                  <a:xfrm>
                    <a:off x="2334501" y="4738386"/>
                    <a:ext cx="533589" cy="533589"/>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IoT_Hub" title="Icon of circles connecting to a center circle surrounded by brackets">
                    <a:extLst>
                      <a:ext uri="{FF2B5EF4-FFF2-40B4-BE49-F238E27FC236}">
                        <a16:creationId xmlns:a16="http://schemas.microsoft.com/office/drawing/2014/main" id="{8E81E01F-E7D5-4CCF-B338-018AF75C3A36}"/>
                      </a:ext>
                    </a:extLst>
                  </p:cNvPr>
                  <p:cNvSpPr>
                    <a:spLocks noChangeAspect="1" noEditPoints="1"/>
                  </p:cNvSpPr>
                  <p:nvPr/>
                </p:nvSpPr>
                <p:spPr bwMode="auto">
                  <a:xfrm>
                    <a:off x="2415851" y="4819736"/>
                    <a:ext cx="370888" cy="37088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4" name="Title 1">
                  <a:extLst>
                    <a:ext uri="{FF2B5EF4-FFF2-40B4-BE49-F238E27FC236}">
                      <a16:creationId xmlns:a16="http://schemas.microsoft.com/office/drawing/2014/main" id="{3CF5F66D-85AF-4325-9AEA-FBBEE17C12A3}"/>
                    </a:ext>
                  </a:extLst>
                </p:cNvPr>
                <p:cNvSpPr txBox="1">
                  <a:spLocks/>
                </p:cNvSpPr>
                <p:nvPr/>
              </p:nvSpPr>
              <p:spPr>
                <a:xfrm>
                  <a:off x="2277712" y="4505904"/>
                  <a:ext cx="6014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p>
              </p:txBody>
            </p:sp>
          </p:grpSp>
          <p:sp>
            <p:nvSpPr>
              <p:cNvPr id="90" name="Rectangle 89">
                <a:extLst>
                  <a:ext uri="{FF2B5EF4-FFF2-40B4-BE49-F238E27FC236}">
                    <a16:creationId xmlns:a16="http://schemas.microsoft.com/office/drawing/2014/main" id="{674165C9-7740-4D36-A0C6-8F01F6CB1F68}"/>
                  </a:ext>
                </a:extLst>
              </p:cNvPr>
              <p:cNvSpPr/>
              <p:nvPr/>
            </p:nvSpPr>
            <p:spPr bwMode="auto">
              <a:xfrm>
                <a:off x="3587616" y="3914964"/>
                <a:ext cx="5538217" cy="590425"/>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100">
                    <a:ln w="3175">
                      <a:noFill/>
                    </a:ln>
                    <a:solidFill>
                      <a:sysClr val="windowText" lastClr="000000"/>
                    </a:solidFill>
                    <a:latin typeface="Segoe UI Semibold" panose="020B0702040204020203" pitchFamily="34" charset="0"/>
                    <a:cs typeface="Segoe UI Semibold" panose="020B0702040204020203" pitchFamily="34" charset="0"/>
                  </a:rPr>
                  <a:t>Control plane</a:t>
                </a:r>
              </a:p>
            </p:txBody>
          </p:sp>
          <p:grpSp>
            <p:nvGrpSpPr>
              <p:cNvPr id="93" name="Group 92">
                <a:extLst>
                  <a:ext uri="{FF2B5EF4-FFF2-40B4-BE49-F238E27FC236}">
                    <a16:creationId xmlns:a16="http://schemas.microsoft.com/office/drawing/2014/main" id="{3EF10FA3-E863-46DB-A85C-0A19786F20FA}"/>
                  </a:ext>
                </a:extLst>
              </p:cNvPr>
              <p:cNvGrpSpPr/>
              <p:nvPr/>
            </p:nvGrpSpPr>
            <p:grpSpPr>
              <a:xfrm>
                <a:off x="5800367" y="2981693"/>
                <a:ext cx="1112707" cy="776526"/>
                <a:chOff x="6849811" y="1490843"/>
                <a:chExt cx="1774521" cy="1309070"/>
              </a:xfrm>
            </p:grpSpPr>
            <p:grpSp>
              <p:nvGrpSpPr>
                <p:cNvPr id="113" name="Group 112">
                  <a:extLst>
                    <a:ext uri="{FF2B5EF4-FFF2-40B4-BE49-F238E27FC236}">
                      <a16:creationId xmlns:a16="http://schemas.microsoft.com/office/drawing/2014/main" id="{8C83FA99-4C79-494B-A761-30599CA92522}"/>
                    </a:ext>
                  </a:extLst>
                </p:cNvPr>
                <p:cNvGrpSpPr/>
                <p:nvPr/>
              </p:nvGrpSpPr>
              <p:grpSpPr>
                <a:xfrm>
                  <a:off x="7445420" y="2183313"/>
                  <a:ext cx="583306" cy="616600"/>
                  <a:chOff x="5760882" y="473048"/>
                  <a:chExt cx="874959" cy="924900"/>
                </a:xfrm>
              </p:grpSpPr>
              <p:sp>
                <p:nvSpPr>
                  <p:cNvPr id="117" name="Rectangle: Rounded Corners 68">
                    <a:extLst>
                      <a:ext uri="{FF2B5EF4-FFF2-40B4-BE49-F238E27FC236}">
                        <a16:creationId xmlns:a16="http://schemas.microsoft.com/office/drawing/2014/main" id="{4ECC7833-AF55-44AA-8E3F-E2AA9025A302}"/>
                      </a:ext>
                    </a:extLst>
                  </p:cNvPr>
                  <p:cNvSpPr/>
                  <p:nvPr/>
                </p:nvSpPr>
                <p:spPr bwMode="auto">
                  <a:xfrm>
                    <a:off x="5760882" y="473048"/>
                    <a:ext cx="874959" cy="92490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8" name="Freeform: Shape 117">
                    <a:extLst>
                      <a:ext uri="{FF2B5EF4-FFF2-40B4-BE49-F238E27FC236}">
                        <a16:creationId xmlns:a16="http://schemas.microsoft.com/office/drawing/2014/main" id="{277F04D3-3C35-44BF-972C-E3BAEB75E34A}"/>
                      </a:ext>
                    </a:extLst>
                  </p:cNvPr>
                  <p:cNvSpPr/>
                  <p:nvPr/>
                </p:nvSpPr>
                <p:spPr>
                  <a:xfrm>
                    <a:off x="5877725" y="717708"/>
                    <a:ext cx="641271" cy="43558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sz="1765"/>
                  </a:p>
                </p:txBody>
              </p:sp>
            </p:grpSp>
            <p:sp>
              <p:nvSpPr>
                <p:cNvPr id="114" name="Title 1">
                  <a:extLst>
                    <a:ext uri="{FF2B5EF4-FFF2-40B4-BE49-F238E27FC236}">
                      <a16:creationId xmlns:a16="http://schemas.microsoft.com/office/drawing/2014/main" id="{8997D134-60C8-4656-A6DD-65C0C34B962C}"/>
                    </a:ext>
                  </a:extLst>
                </p:cNvPr>
                <p:cNvSpPr txBox="1">
                  <a:spLocks/>
                </p:cNvSpPr>
                <p:nvPr/>
              </p:nvSpPr>
              <p:spPr>
                <a:xfrm>
                  <a:off x="6849811" y="1490843"/>
                  <a:ext cx="1774521" cy="622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chemeClr val="tx2"/>
                      </a:solidFill>
                      <a:latin typeface="Segoe UI Semibold" panose="020B0702040204020203" pitchFamily="34" charset="0"/>
                      <a:cs typeface="Segoe UI Semibold" panose="020B0702040204020203" pitchFamily="34" charset="0"/>
                    </a:rPr>
                    <a:t>Internal </a:t>
                  </a:r>
                  <a:br>
                    <a:rPr lang="en-US" sz="1200" spc="0">
                      <a:solidFill>
                        <a:schemeClr val="tx2"/>
                      </a:solidFill>
                      <a:latin typeface="Segoe UI Semibold" panose="020B0702040204020203" pitchFamily="34" charset="0"/>
                      <a:cs typeface="Segoe UI Semibold" panose="020B0702040204020203" pitchFamily="34" charset="0"/>
                    </a:rPr>
                  </a:br>
                  <a:r>
                    <a:rPr lang="en-US" sz="1200" spc="0">
                      <a:solidFill>
                        <a:schemeClr val="tx2"/>
                      </a:solidFill>
                      <a:latin typeface="Segoe UI Semibold" panose="020B0702040204020203" pitchFamily="34" charset="0"/>
                      <a:cs typeface="Segoe UI Semibold" panose="020B0702040204020203" pitchFamily="34" charset="0"/>
                    </a:rPr>
                    <a:t>Load Balancer</a:t>
                  </a:r>
                </a:p>
              </p:txBody>
            </p:sp>
          </p:grpSp>
          <p:grpSp>
            <p:nvGrpSpPr>
              <p:cNvPr id="95" name="Group 94">
                <a:extLst>
                  <a:ext uri="{FF2B5EF4-FFF2-40B4-BE49-F238E27FC236}">
                    <a16:creationId xmlns:a16="http://schemas.microsoft.com/office/drawing/2014/main" id="{FB56AC4C-7E22-4527-BD18-9823C2D06608}"/>
                  </a:ext>
                </a:extLst>
              </p:cNvPr>
              <p:cNvGrpSpPr/>
              <p:nvPr/>
            </p:nvGrpSpPr>
            <p:grpSpPr>
              <a:xfrm>
                <a:off x="5965037" y="4027590"/>
                <a:ext cx="783375" cy="365173"/>
                <a:chOff x="8324830" y="3058745"/>
                <a:chExt cx="723636" cy="372495"/>
              </a:xfrm>
            </p:grpSpPr>
            <p:sp>
              <p:nvSpPr>
                <p:cNvPr id="111" name="Rectangle: Rounded Corners 110">
                  <a:extLst>
                    <a:ext uri="{FF2B5EF4-FFF2-40B4-BE49-F238E27FC236}">
                      <a16:creationId xmlns:a16="http://schemas.microsoft.com/office/drawing/2014/main" id="{CF946460-F83F-4443-BFD9-EECD3AD9A818}"/>
                    </a:ext>
                  </a:extLst>
                </p:cNvPr>
                <p:cNvSpPr/>
                <p:nvPr/>
              </p:nvSpPr>
              <p:spPr bwMode="auto">
                <a:xfrm>
                  <a:off x="8324830" y="3058745"/>
                  <a:ext cx="723636" cy="37249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12" name="Title 1">
                  <a:extLst>
                    <a:ext uri="{FF2B5EF4-FFF2-40B4-BE49-F238E27FC236}">
                      <a16:creationId xmlns:a16="http://schemas.microsoft.com/office/drawing/2014/main" id="{52B28B75-C7B1-4B68-88FB-1816B423BB80}"/>
                    </a:ext>
                  </a:extLst>
                </p:cNvPr>
                <p:cNvSpPr txBox="1">
                  <a:spLocks/>
                </p:cNvSpPr>
                <p:nvPr/>
              </p:nvSpPr>
              <p:spPr>
                <a:xfrm>
                  <a:off x="8375651" y="3088018"/>
                  <a:ext cx="621995" cy="313948"/>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00" spc="0">
                      <a:solidFill>
                        <a:schemeClr val="tx2"/>
                      </a:solidFill>
                      <a:latin typeface="Segoe UI Semibold" panose="020B0702040204020203" pitchFamily="34" charset="0"/>
                      <a:cs typeface="Segoe UI Semibold" panose="020B0702040204020203" pitchFamily="34" charset="0"/>
                    </a:rPr>
                    <a:t>Ingress Controller</a:t>
                  </a:r>
                </a:p>
              </p:txBody>
            </p:sp>
          </p:grpSp>
          <p:cxnSp>
            <p:nvCxnSpPr>
              <p:cNvPr id="102" name="Connector: Elbow 101">
                <a:extLst>
                  <a:ext uri="{FF2B5EF4-FFF2-40B4-BE49-F238E27FC236}">
                    <a16:creationId xmlns:a16="http://schemas.microsoft.com/office/drawing/2014/main" id="{F2C5D93A-9C97-4DD1-A14C-C7F0CB886B36}"/>
                  </a:ext>
                </a:extLst>
              </p:cNvPr>
              <p:cNvCxnSpPr>
                <a:cxnSpLocks/>
                <a:stCxn id="111" idx="3"/>
                <a:endCxn id="116" idx="2"/>
              </p:cNvCxnSpPr>
              <p:nvPr/>
            </p:nvCxnSpPr>
            <p:spPr>
              <a:xfrm flipV="1">
                <a:off x="6748412" y="3794264"/>
                <a:ext cx="809851" cy="415913"/>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2E89082-F15F-40AA-8994-EFAFA03687BA}"/>
                  </a:ext>
                </a:extLst>
              </p:cNvPr>
              <p:cNvSpPr/>
              <p:nvPr/>
            </p:nvSpPr>
            <p:spPr bwMode="auto">
              <a:xfrm>
                <a:off x="6343937" y="4851927"/>
                <a:ext cx="2331761" cy="1881931"/>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7" name="Title 1">
                <a:extLst>
                  <a:ext uri="{FF2B5EF4-FFF2-40B4-BE49-F238E27FC236}">
                    <a16:creationId xmlns:a16="http://schemas.microsoft.com/office/drawing/2014/main" id="{D3DD1E1E-AD66-4392-BD54-388854258782}"/>
                  </a:ext>
                </a:extLst>
              </p:cNvPr>
              <p:cNvSpPr txBox="1">
                <a:spLocks/>
              </p:cNvSpPr>
              <p:nvPr/>
            </p:nvSpPr>
            <p:spPr>
              <a:xfrm>
                <a:off x="6343937" y="4628682"/>
                <a:ext cx="1671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dirty="0">
                    <a:solidFill>
                      <a:sysClr val="windowText" lastClr="000000"/>
                    </a:solidFill>
                    <a:latin typeface="Segoe UI Semibold" panose="020B0702040204020203" pitchFamily="34" charset="0"/>
                    <a:cs typeface="Segoe UI Semibold" panose="020B0702040204020203" pitchFamily="34" charset="0"/>
                  </a:rPr>
                  <a:t>Agent node</a:t>
                </a:r>
              </a:p>
            </p:txBody>
          </p:sp>
          <p:grpSp>
            <p:nvGrpSpPr>
              <p:cNvPr id="68" name="Group 67">
                <a:extLst>
                  <a:ext uri="{FF2B5EF4-FFF2-40B4-BE49-F238E27FC236}">
                    <a16:creationId xmlns:a16="http://schemas.microsoft.com/office/drawing/2014/main" id="{FD5A7D2F-A498-4922-BC56-D79C4C88212B}"/>
                  </a:ext>
                </a:extLst>
              </p:cNvPr>
              <p:cNvGrpSpPr/>
              <p:nvPr/>
            </p:nvGrpSpPr>
            <p:grpSpPr>
              <a:xfrm>
                <a:off x="6468129" y="5272519"/>
                <a:ext cx="1270632" cy="910390"/>
                <a:chOff x="4477842" y="4850466"/>
                <a:chExt cx="1270632" cy="910390"/>
              </a:xfrm>
            </p:grpSpPr>
            <p:sp>
              <p:nvSpPr>
                <p:cNvPr id="83" name="Rectangle: Rounded Corners 82">
                  <a:extLst>
                    <a:ext uri="{FF2B5EF4-FFF2-40B4-BE49-F238E27FC236}">
                      <a16:creationId xmlns:a16="http://schemas.microsoft.com/office/drawing/2014/main" id="{48720809-2355-40DF-BDA8-192E23D5D7B9}"/>
                    </a:ext>
                  </a:extLst>
                </p:cNvPr>
                <p:cNvSpPr/>
                <p:nvPr/>
              </p:nvSpPr>
              <p:spPr bwMode="auto">
                <a:xfrm>
                  <a:off x="4477842" y="5080042"/>
                  <a:ext cx="1270632" cy="680814"/>
                </a:xfrm>
                <a:prstGeom prst="roundRect">
                  <a:avLst>
                    <a:gd name="adj" fmla="val 10922"/>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4" name="Title 1">
                  <a:extLst>
                    <a:ext uri="{FF2B5EF4-FFF2-40B4-BE49-F238E27FC236}">
                      <a16:creationId xmlns:a16="http://schemas.microsoft.com/office/drawing/2014/main" id="{730B426A-4456-4863-8EA3-A231FAB2AC0E}"/>
                    </a:ext>
                  </a:extLst>
                </p:cNvPr>
                <p:cNvSpPr txBox="1">
                  <a:spLocks/>
                </p:cNvSpPr>
                <p:nvPr/>
              </p:nvSpPr>
              <p:spPr>
                <a:xfrm>
                  <a:off x="4650786" y="4850466"/>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85" name="Group 84">
                  <a:extLst>
                    <a:ext uri="{FF2B5EF4-FFF2-40B4-BE49-F238E27FC236}">
                      <a16:creationId xmlns:a16="http://schemas.microsoft.com/office/drawing/2014/main" id="{9E434183-D395-40C3-A216-B70B80E54818}"/>
                    </a:ext>
                  </a:extLst>
                </p:cNvPr>
                <p:cNvGrpSpPr/>
                <p:nvPr/>
              </p:nvGrpSpPr>
              <p:grpSpPr>
                <a:xfrm>
                  <a:off x="4626516" y="5152929"/>
                  <a:ext cx="973285" cy="535040"/>
                  <a:chOff x="4520542" y="5151982"/>
                  <a:chExt cx="973285" cy="535040"/>
                </a:xfrm>
              </p:grpSpPr>
              <p:sp>
                <p:nvSpPr>
                  <p:cNvPr id="86" name="Title 1">
                    <a:extLst>
                      <a:ext uri="{FF2B5EF4-FFF2-40B4-BE49-F238E27FC236}">
                        <a16:creationId xmlns:a16="http://schemas.microsoft.com/office/drawing/2014/main" id="{056D52B2-1926-4A03-9EF2-3FFF4A28656C}"/>
                      </a:ext>
                    </a:extLst>
                  </p:cNvPr>
                  <p:cNvSpPr txBox="1">
                    <a:spLocks/>
                  </p:cNvSpPr>
                  <p:nvPr/>
                </p:nvSpPr>
                <p:spPr>
                  <a:xfrm>
                    <a:off x="4544812" y="5151982"/>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Containers</a:t>
                    </a:r>
                  </a:p>
                </p:txBody>
              </p:sp>
              <p:grpSp>
                <p:nvGrpSpPr>
                  <p:cNvPr id="87" name="Group 86">
                    <a:extLst>
                      <a:ext uri="{FF2B5EF4-FFF2-40B4-BE49-F238E27FC236}">
                        <a16:creationId xmlns:a16="http://schemas.microsoft.com/office/drawing/2014/main" id="{7F20E573-06E3-4B80-84B2-93DE36884B33}"/>
                      </a:ext>
                    </a:extLst>
                  </p:cNvPr>
                  <p:cNvGrpSpPr/>
                  <p:nvPr/>
                </p:nvGrpSpPr>
                <p:grpSpPr>
                  <a:xfrm>
                    <a:off x="4520542" y="5401786"/>
                    <a:ext cx="973285" cy="285236"/>
                    <a:chOff x="4493108" y="5401786"/>
                    <a:chExt cx="973285" cy="285236"/>
                  </a:xfrm>
                </p:grpSpPr>
                <p:sp>
                  <p:nvSpPr>
                    <p:cNvPr id="97" name="Freeform: Shape 96">
                      <a:extLst>
                        <a:ext uri="{FF2B5EF4-FFF2-40B4-BE49-F238E27FC236}">
                          <a16:creationId xmlns:a16="http://schemas.microsoft.com/office/drawing/2014/main" id="{F1CA9AC0-BC68-44C2-A7DD-C12E41A8A89D}"/>
                        </a:ext>
                      </a:extLst>
                    </p:cNvPr>
                    <p:cNvSpPr/>
                    <p:nvPr/>
                  </p:nvSpPr>
                  <p:spPr>
                    <a:xfrm>
                      <a:off x="4493108"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65E28C67-9E04-474B-B99F-CB5372C095DD}"/>
                        </a:ext>
                      </a:extLst>
                    </p:cNvPr>
                    <p:cNvSpPr/>
                    <p:nvPr/>
                  </p:nvSpPr>
                  <p:spPr>
                    <a:xfrm>
                      <a:off x="4849615"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F96E7934-5AB5-451C-BBAB-F13A249C34A0}"/>
                        </a:ext>
                      </a:extLst>
                    </p:cNvPr>
                    <p:cNvSpPr/>
                    <p:nvPr/>
                  </p:nvSpPr>
                  <p:spPr>
                    <a:xfrm>
                      <a:off x="5206122"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grpSp>
          <p:grpSp>
            <p:nvGrpSpPr>
              <p:cNvPr id="69" name="Group 68">
                <a:extLst>
                  <a:ext uri="{FF2B5EF4-FFF2-40B4-BE49-F238E27FC236}">
                    <a16:creationId xmlns:a16="http://schemas.microsoft.com/office/drawing/2014/main" id="{1D756700-AF78-4121-B8A7-F5E726DFAF9F}"/>
                  </a:ext>
                </a:extLst>
              </p:cNvPr>
              <p:cNvGrpSpPr/>
              <p:nvPr/>
            </p:nvGrpSpPr>
            <p:grpSpPr>
              <a:xfrm>
                <a:off x="7983124" y="5336984"/>
                <a:ext cx="601487" cy="766071"/>
                <a:chOff x="2277712" y="4505904"/>
                <a:chExt cx="601487" cy="766071"/>
              </a:xfrm>
            </p:grpSpPr>
            <p:grpSp>
              <p:nvGrpSpPr>
                <p:cNvPr id="71" name="Group 70">
                  <a:extLst>
                    <a:ext uri="{FF2B5EF4-FFF2-40B4-BE49-F238E27FC236}">
                      <a16:creationId xmlns:a16="http://schemas.microsoft.com/office/drawing/2014/main" id="{8552D90D-2B2F-402C-B1E8-18E76FD50AB6}"/>
                    </a:ext>
                  </a:extLst>
                </p:cNvPr>
                <p:cNvGrpSpPr/>
                <p:nvPr/>
              </p:nvGrpSpPr>
              <p:grpSpPr>
                <a:xfrm>
                  <a:off x="2311661" y="4738386"/>
                  <a:ext cx="533589" cy="533589"/>
                  <a:chOff x="2334501" y="4738386"/>
                  <a:chExt cx="533589" cy="533589"/>
                </a:xfrm>
              </p:grpSpPr>
              <p:sp>
                <p:nvSpPr>
                  <p:cNvPr id="81" name="Rectangle: Rounded Corners 80">
                    <a:extLst>
                      <a:ext uri="{FF2B5EF4-FFF2-40B4-BE49-F238E27FC236}">
                        <a16:creationId xmlns:a16="http://schemas.microsoft.com/office/drawing/2014/main" id="{80249BD8-2113-4671-A3F8-38A1A03DA361}"/>
                      </a:ext>
                    </a:extLst>
                  </p:cNvPr>
                  <p:cNvSpPr/>
                  <p:nvPr/>
                </p:nvSpPr>
                <p:spPr bwMode="auto">
                  <a:xfrm>
                    <a:off x="2334501" y="4738386"/>
                    <a:ext cx="533589" cy="533589"/>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2" name="IoT_Hub" title="Icon of circles connecting to a center circle surrounded by brackets">
                    <a:extLst>
                      <a:ext uri="{FF2B5EF4-FFF2-40B4-BE49-F238E27FC236}">
                        <a16:creationId xmlns:a16="http://schemas.microsoft.com/office/drawing/2014/main" id="{7C872CF5-388F-4903-9209-CB29B2B8727E}"/>
                      </a:ext>
                    </a:extLst>
                  </p:cNvPr>
                  <p:cNvSpPr>
                    <a:spLocks noChangeAspect="1" noEditPoints="1"/>
                  </p:cNvSpPr>
                  <p:nvPr/>
                </p:nvSpPr>
                <p:spPr bwMode="auto">
                  <a:xfrm>
                    <a:off x="2415851" y="4819736"/>
                    <a:ext cx="370888" cy="37088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0" name="Title 1">
                  <a:extLst>
                    <a:ext uri="{FF2B5EF4-FFF2-40B4-BE49-F238E27FC236}">
                      <a16:creationId xmlns:a16="http://schemas.microsoft.com/office/drawing/2014/main" id="{C07DE981-57B1-4EB5-974B-F27C259192CB}"/>
                    </a:ext>
                  </a:extLst>
                </p:cNvPr>
                <p:cNvSpPr txBox="1">
                  <a:spLocks/>
                </p:cNvSpPr>
                <p:nvPr/>
              </p:nvSpPr>
              <p:spPr>
                <a:xfrm>
                  <a:off x="2277712" y="4505904"/>
                  <a:ext cx="6014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p>
              </p:txBody>
            </p:sp>
          </p:grpSp>
          <p:pic>
            <p:nvPicPr>
              <p:cNvPr id="10" name="Picture 9">
                <a:extLst>
                  <a:ext uri="{FF2B5EF4-FFF2-40B4-BE49-F238E27FC236}">
                    <a16:creationId xmlns:a16="http://schemas.microsoft.com/office/drawing/2014/main" id="{3C51F2A6-CEB0-42F7-91DA-32110051504D}"/>
                  </a:ext>
                </a:extLst>
              </p:cNvPr>
              <p:cNvPicPr>
                <a:picLocks noChangeAspect="1"/>
              </p:cNvPicPr>
              <p:nvPr/>
            </p:nvPicPr>
            <p:blipFill rotWithShape="1">
              <a:blip r:embed="rId3"/>
              <a:srcRect l="28257" t="44381" r="27588" b="29158"/>
              <a:stretch/>
            </p:blipFill>
            <p:spPr>
              <a:xfrm>
                <a:off x="8807912" y="5714169"/>
                <a:ext cx="317921" cy="157446"/>
              </a:xfrm>
              <a:prstGeom prst="rect">
                <a:avLst/>
              </a:prstGeom>
            </p:spPr>
          </p:pic>
          <p:cxnSp>
            <p:nvCxnSpPr>
              <p:cNvPr id="104" name="Straight Arrow Connector 103">
                <a:extLst>
                  <a:ext uri="{FF2B5EF4-FFF2-40B4-BE49-F238E27FC236}">
                    <a16:creationId xmlns:a16="http://schemas.microsoft.com/office/drawing/2014/main" id="{F1F9D952-3DF7-4997-8EBC-744ADE5F5B84}"/>
                  </a:ext>
                </a:extLst>
              </p:cNvPr>
              <p:cNvCxnSpPr>
                <a:cxnSpLocks/>
              </p:cNvCxnSpPr>
              <p:nvPr/>
            </p:nvCxnSpPr>
            <p:spPr>
              <a:xfrm>
                <a:off x="5806003" y="5853427"/>
                <a:ext cx="655353" cy="0"/>
              </a:xfrm>
              <a:prstGeom prst="straightConnector1">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7E509CEF-1C01-4733-A1B8-ABBBEC949C98}"/>
                  </a:ext>
                </a:extLst>
              </p:cNvPr>
              <p:cNvSpPr txBox="1">
                <a:spLocks/>
              </p:cNvSpPr>
              <p:nvPr/>
            </p:nvSpPr>
            <p:spPr>
              <a:xfrm>
                <a:off x="5624442" y="6396196"/>
                <a:ext cx="1014431" cy="276999"/>
              </a:xfrm>
              <a:prstGeom prst="rect">
                <a:avLst/>
              </a:prstGeom>
              <a:solidFill>
                <a:schemeClr val="bg1"/>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Namespace</a:t>
                </a:r>
              </a:p>
            </p:txBody>
          </p:sp>
          <p:grpSp>
            <p:nvGrpSpPr>
              <p:cNvPr id="115" name="Group 114">
                <a:extLst>
                  <a:ext uri="{FF2B5EF4-FFF2-40B4-BE49-F238E27FC236}">
                    <a16:creationId xmlns:a16="http://schemas.microsoft.com/office/drawing/2014/main" id="{92D2435B-8CC1-4F86-B536-DA5C3116F3F1}"/>
                  </a:ext>
                </a:extLst>
              </p:cNvPr>
              <p:cNvGrpSpPr/>
              <p:nvPr/>
            </p:nvGrpSpPr>
            <p:grpSpPr>
              <a:xfrm>
                <a:off x="7166575" y="3429091"/>
                <a:ext cx="783375" cy="365173"/>
                <a:chOff x="8324830" y="3058745"/>
                <a:chExt cx="723636" cy="372495"/>
              </a:xfrm>
            </p:grpSpPr>
            <p:sp>
              <p:nvSpPr>
                <p:cNvPr id="116" name="Rectangle: Rounded Corners 115">
                  <a:extLst>
                    <a:ext uri="{FF2B5EF4-FFF2-40B4-BE49-F238E27FC236}">
                      <a16:creationId xmlns:a16="http://schemas.microsoft.com/office/drawing/2014/main" id="{26E7D604-C0EC-469E-941C-9219B5EC9E99}"/>
                    </a:ext>
                  </a:extLst>
                </p:cNvPr>
                <p:cNvSpPr/>
                <p:nvPr/>
              </p:nvSpPr>
              <p:spPr bwMode="auto">
                <a:xfrm>
                  <a:off x="8324830" y="3058745"/>
                  <a:ext cx="723636" cy="37249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35" name="Title 1">
                  <a:extLst>
                    <a:ext uri="{FF2B5EF4-FFF2-40B4-BE49-F238E27FC236}">
                      <a16:creationId xmlns:a16="http://schemas.microsoft.com/office/drawing/2014/main" id="{07DA6BC7-AB1F-4D69-9A13-B5A40801D29A}"/>
                    </a:ext>
                  </a:extLst>
                </p:cNvPr>
                <p:cNvSpPr txBox="1">
                  <a:spLocks/>
                </p:cNvSpPr>
                <p:nvPr/>
              </p:nvSpPr>
              <p:spPr>
                <a:xfrm>
                  <a:off x="8375651" y="3088018"/>
                  <a:ext cx="621995" cy="313948"/>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00" spc="0">
                      <a:solidFill>
                        <a:schemeClr val="tx2"/>
                      </a:solidFill>
                      <a:latin typeface="Segoe UI Semibold" panose="020B0702040204020203" pitchFamily="34" charset="0"/>
                      <a:cs typeface="Segoe UI Semibold" panose="020B0702040204020203" pitchFamily="34" charset="0"/>
                    </a:rPr>
                    <a:t>External</a:t>
                  </a:r>
                  <a:br>
                    <a:rPr lang="en-US" sz="1000" spc="0">
                      <a:solidFill>
                        <a:schemeClr val="tx2"/>
                      </a:solidFill>
                      <a:latin typeface="Segoe UI Semibold" panose="020B0702040204020203" pitchFamily="34" charset="0"/>
                      <a:cs typeface="Segoe UI Semibold" panose="020B0702040204020203" pitchFamily="34" charset="0"/>
                    </a:rPr>
                  </a:br>
                  <a:r>
                    <a:rPr lang="en-US" sz="1000" spc="0">
                      <a:solidFill>
                        <a:schemeClr val="tx2"/>
                      </a:solidFill>
                      <a:latin typeface="Segoe UI Semibold" panose="020B0702040204020203" pitchFamily="34" charset="0"/>
                      <a:cs typeface="Segoe UI Semibold" panose="020B0702040204020203" pitchFamily="34" charset="0"/>
                    </a:rPr>
                    <a:t>DNS</a:t>
                  </a:r>
                </a:p>
              </p:txBody>
            </p:sp>
          </p:grpSp>
          <p:cxnSp>
            <p:nvCxnSpPr>
              <p:cNvPr id="27" name="Straight Arrow Connector 26">
                <a:extLst>
                  <a:ext uri="{FF2B5EF4-FFF2-40B4-BE49-F238E27FC236}">
                    <a16:creationId xmlns:a16="http://schemas.microsoft.com/office/drawing/2014/main" id="{9981C635-A37D-4594-B3D3-CBCEC506BE0C}"/>
                  </a:ext>
                </a:extLst>
              </p:cNvPr>
              <p:cNvCxnSpPr>
                <a:stCxn id="117" idx="2"/>
                <a:endCxn id="111" idx="0"/>
              </p:cNvCxnSpPr>
              <p:nvPr/>
            </p:nvCxnSpPr>
            <p:spPr>
              <a:xfrm>
                <a:off x="6356721" y="3758219"/>
                <a:ext cx="4" cy="26937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 name="Connector: Elbow 5">
              <a:extLst>
                <a:ext uri="{FF2B5EF4-FFF2-40B4-BE49-F238E27FC236}">
                  <a16:creationId xmlns:a16="http://schemas.microsoft.com/office/drawing/2014/main" id="{1CCCAC31-4EE6-4854-82D7-05107CF45F8E}"/>
                </a:ext>
              </a:extLst>
            </p:cNvPr>
            <p:cNvCxnSpPr>
              <a:cxnSpLocks/>
            </p:cNvCxnSpPr>
            <p:nvPr/>
          </p:nvCxnSpPr>
          <p:spPr>
            <a:xfrm>
              <a:off x="9197504" y="3359843"/>
              <a:ext cx="2078242" cy="121165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C5C20A4-DD06-4E64-995A-BF2DED0D78A9}"/>
                </a:ext>
              </a:extLst>
            </p:cNvPr>
            <p:cNvGrpSpPr/>
            <p:nvPr/>
          </p:nvGrpSpPr>
          <p:grpSpPr>
            <a:xfrm>
              <a:off x="10163513" y="4155197"/>
              <a:ext cx="735979" cy="763439"/>
              <a:chOff x="10163513" y="4155197"/>
              <a:chExt cx="735979" cy="763439"/>
            </a:xfrm>
          </p:grpSpPr>
          <p:sp>
            <p:nvSpPr>
              <p:cNvPr id="17" name="Rectangle 16">
                <a:extLst>
                  <a:ext uri="{FF2B5EF4-FFF2-40B4-BE49-F238E27FC236}">
                    <a16:creationId xmlns:a16="http://schemas.microsoft.com/office/drawing/2014/main" id="{1C03ADC1-DE79-44DC-BABF-C74D5598A1B4}"/>
                  </a:ext>
                </a:extLst>
              </p:cNvPr>
              <p:cNvSpPr/>
              <p:nvPr/>
            </p:nvSpPr>
            <p:spPr bwMode="auto">
              <a:xfrm>
                <a:off x="10363199" y="4583955"/>
                <a:ext cx="346636" cy="3346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EA898763-6625-492C-AC1A-C2F2F1CDE92D}"/>
                  </a:ext>
                </a:extLst>
              </p:cNvPr>
              <p:cNvGrpSpPr/>
              <p:nvPr/>
            </p:nvGrpSpPr>
            <p:grpSpPr>
              <a:xfrm>
                <a:off x="10163513" y="4155197"/>
                <a:ext cx="735979" cy="723475"/>
                <a:chOff x="10549279" y="4155197"/>
                <a:chExt cx="735979" cy="723475"/>
              </a:xfrm>
            </p:grpSpPr>
            <p:sp>
              <p:nvSpPr>
                <p:cNvPr id="76" name="Lock" title="Icon of a padlock">
                  <a:extLst>
                    <a:ext uri="{FF2B5EF4-FFF2-40B4-BE49-F238E27FC236}">
                      <a16:creationId xmlns:a16="http://schemas.microsoft.com/office/drawing/2014/main" id="{67DE7CCF-7CB3-4E68-A232-C41B63A5E669}"/>
                    </a:ext>
                  </a:extLst>
                </p:cNvPr>
                <p:cNvSpPr>
                  <a:spLocks noChangeAspect="1" noEditPoints="1"/>
                </p:cNvSpPr>
                <p:nvPr/>
              </p:nvSpPr>
              <p:spPr bwMode="auto">
                <a:xfrm>
                  <a:off x="10825468" y="4622063"/>
                  <a:ext cx="183601" cy="25660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Title 1">
                  <a:extLst>
                    <a:ext uri="{FF2B5EF4-FFF2-40B4-BE49-F238E27FC236}">
                      <a16:creationId xmlns:a16="http://schemas.microsoft.com/office/drawing/2014/main" id="{EA93A778-8F5C-466D-B8BF-96BBBFCF9F63}"/>
                    </a:ext>
                  </a:extLst>
                </p:cNvPr>
                <p:cNvSpPr txBox="1">
                  <a:spLocks/>
                </p:cNvSpPr>
                <p:nvPr/>
              </p:nvSpPr>
              <p:spPr>
                <a:xfrm>
                  <a:off x="10549279" y="4155197"/>
                  <a:ext cx="73597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panose="020B0502040204020203" pitchFamily="34" charset="0"/>
                    </a:rPr>
                    <a:t>Private </a:t>
                  </a:r>
                  <a:br>
                    <a:rPr lang="en-US" sz="1200" spc="0">
                      <a:solidFill>
                        <a:srgbClr val="000000"/>
                      </a:solidFill>
                      <a:latin typeface="Segoe UI" panose="020B0502040204020203" pitchFamily="34" charset="0"/>
                    </a:rPr>
                  </a:br>
                  <a:r>
                    <a:rPr lang="en-US" sz="1200" spc="0">
                      <a:solidFill>
                        <a:srgbClr val="000000"/>
                      </a:solidFill>
                      <a:latin typeface="Segoe UI" panose="020B0502040204020203" pitchFamily="34" charset="0"/>
                    </a:rPr>
                    <a:t>cluster</a:t>
                  </a:r>
                </a:p>
              </p:txBody>
            </p:sp>
          </p:grpSp>
        </p:grpSp>
        <p:grpSp>
          <p:nvGrpSpPr>
            <p:cNvPr id="16" name="Group 15">
              <a:extLst>
                <a:ext uri="{FF2B5EF4-FFF2-40B4-BE49-F238E27FC236}">
                  <a16:creationId xmlns:a16="http://schemas.microsoft.com/office/drawing/2014/main" id="{2F1B3959-ED4B-4EB0-B410-155783EB38B8}"/>
                </a:ext>
              </a:extLst>
            </p:cNvPr>
            <p:cNvGrpSpPr/>
            <p:nvPr/>
          </p:nvGrpSpPr>
          <p:grpSpPr>
            <a:xfrm>
              <a:off x="9230689" y="4155197"/>
              <a:ext cx="1112707" cy="778051"/>
              <a:chOff x="9230689" y="4155197"/>
              <a:chExt cx="1112707" cy="778051"/>
            </a:xfrm>
          </p:grpSpPr>
          <p:sp>
            <p:nvSpPr>
              <p:cNvPr id="79" name="Title 1">
                <a:extLst>
                  <a:ext uri="{FF2B5EF4-FFF2-40B4-BE49-F238E27FC236}">
                    <a16:creationId xmlns:a16="http://schemas.microsoft.com/office/drawing/2014/main" id="{08ABC1A5-C533-4371-8035-52A7084EB4FD}"/>
                  </a:ext>
                </a:extLst>
              </p:cNvPr>
              <p:cNvSpPr txBox="1">
                <a:spLocks/>
              </p:cNvSpPr>
              <p:nvPr/>
            </p:nvSpPr>
            <p:spPr>
              <a:xfrm>
                <a:off x="9230689" y="4155197"/>
                <a:ext cx="1112707"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App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Gateway</a:t>
                </a:r>
              </a:p>
            </p:txBody>
          </p:sp>
          <p:grpSp>
            <p:nvGrpSpPr>
              <p:cNvPr id="9" name="Group 8">
                <a:extLst>
                  <a:ext uri="{FF2B5EF4-FFF2-40B4-BE49-F238E27FC236}">
                    <a16:creationId xmlns:a16="http://schemas.microsoft.com/office/drawing/2014/main" id="{F2859E1E-2256-4B1A-9CCF-EF6722901B87}"/>
                  </a:ext>
                </a:extLst>
              </p:cNvPr>
              <p:cNvGrpSpPr/>
              <p:nvPr/>
            </p:nvGrpSpPr>
            <p:grpSpPr>
              <a:xfrm>
                <a:off x="9604163" y="4567487"/>
                <a:ext cx="365760" cy="365761"/>
                <a:chOff x="9961360" y="4372973"/>
                <a:chExt cx="365760" cy="365761"/>
              </a:xfrm>
            </p:grpSpPr>
            <p:sp>
              <p:nvSpPr>
                <p:cNvPr id="78" name="Rectangle: Rounded Corners 68">
                  <a:extLst>
                    <a:ext uri="{FF2B5EF4-FFF2-40B4-BE49-F238E27FC236}">
                      <a16:creationId xmlns:a16="http://schemas.microsoft.com/office/drawing/2014/main" id="{8770C83B-AD74-4A21-A3AD-79E92525D458}"/>
                    </a:ext>
                  </a:extLst>
                </p:cNvPr>
                <p:cNvSpPr/>
                <p:nvPr/>
              </p:nvSpPr>
              <p:spPr bwMode="auto">
                <a:xfrm>
                  <a:off x="9961360" y="4372973"/>
                  <a:ext cx="365760" cy="365761"/>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10" name="Picture 109" descr="A sign on a pole&#10;&#10;Description automatically generated">
                  <a:extLst>
                    <a:ext uri="{FF2B5EF4-FFF2-40B4-BE49-F238E27FC236}">
                      <a16:creationId xmlns:a16="http://schemas.microsoft.com/office/drawing/2014/main" id="{32255815-E196-471D-930D-D0398AA92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8909" y="4430522"/>
                  <a:ext cx="250662" cy="250662"/>
                </a:xfrm>
                <a:prstGeom prst="rect">
                  <a:avLst/>
                </a:prstGeom>
              </p:spPr>
            </p:pic>
          </p:grpSp>
        </p:grpSp>
        <p:grpSp>
          <p:nvGrpSpPr>
            <p:cNvPr id="88" name="Group 87">
              <a:extLst>
                <a:ext uri="{FF2B5EF4-FFF2-40B4-BE49-F238E27FC236}">
                  <a16:creationId xmlns:a16="http://schemas.microsoft.com/office/drawing/2014/main" id="{FACDDE47-A7E0-44F7-8985-A5278B047CA1}"/>
                </a:ext>
              </a:extLst>
            </p:cNvPr>
            <p:cNvGrpSpPr/>
            <p:nvPr/>
          </p:nvGrpSpPr>
          <p:grpSpPr>
            <a:xfrm>
              <a:off x="9419053" y="2764543"/>
              <a:ext cx="735979" cy="763439"/>
              <a:chOff x="10163513" y="4155197"/>
              <a:chExt cx="735979" cy="763439"/>
            </a:xfrm>
          </p:grpSpPr>
          <p:sp>
            <p:nvSpPr>
              <p:cNvPr id="89" name="Rectangle 88">
                <a:extLst>
                  <a:ext uri="{FF2B5EF4-FFF2-40B4-BE49-F238E27FC236}">
                    <a16:creationId xmlns:a16="http://schemas.microsoft.com/office/drawing/2014/main" id="{F3844609-1474-407F-B8A0-4BAF16D8DA56}"/>
                  </a:ext>
                </a:extLst>
              </p:cNvPr>
              <p:cNvSpPr/>
              <p:nvPr/>
            </p:nvSpPr>
            <p:spPr bwMode="auto">
              <a:xfrm>
                <a:off x="10363199" y="4583955"/>
                <a:ext cx="346636" cy="3346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a:extLst>
                  <a:ext uri="{FF2B5EF4-FFF2-40B4-BE49-F238E27FC236}">
                    <a16:creationId xmlns:a16="http://schemas.microsoft.com/office/drawing/2014/main" id="{B4C6FE4E-5468-4AD4-BCE7-F6DB77A72E51}"/>
                  </a:ext>
                </a:extLst>
              </p:cNvPr>
              <p:cNvGrpSpPr/>
              <p:nvPr/>
            </p:nvGrpSpPr>
            <p:grpSpPr>
              <a:xfrm>
                <a:off x="10163513" y="4155197"/>
                <a:ext cx="735979" cy="723475"/>
                <a:chOff x="10549279" y="4155197"/>
                <a:chExt cx="735979" cy="723475"/>
              </a:xfrm>
            </p:grpSpPr>
            <p:sp>
              <p:nvSpPr>
                <p:cNvPr id="94" name="Lock" title="Icon of a padlock">
                  <a:extLst>
                    <a:ext uri="{FF2B5EF4-FFF2-40B4-BE49-F238E27FC236}">
                      <a16:creationId xmlns:a16="http://schemas.microsoft.com/office/drawing/2014/main" id="{CE7ED7B3-11C1-4961-BEA0-2DE0DED4891C}"/>
                    </a:ext>
                  </a:extLst>
                </p:cNvPr>
                <p:cNvSpPr>
                  <a:spLocks noChangeAspect="1" noEditPoints="1"/>
                </p:cNvSpPr>
                <p:nvPr/>
              </p:nvSpPr>
              <p:spPr bwMode="auto">
                <a:xfrm>
                  <a:off x="10825468" y="4622063"/>
                  <a:ext cx="183601" cy="25660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Title 1">
                  <a:extLst>
                    <a:ext uri="{FF2B5EF4-FFF2-40B4-BE49-F238E27FC236}">
                      <a16:creationId xmlns:a16="http://schemas.microsoft.com/office/drawing/2014/main" id="{4F616230-454A-43C2-8472-E3CEDB361E02}"/>
                    </a:ext>
                  </a:extLst>
                </p:cNvPr>
                <p:cNvSpPr txBox="1">
                  <a:spLocks/>
                </p:cNvSpPr>
                <p:nvPr/>
              </p:nvSpPr>
              <p:spPr>
                <a:xfrm>
                  <a:off x="10549279" y="4155197"/>
                  <a:ext cx="73597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panose="020B0502040204020203" pitchFamily="34" charset="0"/>
                    </a:rPr>
                    <a:t>Egress lockdown</a:t>
                  </a:r>
                </a:p>
              </p:txBody>
            </p:sp>
          </p:grpSp>
        </p:grpSp>
      </p:grpSp>
    </p:spTree>
    <p:extLst>
      <p:ext uri="{BB962C8B-B14F-4D97-AF65-F5344CB8AC3E}">
        <p14:creationId xmlns:p14="http://schemas.microsoft.com/office/powerpoint/2010/main" val="13410764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dirty="0"/>
              <a:t>Secure network communications with VNET and CNI</a:t>
            </a:r>
          </a:p>
        </p:txBody>
      </p:sp>
      <p:sp>
        <p:nvSpPr>
          <p:cNvPr id="204" name="Title 16">
            <a:extLst>
              <a:ext uri="{FF2B5EF4-FFF2-40B4-BE49-F238E27FC236}">
                <a16:creationId xmlns:a16="http://schemas.microsoft.com/office/drawing/2014/main" id="{466F067A-A147-4230-8D3E-8E6F87370E3B}"/>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Uses Azure subnet for both your containers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465138" y="2700546"/>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Allows for connectivity to existing Azure services in the same </a:t>
            </a:r>
            <a:r>
              <a:rPr lang="en-US" sz="1400" b="0" spc="0" err="1">
                <a:solidFill>
                  <a:srgbClr val="0078D4"/>
                </a:solidFill>
                <a:latin typeface="Segoe UI" panose="020B0502040204020203" pitchFamily="34" charset="0"/>
              </a:rPr>
              <a:t>VNet</a:t>
            </a:r>
            <a:endParaRPr lang="en-US" sz="1400" b="0" spc="0">
              <a:solidFill>
                <a:srgbClr val="0078D4"/>
              </a:solidFill>
              <a:latin typeface="Segoe UI" panose="020B0502040204020203" pitchFamily="34" charset="0"/>
            </a:endParaRP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465138" y="3394883"/>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Use Express 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465138" y="4089220"/>
            <a:ext cx="33267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Use </a:t>
            </a:r>
            <a:r>
              <a:rPr lang="en-US" sz="1400" b="0" spc="0" err="1">
                <a:solidFill>
                  <a:srgbClr val="0078D4"/>
                </a:solidFill>
                <a:latin typeface="Segoe UI" panose="020B0502040204020203" pitchFamily="34" charset="0"/>
              </a:rPr>
              <a:t>VNet</a:t>
            </a:r>
            <a:r>
              <a:rPr lang="en-US" sz="1400" b="0" spc="0">
                <a:solidFill>
                  <a:srgbClr val="0078D4"/>
                </a:solidFill>
                <a:latin typeface="Segoe UI" panose="020B0502040204020203" pitchFamily="34" charset="0"/>
              </a:rPr>
              <a:t> peering to connect to other </a:t>
            </a:r>
            <a:r>
              <a:rPr lang="en-US" sz="1400" b="0" spc="0" err="1">
                <a:solidFill>
                  <a:srgbClr val="0078D4"/>
                </a:solidFill>
                <a:latin typeface="Segoe UI" panose="020B0502040204020203" pitchFamily="34" charset="0"/>
              </a:rPr>
              <a:t>VNets</a:t>
            </a:r>
            <a:endParaRPr lang="en-US" sz="1400" b="0" spc="0">
              <a:solidFill>
                <a:srgbClr val="0078D4"/>
              </a:solidFill>
              <a:latin typeface="Segoe UI" panose="020B0502040204020203" pitchFamily="34" charset="0"/>
            </a:endParaRPr>
          </a:p>
        </p:txBody>
      </p:sp>
      <p:sp>
        <p:nvSpPr>
          <p:cNvPr id="148" name="Title 16">
            <a:extLst>
              <a:ext uri="{FF2B5EF4-FFF2-40B4-BE49-F238E27FC236}">
                <a16:creationId xmlns:a16="http://schemas.microsoft.com/office/drawing/2014/main" id="{351D8574-0374-48BF-A136-60FF7588A95E}"/>
              </a:ext>
            </a:extLst>
          </p:cNvPr>
          <p:cNvSpPr txBox="1">
            <a:spLocks/>
          </p:cNvSpPr>
          <p:nvPr/>
        </p:nvSpPr>
        <p:spPr>
          <a:xfrm>
            <a:off x="465138" y="4783556"/>
            <a:ext cx="3326789"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Connect AKS cluster securely and privately to other Azure resources using </a:t>
            </a:r>
            <a:r>
              <a:rPr lang="en-US" sz="1400" b="0" spc="0" err="1">
                <a:solidFill>
                  <a:srgbClr val="0078D4"/>
                </a:solidFill>
                <a:latin typeface="Segoe UI" panose="020B0502040204020203" pitchFamily="34" charset="0"/>
              </a:rPr>
              <a:t>VNet</a:t>
            </a:r>
            <a:r>
              <a:rPr lang="en-US" sz="1400" b="0" spc="0">
                <a:solidFill>
                  <a:srgbClr val="0078D4"/>
                </a:solidFill>
                <a:latin typeface="Segoe UI" panose="020B0502040204020203" pitchFamily="34" charset="0"/>
              </a:rPr>
              <a:t> endpoints</a:t>
            </a: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25675" y="6326592"/>
            <a:ext cx="3005714"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200" b="0" spc="0">
                <a:solidFill>
                  <a:srgbClr val="000000"/>
                </a:solidFill>
                <a:latin typeface="+mn-lt"/>
                <a:cs typeface="+mn-cs"/>
              </a:rPr>
              <a:t>AKS </a:t>
            </a:r>
            <a:r>
              <a:rPr lang="en-US" sz="1200" b="0" spc="0" err="1">
                <a:solidFill>
                  <a:srgbClr val="000000"/>
                </a:solidFill>
                <a:latin typeface="+mn-lt"/>
                <a:cs typeface="+mn-cs"/>
              </a:rPr>
              <a:t>VNet</a:t>
            </a:r>
            <a:r>
              <a:rPr lang="en-US" sz="1200" b="0" spc="0">
                <a:solidFill>
                  <a:srgbClr val="000000"/>
                </a:solidFill>
                <a:latin typeface="+mn-lt"/>
                <a:cs typeface="+mn-cs"/>
              </a:rPr>
              <a:t> integration works seamlessly </a:t>
            </a:r>
            <a:br>
              <a:rPr lang="en-US" sz="1200" b="0" spc="0">
                <a:solidFill>
                  <a:srgbClr val="000000"/>
                </a:solidFill>
                <a:latin typeface="+mn-lt"/>
                <a:cs typeface="+mn-cs"/>
              </a:rPr>
            </a:br>
            <a:r>
              <a:rPr lang="en-US" sz="1200" b="0" spc="0">
                <a:solidFill>
                  <a:srgbClr val="000000"/>
                </a:solidFill>
                <a:latin typeface="+mn-lt"/>
                <a:cs typeface="+mn-cs"/>
              </a:rPr>
              <a:t>with your existing network infrastructure</a:t>
            </a:r>
          </a:p>
        </p:txBody>
      </p:sp>
      <p:grpSp>
        <p:nvGrpSpPr>
          <p:cNvPr id="2" name="Group 1" descr="Scenario showing secure network communications with VNET and CNI">
            <a:extLst>
              <a:ext uri="{FF2B5EF4-FFF2-40B4-BE49-F238E27FC236}">
                <a16:creationId xmlns:a16="http://schemas.microsoft.com/office/drawing/2014/main" id="{787EE3CF-D6F5-442A-92DE-312B4535645C}"/>
              </a:ext>
            </a:extLst>
          </p:cNvPr>
          <p:cNvGrpSpPr/>
          <p:nvPr/>
        </p:nvGrpSpPr>
        <p:grpSpPr>
          <a:xfrm>
            <a:off x="5679671" y="1892102"/>
            <a:ext cx="5125267" cy="4427006"/>
            <a:chOff x="5679671" y="1892102"/>
            <a:chExt cx="5125267" cy="4427006"/>
          </a:xfrm>
        </p:grpSpPr>
        <p:grpSp>
          <p:nvGrpSpPr>
            <p:cNvPr id="70" name="Group 69">
              <a:extLst>
                <a:ext uri="{FF2B5EF4-FFF2-40B4-BE49-F238E27FC236}">
                  <a16:creationId xmlns:a16="http://schemas.microsoft.com/office/drawing/2014/main" id="{C7EF81FE-2F54-452C-9741-16377A3BE4EA}"/>
                </a:ext>
              </a:extLst>
            </p:cNvPr>
            <p:cNvGrpSpPr/>
            <p:nvPr/>
          </p:nvGrpSpPr>
          <p:grpSpPr>
            <a:xfrm>
              <a:off x="5852434" y="2764829"/>
              <a:ext cx="1650697" cy="1583399"/>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879409" y="2606784"/>
              <a:ext cx="907414" cy="1405150"/>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Backend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7073659" y="3488424"/>
              <a:ext cx="805750"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679671" y="2296348"/>
              <a:ext cx="3279915" cy="2285669"/>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959586" y="2703589"/>
              <a:ext cx="979147"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938733" y="1892102"/>
              <a:ext cx="866205" cy="1232973"/>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10117191" y="2340674"/>
              <a:ext cx="509288" cy="695351"/>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endParaRPr lang="en-US" sz="1350"/>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313930" y="4589606"/>
              <a:ext cx="0" cy="574942"/>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463675" y="5413855"/>
              <a:ext cx="530352" cy="530352"/>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7054452" y="5413855"/>
              <a:ext cx="530352" cy="530352"/>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645229" y="5413855"/>
              <a:ext cx="530352" cy="530352"/>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708855" y="5214443"/>
              <a:ext cx="122154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Other peered </a:t>
              </a:r>
              <a:r>
                <a:rPr lang="en-US" sz="1000" spc="0" err="1">
                  <a:solidFill>
                    <a:srgbClr val="000000"/>
                  </a:solidFill>
                  <a:latin typeface="Segoe UI Semibold" panose="020B0702040204020203" pitchFamily="34" charset="0"/>
                  <a:cs typeface="Segoe UI Semibold" panose="020B0702040204020203" pitchFamily="34" charset="0"/>
                </a:rPr>
                <a:t>VNets</a:t>
              </a:r>
              <a:endParaRPr lang="en-US" sz="1000" spc="0">
                <a:solidFill>
                  <a:srgbClr val="000000"/>
                </a:solidFill>
                <a:latin typeface="Segoe UI Semibold" panose="020B0702040204020203" pitchFamily="34" charset="0"/>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172960" y="4715060"/>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198811" y="4760070"/>
              <a:ext cx="1200968" cy="2340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9158780" y="2525417"/>
              <a:ext cx="580758" cy="738484"/>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Express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endParaRPr lang="en-US"/>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217034" y="311616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800" spc="0">
                  <a:solidFill>
                    <a:srgbClr val="000000"/>
                  </a:solidFill>
                  <a:latin typeface="Segoe UI Semibold" panose="020B0702040204020203" pitchFamily="34" charset="0"/>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217034" y="3287256"/>
              <a:ext cx="402336" cy="402336"/>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671323" y="3287256"/>
              <a:ext cx="402336" cy="402336"/>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217034" y="3741051"/>
              <a:ext cx="402336" cy="402336"/>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671323" y="3741051"/>
              <a:ext cx="402336" cy="402336"/>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992951" y="3139766"/>
              <a:ext cx="680330" cy="697317"/>
              <a:chOff x="7878647" y="2939734"/>
              <a:chExt cx="680330" cy="697317"/>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a:solidFill>
                      <a:srgbClr val="000000"/>
                    </a:solidFill>
                  </a:rPr>
                  <a:t>SQL Server</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sp>
          <p:nvSpPr>
            <p:cNvPr id="207" name="Oval 206">
              <a:extLst>
                <a:ext uri="{FF2B5EF4-FFF2-40B4-BE49-F238E27FC236}">
                  <a16:creationId xmlns:a16="http://schemas.microsoft.com/office/drawing/2014/main" id="{1C411F0F-6846-471E-902A-660834C5DBB8}"/>
                </a:ext>
              </a:extLst>
            </p:cNvPr>
            <p:cNvSpPr/>
            <p:nvPr/>
          </p:nvSpPr>
          <p:spPr bwMode="auto">
            <a:xfrm>
              <a:off x="5681942" y="19505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195956" y="409533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9" name="Oval 208">
              <a:extLst>
                <a:ext uri="{FF2B5EF4-FFF2-40B4-BE49-F238E27FC236}">
                  <a16:creationId xmlns:a16="http://schemas.microsoft.com/office/drawing/2014/main" id="{C8C37047-0E11-4F74-8B30-D86C3135B114}"/>
                </a:ext>
              </a:extLst>
            </p:cNvPr>
            <p:cNvSpPr/>
            <p:nvPr/>
          </p:nvSpPr>
          <p:spPr bwMode="auto">
            <a:xfrm>
              <a:off x="9311999" y="213630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0" name="Oval 209">
              <a:extLst>
                <a:ext uri="{FF2B5EF4-FFF2-40B4-BE49-F238E27FC236}">
                  <a16:creationId xmlns:a16="http://schemas.microsoft.com/office/drawing/2014/main" id="{77B50537-A610-4309-AA20-F3C03725412A}"/>
                </a:ext>
              </a:extLst>
            </p:cNvPr>
            <p:cNvSpPr/>
            <p:nvPr/>
          </p:nvSpPr>
          <p:spPr bwMode="auto">
            <a:xfrm>
              <a:off x="7182468" y="604478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959586" y="4383137"/>
              <a:ext cx="979147"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9158780" y="4517835"/>
              <a:ext cx="5807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311999" y="394521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214844" y="4300461"/>
              <a:ext cx="468630" cy="175260"/>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863744" y="3750153"/>
              <a:ext cx="680330" cy="889781"/>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sz="1000">
                    <a:solidFill>
                      <a:srgbClr val="000000"/>
                    </a:solidFill>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grpSp>
      </p:gr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5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500"/>
                                        <p:tgtEl>
                                          <p:spTgt spid="1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6"/>
                                        </p:tgtEl>
                                        <p:attrNameLst>
                                          <p:attrName>style.visibility</p:attrName>
                                        </p:attrNameLst>
                                      </p:cBhvr>
                                      <p:to>
                                        <p:strVal val="visible"/>
                                      </p:to>
                                    </p:set>
                                    <p:animEffect transition="in" filter="fade">
                                      <p:cBhvr>
                                        <p:cTn id="30"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11" grpId="0"/>
      <p:bldP spid="96" grpId="0"/>
      <p:bldP spid="148" grpId="0"/>
      <p:bldP spid="20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Governance</a:t>
            </a:r>
          </a:p>
        </p:txBody>
      </p:sp>
      <p:grpSp>
        <p:nvGrpSpPr>
          <p:cNvPr id="3" name="Group 2" descr="Azure Governance visual diagram">
            <a:extLst>
              <a:ext uri="{FF2B5EF4-FFF2-40B4-BE49-F238E27FC236}">
                <a16:creationId xmlns:a16="http://schemas.microsoft.com/office/drawing/2014/main" id="{9BAA688C-BDFE-4303-B26C-1A94B0356C0A}"/>
              </a:ext>
            </a:extLst>
          </p:cNvPr>
          <p:cNvGrpSpPr/>
          <p:nvPr/>
        </p:nvGrpSpPr>
        <p:grpSpPr>
          <a:xfrm>
            <a:off x="2809829" y="2274049"/>
            <a:ext cx="6456720" cy="4147815"/>
            <a:chOff x="2809829" y="2274049"/>
            <a:chExt cx="6456720" cy="4147815"/>
          </a:xfrm>
        </p:grpSpPr>
        <p:sp>
          <p:nvSpPr>
            <p:cNvPr id="55" name="Rectangle: Rounded Corners 54">
              <a:extLst>
                <a:ext uri="{FF2B5EF4-FFF2-40B4-BE49-F238E27FC236}">
                  <a16:creationId xmlns:a16="http://schemas.microsoft.com/office/drawing/2014/main" id="{6D2EED9B-86E2-417D-AB76-F77664FC1A13}"/>
                </a:ext>
              </a:extLst>
            </p:cNvPr>
            <p:cNvSpPr/>
            <p:nvPr/>
          </p:nvSpPr>
          <p:spPr bwMode="auto">
            <a:xfrm>
              <a:off x="4614185" y="3640889"/>
              <a:ext cx="2431008" cy="1003466"/>
            </a:xfrm>
            <a:prstGeom prst="roundRect">
              <a:avLst>
                <a:gd name="adj" fmla="val 3125"/>
              </a:avLst>
            </a:prstGeom>
            <a:solidFill>
              <a:srgbClr val="FCFDFE">
                <a:alpha val="1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56" name="Group 55">
              <a:extLst>
                <a:ext uri="{FF2B5EF4-FFF2-40B4-BE49-F238E27FC236}">
                  <a16:creationId xmlns:a16="http://schemas.microsoft.com/office/drawing/2014/main" id="{26E27830-6C7E-42A5-ABEF-6328BA71DDA7}"/>
                </a:ext>
              </a:extLst>
            </p:cNvPr>
            <p:cNvGrpSpPr/>
            <p:nvPr/>
          </p:nvGrpSpPr>
          <p:grpSpPr>
            <a:xfrm>
              <a:off x="3260749" y="2274049"/>
              <a:ext cx="822960" cy="1243815"/>
              <a:chOff x="6410166" y="1802786"/>
              <a:chExt cx="822960" cy="1243815"/>
            </a:xfrm>
          </p:grpSpPr>
          <p:sp>
            <p:nvSpPr>
              <p:cNvPr id="57" name="Title 1">
                <a:extLst>
                  <a:ext uri="{FF2B5EF4-FFF2-40B4-BE49-F238E27FC236}">
                    <a16:creationId xmlns:a16="http://schemas.microsoft.com/office/drawing/2014/main" id="{0F17B973-1AC7-4122-8D70-2290C272A727}"/>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58" name="Rectangle: Rounded Corners 57">
                <a:extLst>
                  <a:ext uri="{FF2B5EF4-FFF2-40B4-BE49-F238E27FC236}">
                    <a16:creationId xmlns:a16="http://schemas.microsoft.com/office/drawing/2014/main" id="{F28F9146-1046-4228-83A4-2EE6D1CA129E}"/>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people_4" title="Icon of a person">
                <a:extLst>
                  <a:ext uri="{FF2B5EF4-FFF2-40B4-BE49-F238E27FC236}">
                    <a16:creationId xmlns:a16="http://schemas.microsoft.com/office/drawing/2014/main" id="{477A449F-A6BC-42F2-B6A4-D8181AF398F2}"/>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13" title="Icon of a cloud">
                <a:extLst>
                  <a:ext uri="{FF2B5EF4-FFF2-40B4-BE49-F238E27FC236}">
                    <a16:creationId xmlns:a16="http://schemas.microsoft.com/office/drawing/2014/main" id="{47F025D5-ED8D-407D-80E8-859C48760B6A}"/>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70" name="Group 69">
              <a:extLst>
                <a:ext uri="{FF2B5EF4-FFF2-40B4-BE49-F238E27FC236}">
                  <a16:creationId xmlns:a16="http://schemas.microsoft.com/office/drawing/2014/main" id="{19204FDE-1C0F-4485-A318-51762975F9D4}"/>
                </a:ext>
              </a:extLst>
            </p:cNvPr>
            <p:cNvGrpSpPr/>
            <p:nvPr/>
          </p:nvGrpSpPr>
          <p:grpSpPr>
            <a:xfrm>
              <a:off x="3260749" y="5210509"/>
              <a:ext cx="822960" cy="1059149"/>
              <a:chOff x="5504558" y="4532630"/>
              <a:chExt cx="822960" cy="1059149"/>
            </a:xfrm>
          </p:grpSpPr>
          <p:sp>
            <p:nvSpPr>
              <p:cNvPr id="72" name="Title 1">
                <a:extLst>
                  <a:ext uri="{FF2B5EF4-FFF2-40B4-BE49-F238E27FC236}">
                    <a16:creationId xmlns:a16="http://schemas.microsoft.com/office/drawing/2014/main" id="{B14D9DFC-0420-4FEA-87A2-E2FE741453BE}"/>
                  </a:ext>
                </a:extLst>
              </p:cNvPr>
              <p:cNvSpPr txBox="1">
                <a:spLocks/>
              </p:cNvSpPr>
              <p:nvPr/>
            </p:nvSpPr>
            <p:spPr>
              <a:xfrm>
                <a:off x="5557248" y="4532630"/>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73" name="Rectangle: Rounded Corners 72">
                <a:extLst>
                  <a:ext uri="{FF2B5EF4-FFF2-40B4-BE49-F238E27FC236}">
                    <a16:creationId xmlns:a16="http://schemas.microsoft.com/office/drawing/2014/main" id="{0E00DB9B-F399-4F14-94A3-DA3859BA175A}"/>
                  </a:ext>
                </a:extLst>
              </p:cNvPr>
              <p:cNvSpPr/>
              <p:nvPr/>
            </p:nvSpPr>
            <p:spPr bwMode="auto">
              <a:xfrm>
                <a:off x="5504558" y="4768819"/>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4" name="people_4" title="Icon of a person">
                <a:extLst>
                  <a:ext uri="{FF2B5EF4-FFF2-40B4-BE49-F238E27FC236}">
                    <a16:creationId xmlns:a16="http://schemas.microsoft.com/office/drawing/2014/main" id="{D81E4596-5E05-4847-B0B5-B990D0254B24}"/>
                  </a:ext>
                </a:extLst>
              </p:cNvPr>
              <p:cNvSpPr>
                <a:spLocks noChangeAspect="1" noEditPoints="1"/>
              </p:cNvSpPr>
              <p:nvPr/>
            </p:nvSpPr>
            <p:spPr bwMode="auto">
              <a:xfrm>
                <a:off x="5698330" y="4896623"/>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Rectangle: Rounded Corners 74">
              <a:extLst>
                <a:ext uri="{FF2B5EF4-FFF2-40B4-BE49-F238E27FC236}">
                  <a16:creationId xmlns:a16="http://schemas.microsoft.com/office/drawing/2014/main" id="{3DC99733-FF62-490E-A17E-D3FE4C2A8B64}"/>
                </a:ext>
              </a:extLst>
            </p:cNvPr>
            <p:cNvSpPr/>
            <p:nvPr/>
          </p:nvSpPr>
          <p:spPr bwMode="auto">
            <a:xfrm>
              <a:off x="5577995" y="5298156"/>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cloud" title="Icon of a cloud">
              <a:extLst>
                <a:ext uri="{FF2B5EF4-FFF2-40B4-BE49-F238E27FC236}">
                  <a16:creationId xmlns:a16="http://schemas.microsoft.com/office/drawing/2014/main" id="{A5A2422C-FAC6-42EA-B76D-D255BA2F02D1}"/>
                </a:ext>
              </a:extLst>
            </p:cNvPr>
            <p:cNvSpPr>
              <a:spLocks noChangeAspect="1"/>
            </p:cNvSpPr>
            <p:nvPr/>
          </p:nvSpPr>
          <p:spPr bwMode="auto">
            <a:xfrm>
              <a:off x="8354439" y="5163520"/>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77" name="Group 76">
              <a:extLst>
                <a:ext uri="{FF2B5EF4-FFF2-40B4-BE49-F238E27FC236}">
                  <a16:creationId xmlns:a16="http://schemas.microsoft.com/office/drawing/2014/main" id="{9CCA719C-5A55-4BBF-B74A-DFEA7AFA9685}"/>
                </a:ext>
              </a:extLst>
            </p:cNvPr>
            <p:cNvGrpSpPr/>
            <p:nvPr/>
          </p:nvGrpSpPr>
          <p:grpSpPr>
            <a:xfrm>
              <a:off x="5642878" y="5509671"/>
              <a:ext cx="1052945" cy="749725"/>
              <a:chOff x="7987237" y="5453105"/>
              <a:chExt cx="1052945" cy="749725"/>
            </a:xfrm>
          </p:grpSpPr>
          <p:sp>
            <p:nvSpPr>
              <p:cNvPr id="78" name="Rectangle: Rounded Corners 77">
                <a:extLst>
                  <a:ext uri="{FF2B5EF4-FFF2-40B4-BE49-F238E27FC236}">
                    <a16:creationId xmlns:a16="http://schemas.microsoft.com/office/drawing/2014/main" id="{CCA01251-D847-4188-A0AF-31CCCF80A8C1}"/>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9" name="Title 1">
                <a:extLst>
                  <a:ext uri="{FF2B5EF4-FFF2-40B4-BE49-F238E27FC236}">
                    <a16:creationId xmlns:a16="http://schemas.microsoft.com/office/drawing/2014/main" id="{16F7E8B0-7385-46FF-B803-4006026F88AA}"/>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81" name="Group 80">
                <a:extLst>
                  <a:ext uri="{FF2B5EF4-FFF2-40B4-BE49-F238E27FC236}">
                    <a16:creationId xmlns:a16="http://schemas.microsoft.com/office/drawing/2014/main" id="{B241A1E8-E4C6-4FBA-85C0-151240E115C6}"/>
                  </a:ext>
                </a:extLst>
              </p:cNvPr>
              <p:cNvGrpSpPr/>
              <p:nvPr/>
            </p:nvGrpSpPr>
            <p:grpSpPr>
              <a:xfrm>
                <a:off x="8337775" y="5740429"/>
                <a:ext cx="351868" cy="377546"/>
                <a:chOff x="8278782" y="4686865"/>
                <a:chExt cx="413241" cy="443399"/>
              </a:xfrm>
            </p:grpSpPr>
            <p:grpSp>
              <p:nvGrpSpPr>
                <p:cNvPr id="86" name="Group 85">
                  <a:extLst>
                    <a:ext uri="{FF2B5EF4-FFF2-40B4-BE49-F238E27FC236}">
                      <a16:creationId xmlns:a16="http://schemas.microsoft.com/office/drawing/2014/main" id="{CA3031FC-82DA-4B5C-9B85-D4B32264868E}"/>
                    </a:ext>
                  </a:extLst>
                </p:cNvPr>
                <p:cNvGrpSpPr/>
                <p:nvPr/>
              </p:nvGrpSpPr>
              <p:grpSpPr>
                <a:xfrm>
                  <a:off x="8278782" y="4686865"/>
                  <a:ext cx="413241" cy="197955"/>
                  <a:chOff x="8278782" y="4686865"/>
                  <a:chExt cx="413241" cy="197955"/>
                </a:xfrm>
              </p:grpSpPr>
              <p:sp>
                <p:nvSpPr>
                  <p:cNvPr id="91" name="Freeform: Shape 90">
                    <a:extLst>
                      <a:ext uri="{FF2B5EF4-FFF2-40B4-BE49-F238E27FC236}">
                        <a16:creationId xmlns:a16="http://schemas.microsoft.com/office/drawing/2014/main" id="{41A68655-B914-45E5-B823-CCE7C313873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11C1634-A9A6-48E6-BD22-3B7291DEC96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5A4914D4-CEB1-41E8-8C45-39977893A0E7}"/>
                    </a:ext>
                  </a:extLst>
                </p:cNvPr>
                <p:cNvGrpSpPr/>
                <p:nvPr/>
              </p:nvGrpSpPr>
              <p:grpSpPr>
                <a:xfrm>
                  <a:off x="8278782" y="4932309"/>
                  <a:ext cx="413241" cy="197955"/>
                  <a:chOff x="8278782" y="4686865"/>
                  <a:chExt cx="413241" cy="197955"/>
                </a:xfrm>
              </p:grpSpPr>
              <p:sp>
                <p:nvSpPr>
                  <p:cNvPr id="89" name="Freeform: Shape 88">
                    <a:extLst>
                      <a:ext uri="{FF2B5EF4-FFF2-40B4-BE49-F238E27FC236}">
                        <a16:creationId xmlns:a16="http://schemas.microsoft.com/office/drawing/2014/main" id="{F0EE1193-DC85-43D2-B10D-EE7F44A3FDA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1D9DB270-84D8-47F1-984B-02A337A5787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93" name="Picture 92">
              <a:extLst>
                <a:ext uri="{FF2B5EF4-FFF2-40B4-BE49-F238E27FC236}">
                  <a16:creationId xmlns:a16="http://schemas.microsoft.com/office/drawing/2014/main" id="{03E80768-9F43-4A2C-84AD-D09AABEAB98E}"/>
                </a:ext>
              </a:extLst>
            </p:cNvPr>
            <p:cNvPicPr>
              <a:picLocks noChangeAspect="1"/>
            </p:cNvPicPr>
            <p:nvPr/>
          </p:nvPicPr>
          <p:blipFill rotWithShape="1">
            <a:blip r:embed="rId2"/>
            <a:srcRect l="27557" t="28358" r="44873" b="44928"/>
            <a:stretch/>
          </p:blipFill>
          <p:spPr>
            <a:xfrm>
              <a:off x="8236655" y="5483669"/>
              <a:ext cx="225196" cy="205893"/>
            </a:xfrm>
            <a:prstGeom prst="rect">
              <a:avLst/>
            </a:prstGeom>
          </p:spPr>
        </p:pic>
        <p:pic>
          <p:nvPicPr>
            <p:cNvPr id="94" name="Picture 93">
              <a:extLst>
                <a:ext uri="{FF2B5EF4-FFF2-40B4-BE49-F238E27FC236}">
                  <a16:creationId xmlns:a16="http://schemas.microsoft.com/office/drawing/2014/main" id="{3E1C6BBB-FCA9-4BB9-9E60-20C3E2E68233}"/>
                </a:ext>
              </a:extLst>
            </p:cNvPr>
            <p:cNvPicPr>
              <a:picLocks noChangeAspect="1"/>
            </p:cNvPicPr>
            <p:nvPr/>
          </p:nvPicPr>
          <p:blipFill rotWithShape="1">
            <a:blip r:embed="rId3"/>
            <a:srcRect l="32199" t="19838" r="30052" b="43602"/>
            <a:stretch/>
          </p:blipFill>
          <p:spPr>
            <a:xfrm>
              <a:off x="7363661" y="5463441"/>
              <a:ext cx="240529" cy="246349"/>
            </a:xfrm>
            <a:prstGeom prst="rect">
              <a:avLst/>
            </a:prstGeom>
          </p:spPr>
        </p:pic>
        <p:pic>
          <p:nvPicPr>
            <p:cNvPr id="95" name="Picture 94">
              <a:extLst>
                <a:ext uri="{FF2B5EF4-FFF2-40B4-BE49-F238E27FC236}">
                  <a16:creationId xmlns:a16="http://schemas.microsoft.com/office/drawing/2014/main" id="{42C68EEF-BDB5-4993-87CE-6116E7D8DA7A}"/>
                </a:ext>
              </a:extLst>
            </p:cNvPr>
            <p:cNvPicPr>
              <a:picLocks noChangeAspect="1"/>
            </p:cNvPicPr>
            <p:nvPr/>
          </p:nvPicPr>
          <p:blipFill rotWithShape="1">
            <a:blip r:embed="rId3"/>
            <a:srcRect l="32199" t="19838" r="30052" b="43602"/>
            <a:stretch/>
          </p:blipFill>
          <p:spPr>
            <a:xfrm>
              <a:off x="6464385" y="5463441"/>
              <a:ext cx="240529" cy="246349"/>
            </a:xfrm>
            <a:prstGeom prst="rect">
              <a:avLst/>
            </a:prstGeom>
          </p:spPr>
        </p:pic>
        <p:grpSp>
          <p:nvGrpSpPr>
            <p:cNvPr id="96" name="Group 95">
              <a:extLst>
                <a:ext uri="{FF2B5EF4-FFF2-40B4-BE49-F238E27FC236}">
                  <a16:creationId xmlns:a16="http://schemas.microsoft.com/office/drawing/2014/main" id="{C9F551EE-C48A-4324-9CF2-6E30A30E6DA8}"/>
                </a:ext>
              </a:extLst>
            </p:cNvPr>
            <p:cNvGrpSpPr/>
            <p:nvPr/>
          </p:nvGrpSpPr>
          <p:grpSpPr>
            <a:xfrm>
              <a:off x="6546392" y="5509671"/>
              <a:ext cx="1052945" cy="749725"/>
              <a:chOff x="8890751" y="5453105"/>
              <a:chExt cx="1052945" cy="749725"/>
            </a:xfrm>
          </p:grpSpPr>
          <p:sp>
            <p:nvSpPr>
              <p:cNvPr id="100" name="Title 1">
                <a:extLst>
                  <a:ext uri="{FF2B5EF4-FFF2-40B4-BE49-F238E27FC236}">
                    <a16:creationId xmlns:a16="http://schemas.microsoft.com/office/drawing/2014/main" id="{12504A1E-3145-4170-A835-EC3FACF0A52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101" name="Rectangle: Rounded Corners 100">
                <a:extLst>
                  <a:ext uri="{FF2B5EF4-FFF2-40B4-BE49-F238E27FC236}">
                    <a16:creationId xmlns:a16="http://schemas.microsoft.com/office/drawing/2014/main" id="{57E94D70-A6D5-423E-B152-3C343988FC36}"/>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02" name="Group 101">
                <a:extLst>
                  <a:ext uri="{FF2B5EF4-FFF2-40B4-BE49-F238E27FC236}">
                    <a16:creationId xmlns:a16="http://schemas.microsoft.com/office/drawing/2014/main" id="{6061CD97-1CD4-42CC-B68F-65EAD33E5AB8}"/>
                  </a:ext>
                </a:extLst>
              </p:cNvPr>
              <p:cNvGrpSpPr/>
              <p:nvPr/>
            </p:nvGrpSpPr>
            <p:grpSpPr>
              <a:xfrm>
                <a:off x="9241289" y="5740429"/>
                <a:ext cx="351868" cy="377546"/>
                <a:chOff x="8278782" y="4686865"/>
                <a:chExt cx="413241" cy="443399"/>
              </a:xfrm>
            </p:grpSpPr>
            <p:grpSp>
              <p:nvGrpSpPr>
                <p:cNvPr id="103" name="Group 102">
                  <a:extLst>
                    <a:ext uri="{FF2B5EF4-FFF2-40B4-BE49-F238E27FC236}">
                      <a16:creationId xmlns:a16="http://schemas.microsoft.com/office/drawing/2014/main" id="{04EA24A8-646A-4A5A-A01A-C6341779F850}"/>
                    </a:ext>
                  </a:extLst>
                </p:cNvPr>
                <p:cNvGrpSpPr/>
                <p:nvPr/>
              </p:nvGrpSpPr>
              <p:grpSpPr>
                <a:xfrm>
                  <a:off x="8278782" y="4686865"/>
                  <a:ext cx="413241" cy="197955"/>
                  <a:chOff x="8278782" y="4686865"/>
                  <a:chExt cx="413241" cy="197955"/>
                </a:xfrm>
              </p:grpSpPr>
              <p:sp>
                <p:nvSpPr>
                  <p:cNvPr id="107" name="Freeform: Shape 106">
                    <a:extLst>
                      <a:ext uri="{FF2B5EF4-FFF2-40B4-BE49-F238E27FC236}">
                        <a16:creationId xmlns:a16="http://schemas.microsoft.com/office/drawing/2014/main" id="{20287F74-6441-4B1A-B35F-D4F770A75F9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B47B2FDE-CFB7-4752-8D46-8057C92D41A0}"/>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DCA9DF5D-C754-47C4-BBF4-F00FA32CACC9}"/>
                    </a:ext>
                  </a:extLst>
                </p:cNvPr>
                <p:cNvGrpSpPr/>
                <p:nvPr/>
              </p:nvGrpSpPr>
              <p:grpSpPr>
                <a:xfrm>
                  <a:off x="8278782" y="4932309"/>
                  <a:ext cx="413241" cy="197955"/>
                  <a:chOff x="8278782" y="4686865"/>
                  <a:chExt cx="413241" cy="197955"/>
                </a:xfrm>
              </p:grpSpPr>
              <p:sp>
                <p:nvSpPr>
                  <p:cNvPr id="105" name="Freeform: Shape 104">
                    <a:extLst>
                      <a:ext uri="{FF2B5EF4-FFF2-40B4-BE49-F238E27FC236}">
                        <a16:creationId xmlns:a16="http://schemas.microsoft.com/office/drawing/2014/main" id="{AC8F1410-7A37-4278-9CBB-29DF9CB829EC}"/>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531FF5C4-AFBE-4742-BA6F-50001EDD532B}"/>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8AE66139-3395-473B-8695-F3DAD112B71D}"/>
                </a:ext>
              </a:extLst>
            </p:cNvPr>
            <p:cNvGrpSpPr/>
            <p:nvPr/>
          </p:nvGrpSpPr>
          <p:grpSpPr>
            <a:xfrm>
              <a:off x="7449906" y="5509671"/>
              <a:ext cx="1052945" cy="749725"/>
              <a:chOff x="9794265" y="5453105"/>
              <a:chExt cx="1052945" cy="749725"/>
            </a:xfrm>
          </p:grpSpPr>
          <p:sp>
            <p:nvSpPr>
              <p:cNvPr id="110" name="Title 1">
                <a:extLst>
                  <a:ext uri="{FF2B5EF4-FFF2-40B4-BE49-F238E27FC236}">
                    <a16:creationId xmlns:a16="http://schemas.microsoft.com/office/drawing/2014/main" id="{B6251930-CB88-4105-94BC-A95EF5F974FF}"/>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111" name="Rectangle: Rounded Corners 110">
                <a:extLst>
                  <a:ext uri="{FF2B5EF4-FFF2-40B4-BE49-F238E27FC236}">
                    <a16:creationId xmlns:a16="http://schemas.microsoft.com/office/drawing/2014/main" id="{8F0137B3-829B-4FA4-9D4F-9E9DD360ACBD}"/>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12" name="Group 111">
                <a:extLst>
                  <a:ext uri="{FF2B5EF4-FFF2-40B4-BE49-F238E27FC236}">
                    <a16:creationId xmlns:a16="http://schemas.microsoft.com/office/drawing/2014/main" id="{83991BAD-0EDE-4B38-BD05-AD11FE325801}"/>
                  </a:ext>
                </a:extLst>
              </p:cNvPr>
              <p:cNvGrpSpPr/>
              <p:nvPr/>
            </p:nvGrpSpPr>
            <p:grpSpPr>
              <a:xfrm>
                <a:off x="10144803" y="5740429"/>
                <a:ext cx="351868" cy="377546"/>
                <a:chOff x="8278782" y="4686865"/>
                <a:chExt cx="413241" cy="443399"/>
              </a:xfrm>
            </p:grpSpPr>
            <p:grpSp>
              <p:nvGrpSpPr>
                <p:cNvPr id="113" name="Group 112">
                  <a:extLst>
                    <a:ext uri="{FF2B5EF4-FFF2-40B4-BE49-F238E27FC236}">
                      <a16:creationId xmlns:a16="http://schemas.microsoft.com/office/drawing/2014/main" id="{DE8E16AD-E6FB-41CD-8127-A57B0D6A1412}"/>
                    </a:ext>
                  </a:extLst>
                </p:cNvPr>
                <p:cNvGrpSpPr/>
                <p:nvPr/>
              </p:nvGrpSpPr>
              <p:grpSpPr>
                <a:xfrm>
                  <a:off x="8278782" y="4686865"/>
                  <a:ext cx="413241" cy="197955"/>
                  <a:chOff x="8278782" y="4686865"/>
                  <a:chExt cx="413241" cy="197955"/>
                </a:xfrm>
              </p:grpSpPr>
              <p:sp>
                <p:nvSpPr>
                  <p:cNvPr id="118" name="Freeform: Shape 117">
                    <a:extLst>
                      <a:ext uri="{FF2B5EF4-FFF2-40B4-BE49-F238E27FC236}">
                        <a16:creationId xmlns:a16="http://schemas.microsoft.com/office/drawing/2014/main" id="{6563004D-69A3-419F-8542-29D077DA8C9B}"/>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47FFB91-AE7F-4C68-975C-70F1A5AA53E5}"/>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8BAEE302-C5F4-4D3A-9853-B5853D051682}"/>
                    </a:ext>
                  </a:extLst>
                </p:cNvPr>
                <p:cNvGrpSpPr/>
                <p:nvPr/>
              </p:nvGrpSpPr>
              <p:grpSpPr>
                <a:xfrm>
                  <a:off x="8278782" y="4932309"/>
                  <a:ext cx="413241" cy="197955"/>
                  <a:chOff x="8278782" y="4686865"/>
                  <a:chExt cx="413241" cy="197955"/>
                </a:xfrm>
              </p:grpSpPr>
              <p:sp>
                <p:nvSpPr>
                  <p:cNvPr id="115" name="Freeform: Shape 114">
                    <a:extLst>
                      <a:ext uri="{FF2B5EF4-FFF2-40B4-BE49-F238E27FC236}">
                        <a16:creationId xmlns:a16="http://schemas.microsoft.com/office/drawing/2014/main" id="{DE5F5E09-51AB-48C1-8EB5-E0E23938AD0F}"/>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F47AE179-54DA-448E-8DBB-4023DC8D409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20" name="Title 1">
              <a:extLst>
                <a:ext uri="{FF2B5EF4-FFF2-40B4-BE49-F238E27FC236}">
                  <a16:creationId xmlns:a16="http://schemas.microsoft.com/office/drawing/2014/main" id="{CDEB49C8-4193-420F-A1AE-519F7627CBF6}"/>
                </a:ext>
              </a:extLst>
            </p:cNvPr>
            <p:cNvSpPr txBox="1">
              <a:spLocks/>
            </p:cNvSpPr>
            <p:nvPr/>
          </p:nvSpPr>
          <p:spPr>
            <a:xfrm>
              <a:off x="5577995" y="5058302"/>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21" name="Group 120">
              <a:extLst>
                <a:ext uri="{FF2B5EF4-FFF2-40B4-BE49-F238E27FC236}">
                  <a16:creationId xmlns:a16="http://schemas.microsoft.com/office/drawing/2014/main" id="{4C7590FE-B1CF-4633-9E9A-1DF02EABF7EB}"/>
                </a:ext>
              </a:extLst>
            </p:cNvPr>
            <p:cNvGrpSpPr/>
            <p:nvPr/>
          </p:nvGrpSpPr>
          <p:grpSpPr>
            <a:xfrm>
              <a:off x="7575671" y="2274049"/>
              <a:ext cx="822960" cy="1243815"/>
              <a:chOff x="8966623" y="1783468"/>
              <a:chExt cx="822960" cy="1243815"/>
            </a:xfrm>
          </p:grpSpPr>
          <p:sp>
            <p:nvSpPr>
              <p:cNvPr id="122" name="Title 1">
                <a:extLst>
                  <a:ext uri="{FF2B5EF4-FFF2-40B4-BE49-F238E27FC236}">
                    <a16:creationId xmlns:a16="http://schemas.microsoft.com/office/drawing/2014/main" id="{CFD5FE2A-8EAB-41EE-85A7-DE9A64AE2909}"/>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123" name="Rectangle: Rounded Corners 122">
                <a:extLst>
                  <a:ext uri="{FF2B5EF4-FFF2-40B4-BE49-F238E27FC236}">
                    <a16:creationId xmlns:a16="http://schemas.microsoft.com/office/drawing/2014/main" id="{86549A28-9BC0-420E-8595-942E6585A1BE}"/>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24" name="Picture 123">
                <a:extLst>
                  <a:ext uri="{FF2B5EF4-FFF2-40B4-BE49-F238E27FC236}">
                    <a16:creationId xmlns:a16="http://schemas.microsoft.com/office/drawing/2014/main" id="{DF05AAB9-8DD0-4E63-A328-D3AB633CB4B1}"/>
                  </a:ext>
                </a:extLst>
              </p:cNvPr>
              <p:cNvPicPr>
                <a:picLocks noChangeAspect="1"/>
              </p:cNvPicPr>
              <p:nvPr/>
            </p:nvPicPr>
            <p:blipFill>
              <a:blip r:embed="rId4"/>
              <a:stretch>
                <a:fillRect/>
              </a:stretch>
            </p:blipFill>
            <p:spPr>
              <a:xfrm>
                <a:off x="9122816" y="2358625"/>
                <a:ext cx="510575" cy="514357"/>
              </a:xfrm>
              <a:prstGeom prst="rect">
                <a:avLst/>
              </a:prstGeom>
            </p:spPr>
          </p:pic>
        </p:grpSp>
        <p:cxnSp>
          <p:nvCxnSpPr>
            <p:cNvPr id="125" name="Straight Connector 124">
              <a:extLst>
                <a:ext uri="{FF2B5EF4-FFF2-40B4-BE49-F238E27FC236}">
                  <a16:creationId xmlns:a16="http://schemas.microsoft.com/office/drawing/2014/main" id="{2037B183-7889-4763-B5FA-A3DB02DEFB7A}"/>
                </a:ext>
              </a:extLst>
            </p:cNvPr>
            <p:cNvCxnSpPr>
              <a:stCxn id="58" idx="3"/>
              <a:endCxn id="123" idx="1"/>
            </p:cNvCxnSpPr>
            <p:nvPr/>
          </p:nvCxnSpPr>
          <p:spPr>
            <a:xfrm>
              <a:off x="4083709" y="3106384"/>
              <a:ext cx="349196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627C0DC-13A0-4D7B-A68A-A90CF9D8EF08}"/>
                </a:ext>
              </a:extLst>
            </p:cNvPr>
            <p:cNvCxnSpPr>
              <a:cxnSpLocks/>
            </p:cNvCxnSpPr>
            <p:nvPr/>
          </p:nvCxnSpPr>
          <p:spPr>
            <a:xfrm>
              <a:off x="7987151" y="3517864"/>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1DF1145D-1C00-45DE-A98C-8CC01A717C7A}"/>
                </a:ext>
              </a:extLst>
            </p:cNvPr>
            <p:cNvGrpSpPr/>
            <p:nvPr/>
          </p:nvGrpSpPr>
          <p:grpSpPr>
            <a:xfrm>
              <a:off x="6088803" y="3826604"/>
              <a:ext cx="1052945" cy="632037"/>
              <a:chOff x="9647622" y="2535687"/>
              <a:chExt cx="1052945" cy="632037"/>
            </a:xfrm>
          </p:grpSpPr>
          <p:grpSp>
            <p:nvGrpSpPr>
              <p:cNvPr id="128" name="Group 127">
                <a:extLst>
                  <a:ext uri="{FF2B5EF4-FFF2-40B4-BE49-F238E27FC236}">
                    <a16:creationId xmlns:a16="http://schemas.microsoft.com/office/drawing/2014/main" id="{1863BDC8-0607-421E-A721-C1A03CB1A2FC}"/>
                  </a:ext>
                </a:extLst>
              </p:cNvPr>
              <p:cNvGrpSpPr/>
              <p:nvPr/>
            </p:nvGrpSpPr>
            <p:grpSpPr>
              <a:xfrm>
                <a:off x="9647622" y="2535687"/>
                <a:ext cx="1052945" cy="632037"/>
                <a:chOff x="7519613" y="2745927"/>
                <a:chExt cx="1052945" cy="632037"/>
              </a:xfrm>
            </p:grpSpPr>
            <p:sp>
              <p:nvSpPr>
                <p:cNvPr id="130" name="Script_F03A" title="Icon of an unrolled document with writing on it">
                  <a:extLst>
                    <a:ext uri="{FF2B5EF4-FFF2-40B4-BE49-F238E27FC236}">
                      <a16:creationId xmlns:a16="http://schemas.microsoft.com/office/drawing/2014/main" id="{74EE8481-4E0A-4542-B10E-5B407948294C}"/>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Title 1">
                  <a:extLst>
                    <a:ext uri="{FF2B5EF4-FFF2-40B4-BE49-F238E27FC236}">
                      <a16:creationId xmlns:a16="http://schemas.microsoft.com/office/drawing/2014/main" id="{01F9324E-62CD-4FA1-8CBC-F5258CEBDBBA}"/>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grpSp>
          <p:pic>
            <p:nvPicPr>
              <p:cNvPr id="129" name="Picture 128">
                <a:extLst>
                  <a:ext uri="{FF2B5EF4-FFF2-40B4-BE49-F238E27FC236}">
                    <a16:creationId xmlns:a16="http://schemas.microsoft.com/office/drawing/2014/main" id="{16799A99-8C71-45F5-AFAA-70D6D48DAA9D}"/>
                  </a:ext>
                </a:extLst>
              </p:cNvPr>
              <p:cNvPicPr>
                <a:picLocks noChangeAspect="1"/>
              </p:cNvPicPr>
              <p:nvPr/>
            </p:nvPicPr>
            <p:blipFill rotWithShape="1">
              <a:blip r:embed="rId2"/>
              <a:srcRect l="27557" t="28358" r="44873" b="44928"/>
              <a:stretch/>
            </p:blipFill>
            <p:spPr>
              <a:xfrm>
                <a:off x="9995231" y="2754802"/>
                <a:ext cx="440423" cy="402672"/>
              </a:xfrm>
              <a:prstGeom prst="rect">
                <a:avLst/>
              </a:prstGeom>
            </p:spPr>
          </p:pic>
        </p:grpSp>
        <p:grpSp>
          <p:nvGrpSpPr>
            <p:cNvPr id="133" name="Group 132">
              <a:extLst>
                <a:ext uri="{FF2B5EF4-FFF2-40B4-BE49-F238E27FC236}">
                  <a16:creationId xmlns:a16="http://schemas.microsoft.com/office/drawing/2014/main" id="{9D1C00C2-FE69-40C6-B037-E9E59E8E6507}"/>
                </a:ext>
              </a:extLst>
            </p:cNvPr>
            <p:cNvGrpSpPr/>
            <p:nvPr/>
          </p:nvGrpSpPr>
          <p:grpSpPr>
            <a:xfrm>
              <a:off x="5303217" y="3826604"/>
              <a:ext cx="1052945" cy="632037"/>
              <a:chOff x="8862036" y="2535687"/>
              <a:chExt cx="1052945" cy="632037"/>
            </a:xfrm>
          </p:grpSpPr>
          <p:grpSp>
            <p:nvGrpSpPr>
              <p:cNvPr id="134" name="Group 133">
                <a:extLst>
                  <a:ext uri="{FF2B5EF4-FFF2-40B4-BE49-F238E27FC236}">
                    <a16:creationId xmlns:a16="http://schemas.microsoft.com/office/drawing/2014/main" id="{891CC56B-33F9-477D-9CE2-4C3A64D12682}"/>
                  </a:ext>
                </a:extLst>
              </p:cNvPr>
              <p:cNvGrpSpPr/>
              <p:nvPr/>
            </p:nvGrpSpPr>
            <p:grpSpPr>
              <a:xfrm>
                <a:off x="8862036" y="2535687"/>
                <a:ext cx="1052945" cy="632037"/>
                <a:chOff x="7519613" y="2745927"/>
                <a:chExt cx="1052945" cy="632037"/>
              </a:xfrm>
            </p:grpSpPr>
            <p:sp>
              <p:nvSpPr>
                <p:cNvPr id="137" name="Script_F03A" title="Icon of an unrolled document with writing on it">
                  <a:extLst>
                    <a:ext uri="{FF2B5EF4-FFF2-40B4-BE49-F238E27FC236}">
                      <a16:creationId xmlns:a16="http://schemas.microsoft.com/office/drawing/2014/main" id="{B9E482F9-9CB7-46B4-9941-D1775E8E28B8}"/>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Title 1">
                  <a:extLst>
                    <a:ext uri="{FF2B5EF4-FFF2-40B4-BE49-F238E27FC236}">
                      <a16:creationId xmlns:a16="http://schemas.microsoft.com/office/drawing/2014/main" id="{27E95E62-8B29-45A6-8FD9-6DD2890858EE}"/>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grpSp>
          <p:pic>
            <p:nvPicPr>
              <p:cNvPr id="136" name="Picture 135">
                <a:extLst>
                  <a:ext uri="{FF2B5EF4-FFF2-40B4-BE49-F238E27FC236}">
                    <a16:creationId xmlns:a16="http://schemas.microsoft.com/office/drawing/2014/main" id="{10A258F8-511D-45D1-BC14-41E05B644FC9}"/>
                  </a:ext>
                </a:extLst>
              </p:cNvPr>
              <p:cNvPicPr>
                <a:picLocks noChangeAspect="1"/>
              </p:cNvPicPr>
              <p:nvPr/>
            </p:nvPicPr>
            <p:blipFill rotWithShape="1">
              <a:blip r:embed="rId3"/>
              <a:srcRect l="32199" t="19838" r="30052" b="43602"/>
              <a:stretch/>
            </p:blipFill>
            <p:spPr>
              <a:xfrm>
                <a:off x="9244156" y="2659506"/>
                <a:ext cx="470411" cy="481793"/>
              </a:xfrm>
              <a:prstGeom prst="rect">
                <a:avLst/>
              </a:prstGeom>
            </p:spPr>
          </p:pic>
        </p:grpSp>
        <p:grpSp>
          <p:nvGrpSpPr>
            <p:cNvPr id="140" name="Group 139">
              <a:extLst>
                <a:ext uri="{FF2B5EF4-FFF2-40B4-BE49-F238E27FC236}">
                  <a16:creationId xmlns:a16="http://schemas.microsoft.com/office/drawing/2014/main" id="{0DB76B1F-6A6F-476C-BA9C-5F9B0D470498}"/>
                </a:ext>
              </a:extLst>
            </p:cNvPr>
            <p:cNvGrpSpPr/>
            <p:nvPr/>
          </p:nvGrpSpPr>
          <p:grpSpPr>
            <a:xfrm>
              <a:off x="4517631" y="3826604"/>
              <a:ext cx="1052945" cy="632037"/>
              <a:chOff x="8076450" y="2535687"/>
              <a:chExt cx="1052945" cy="632037"/>
            </a:xfrm>
          </p:grpSpPr>
          <p:grpSp>
            <p:nvGrpSpPr>
              <p:cNvPr id="145" name="Group 144">
                <a:extLst>
                  <a:ext uri="{FF2B5EF4-FFF2-40B4-BE49-F238E27FC236}">
                    <a16:creationId xmlns:a16="http://schemas.microsoft.com/office/drawing/2014/main" id="{58BEEFC6-C42F-4685-AA36-F1B71AD8F7C7}"/>
                  </a:ext>
                </a:extLst>
              </p:cNvPr>
              <p:cNvGrpSpPr/>
              <p:nvPr/>
            </p:nvGrpSpPr>
            <p:grpSpPr>
              <a:xfrm>
                <a:off x="8076450" y="2535687"/>
                <a:ext cx="1052945" cy="632037"/>
                <a:chOff x="7519613" y="2745927"/>
                <a:chExt cx="1052945" cy="632037"/>
              </a:xfrm>
            </p:grpSpPr>
            <p:sp>
              <p:nvSpPr>
                <p:cNvPr id="164" name="Script_F03A" title="Icon of an unrolled document with writing on it">
                  <a:extLst>
                    <a:ext uri="{FF2B5EF4-FFF2-40B4-BE49-F238E27FC236}">
                      <a16:creationId xmlns:a16="http://schemas.microsoft.com/office/drawing/2014/main" id="{A14741BE-9656-4237-BECB-F2EACAE6A2D6}"/>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Title 1">
                  <a:extLst>
                    <a:ext uri="{FF2B5EF4-FFF2-40B4-BE49-F238E27FC236}">
                      <a16:creationId xmlns:a16="http://schemas.microsoft.com/office/drawing/2014/main" id="{231825A1-6096-4963-8BE8-7DA1D07D659A}"/>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pic>
            <p:nvPicPr>
              <p:cNvPr id="156" name="Picture 155">
                <a:extLst>
                  <a:ext uri="{FF2B5EF4-FFF2-40B4-BE49-F238E27FC236}">
                    <a16:creationId xmlns:a16="http://schemas.microsoft.com/office/drawing/2014/main" id="{F62271F8-EEC9-49EE-AE76-C6B627048817}"/>
                  </a:ext>
                </a:extLst>
              </p:cNvPr>
              <p:cNvPicPr>
                <a:picLocks noChangeAspect="1"/>
              </p:cNvPicPr>
              <p:nvPr/>
            </p:nvPicPr>
            <p:blipFill rotWithShape="1">
              <a:blip r:embed="rId3"/>
              <a:srcRect l="32199" t="19838" r="30052" b="43602"/>
              <a:stretch/>
            </p:blipFill>
            <p:spPr>
              <a:xfrm>
                <a:off x="8460380" y="2659506"/>
                <a:ext cx="470411" cy="481793"/>
              </a:xfrm>
              <a:prstGeom prst="rect">
                <a:avLst/>
              </a:prstGeom>
            </p:spPr>
          </p:pic>
        </p:grpSp>
        <p:sp>
          <p:nvSpPr>
            <p:cNvPr id="172" name="Title 1">
              <a:extLst>
                <a:ext uri="{FF2B5EF4-FFF2-40B4-BE49-F238E27FC236}">
                  <a16:creationId xmlns:a16="http://schemas.microsoft.com/office/drawing/2014/main" id="{CAA3E41E-8692-402A-9C74-2E03FB31D0FC}"/>
                </a:ext>
              </a:extLst>
            </p:cNvPr>
            <p:cNvSpPr txBox="1">
              <a:spLocks/>
            </p:cNvSpPr>
            <p:nvPr/>
          </p:nvSpPr>
          <p:spPr>
            <a:xfrm>
              <a:off x="4614185" y="3403882"/>
              <a:ext cx="15698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Compliance reports</a:t>
              </a:r>
            </a:p>
          </p:txBody>
        </p:sp>
        <p:cxnSp>
          <p:nvCxnSpPr>
            <p:cNvPr id="173" name="Straight Arrow Connector 172">
              <a:extLst>
                <a:ext uri="{FF2B5EF4-FFF2-40B4-BE49-F238E27FC236}">
                  <a16:creationId xmlns:a16="http://schemas.microsoft.com/office/drawing/2014/main" id="{D17CAC88-D986-4987-8D8A-1DFF6E4429DF}"/>
                </a:ext>
              </a:extLst>
            </p:cNvPr>
            <p:cNvCxnSpPr>
              <a:cxnSpLocks/>
            </p:cNvCxnSpPr>
            <p:nvPr/>
          </p:nvCxnSpPr>
          <p:spPr>
            <a:xfrm>
              <a:off x="4084829" y="5982003"/>
              <a:ext cx="14745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A4C8B2B-A8A9-497F-A996-FC401414D146}"/>
                </a:ext>
              </a:extLst>
            </p:cNvPr>
            <p:cNvCxnSpPr>
              <a:cxnSpLocks/>
            </p:cNvCxnSpPr>
            <p:nvPr/>
          </p:nvCxnSpPr>
          <p:spPr>
            <a:xfrm flipH="1">
              <a:off x="4084829" y="5734353"/>
              <a:ext cx="1474535" cy="0"/>
            </a:xfrm>
            <a:prstGeom prst="straightConnector1">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E739BC46-78DE-4CA9-B311-9BBAF54EF7FB}"/>
                </a:ext>
              </a:extLst>
            </p:cNvPr>
            <p:cNvCxnSpPr>
              <a:cxnSpLocks/>
            </p:cNvCxnSpPr>
            <p:nvPr/>
          </p:nvCxnSpPr>
          <p:spPr>
            <a:xfrm flipH="1" flipV="1">
              <a:off x="3934880" y="3517864"/>
              <a:ext cx="658368" cy="457200"/>
            </a:xfrm>
            <a:prstGeom prst="bentConnector2">
              <a:avLst/>
            </a:prstGeom>
            <a:ln w="12700">
              <a:solidFill>
                <a:srgbClr val="00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7F29AED0-0D9A-4188-B228-8E183823F0B9}"/>
                </a:ext>
              </a:extLst>
            </p:cNvPr>
            <p:cNvSpPr/>
            <p:nvPr/>
          </p:nvSpPr>
          <p:spPr>
            <a:xfrm>
              <a:off x="8009520" y="3586976"/>
              <a:ext cx="1257029" cy="400110"/>
            </a:xfrm>
            <a:prstGeom prst="rect">
              <a:avLst/>
            </a:prstGeom>
          </p:spPr>
          <p:txBody>
            <a:bodyPr wrap="square">
              <a:spAutoFit/>
            </a:bodyPr>
            <a:lstStyle/>
            <a:p>
              <a:r>
                <a:rPr lang="en-US" sz="1000" dirty="0"/>
                <a:t>Assigns a policy across clusters</a:t>
              </a:r>
            </a:p>
          </p:txBody>
        </p:sp>
        <p:sp>
          <p:nvSpPr>
            <p:cNvPr id="178" name="Rectangle 177">
              <a:extLst>
                <a:ext uri="{FF2B5EF4-FFF2-40B4-BE49-F238E27FC236}">
                  <a16:creationId xmlns:a16="http://schemas.microsoft.com/office/drawing/2014/main" id="{738AC16D-01F5-43D2-BF96-41A641E44B8E}"/>
                </a:ext>
              </a:extLst>
            </p:cNvPr>
            <p:cNvSpPr/>
            <p:nvPr/>
          </p:nvSpPr>
          <p:spPr>
            <a:xfrm>
              <a:off x="4108662" y="5127777"/>
              <a:ext cx="1453151" cy="553998"/>
            </a:xfrm>
            <a:prstGeom prst="rect">
              <a:avLst/>
            </a:prstGeom>
          </p:spPr>
          <p:txBody>
            <a:bodyPr wrap="square">
              <a:spAutoFit/>
            </a:bodyPr>
            <a:lstStyle/>
            <a:p>
              <a:pPr algn="ctr"/>
              <a:r>
                <a:rPr lang="en-US" sz="1000" dirty="0"/>
                <a:t>Real-time enforcement of </a:t>
              </a:r>
              <a:br>
                <a:rPr lang="en-US" sz="1000" dirty="0"/>
              </a:br>
              <a:r>
                <a:rPr lang="en-US" sz="1000" dirty="0"/>
                <a:t>policy and feedback </a:t>
              </a:r>
            </a:p>
          </p:txBody>
        </p:sp>
        <p:sp>
          <p:nvSpPr>
            <p:cNvPr id="179" name="Rectangle 178">
              <a:extLst>
                <a:ext uri="{FF2B5EF4-FFF2-40B4-BE49-F238E27FC236}">
                  <a16:creationId xmlns:a16="http://schemas.microsoft.com/office/drawing/2014/main" id="{36C036C0-DB14-49C1-8C3F-64AE64A7039A}"/>
                </a:ext>
              </a:extLst>
            </p:cNvPr>
            <p:cNvSpPr/>
            <p:nvPr/>
          </p:nvSpPr>
          <p:spPr>
            <a:xfrm>
              <a:off x="2809829" y="4048363"/>
              <a:ext cx="1792728" cy="553998"/>
            </a:xfrm>
            <a:prstGeom prst="rect">
              <a:avLst/>
            </a:prstGeom>
          </p:spPr>
          <p:txBody>
            <a:bodyPr wrap="square">
              <a:spAutoFit/>
            </a:bodyPr>
            <a:lstStyle/>
            <a:p>
              <a:pPr algn="ctr"/>
              <a:r>
                <a:rPr lang="en-US" sz="1000"/>
                <a:t>Compliance reports for the entire environment, with pod-level granularity </a:t>
              </a:r>
            </a:p>
          </p:txBody>
        </p:sp>
      </p:grpSp>
      <p:sp>
        <p:nvSpPr>
          <p:cNvPr id="180" name="Rectangle 179">
            <a:extLst>
              <a:ext uri="{FF2B5EF4-FFF2-40B4-BE49-F238E27FC236}">
                <a16:creationId xmlns:a16="http://schemas.microsoft.com/office/drawing/2014/main" id="{90779C43-E8E0-404B-AE99-297420BC7307}"/>
              </a:ext>
            </a:extLst>
          </p:cNvPr>
          <p:cNvSpPr/>
          <p:nvPr/>
        </p:nvSpPr>
        <p:spPr>
          <a:xfrm>
            <a:off x="465137" y="993501"/>
            <a:ext cx="11766141" cy="707886"/>
          </a:xfrm>
          <a:prstGeom prst="rect">
            <a:avLst/>
          </a:prstGeom>
        </p:spPr>
        <p:txBody>
          <a:bodyPr wrap="square" lIns="0">
            <a:spAutoFit/>
          </a:bodyPr>
          <a:lstStyle/>
          <a:p>
            <a:pPr marR="0" lvl="0">
              <a:spcBef>
                <a:spcPts val="0"/>
              </a:spcBef>
              <a:spcAft>
                <a:spcPts val="0"/>
              </a:spcAft>
              <a:tabLst>
                <a:tab pos="466090" algn="l"/>
              </a:tabLst>
            </a:pPr>
            <a:r>
              <a:rPr lang="en-US" sz="2000"/>
              <a:t>Dynamically enforce guardrails defined in </a:t>
            </a:r>
            <a:r>
              <a:rPr lang="en-US" sz="2000">
                <a:hlinkClick r:id="rId5"/>
              </a:rPr>
              <a:t>Azure Policy</a:t>
            </a:r>
            <a:r>
              <a:rPr lang="en-US" sz="2000"/>
              <a:t> across multiple clusters—nodes, pods, and even container images can be tracked and validated at the time of deployment or as part of CI/CD workflows</a:t>
            </a:r>
          </a:p>
        </p:txBody>
      </p:sp>
    </p:spTree>
    <p:extLst>
      <p:ext uri="{BB962C8B-B14F-4D97-AF65-F5344CB8AC3E}">
        <p14:creationId xmlns:p14="http://schemas.microsoft.com/office/powerpoint/2010/main" val="39467895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3">
            <a:extLst>
              <a:ext uri="{FF2B5EF4-FFF2-40B4-BE49-F238E27FC236}">
                <a16:creationId xmlns:a16="http://schemas.microsoft.com/office/drawing/2014/main" id="{998CE3FE-6E06-4D56-B838-02526AEA5D47}"/>
              </a:ext>
            </a:extLst>
          </p:cNvPr>
          <p:cNvSpPr txBox="1">
            <a:spLocks noGrp="1"/>
          </p:cNvSpPr>
          <p:nvPr>
            <p:ph type="title" idx="4294967295"/>
          </p:nvPr>
        </p:nvSpPr>
        <p:spPr>
          <a:xfrm>
            <a:off x="465138" y="632779"/>
            <a:ext cx="11794442"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Azure Pipelines build audit &amp; enforcement using Azure Policy</a:t>
            </a:r>
          </a:p>
        </p:txBody>
      </p:sp>
      <p:sp>
        <p:nvSpPr>
          <p:cNvPr id="111" name="Title 16">
            <a:extLst>
              <a:ext uri="{FF2B5EF4-FFF2-40B4-BE49-F238E27FC236}">
                <a16:creationId xmlns:a16="http://schemas.microsoft.com/office/drawing/2014/main" id="{A5C8F647-B397-406D-A02E-67241042AA21}"/>
              </a:ext>
            </a:extLst>
          </p:cNvPr>
          <p:cNvSpPr txBox="1">
            <a:spLocks/>
          </p:cNvSpPr>
          <p:nvPr/>
        </p:nvSpPr>
        <p:spPr>
          <a:xfrm>
            <a:off x="465138" y="2006209"/>
            <a:ext cx="354019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dirty="0">
                <a:solidFill>
                  <a:srgbClr val="0078D4"/>
                </a:solidFill>
                <a:latin typeface="Segoe UI" panose="020B0502040204020203" pitchFamily="34" charset="0"/>
              </a:rPr>
              <a:t>Cloud architect assigns a policy across clusters; policy can be set to block non-compliance (deny) or generate non-compliance warnings (audit)</a:t>
            </a:r>
          </a:p>
        </p:txBody>
      </p:sp>
      <p:sp>
        <p:nvSpPr>
          <p:cNvPr id="122" name="Title 16">
            <a:extLst>
              <a:ext uri="{FF2B5EF4-FFF2-40B4-BE49-F238E27FC236}">
                <a16:creationId xmlns:a16="http://schemas.microsoft.com/office/drawing/2014/main" id="{6B5ED985-A974-4966-BCE9-5E3FC6B8483D}"/>
              </a:ext>
            </a:extLst>
          </p:cNvPr>
          <p:cNvSpPr txBox="1">
            <a:spLocks/>
          </p:cNvSpPr>
          <p:nvPr/>
        </p:nvSpPr>
        <p:spPr>
          <a:xfrm>
            <a:off x="465138" y="3104832"/>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Developer makes code change that kicks off a build on Azure Pipelines</a:t>
            </a:r>
          </a:p>
        </p:txBody>
      </p:sp>
      <p:sp>
        <p:nvSpPr>
          <p:cNvPr id="123" name="Title 16">
            <a:extLst>
              <a:ext uri="{FF2B5EF4-FFF2-40B4-BE49-F238E27FC236}">
                <a16:creationId xmlns:a16="http://schemas.microsoft.com/office/drawing/2014/main" id="{FEF78A2D-9140-45D0-A4BD-40FA886740BE}"/>
              </a:ext>
            </a:extLst>
          </p:cNvPr>
          <p:cNvSpPr txBox="1">
            <a:spLocks/>
          </p:cNvSpPr>
          <p:nvPr/>
        </p:nvSpPr>
        <p:spPr>
          <a:xfrm>
            <a:off x="465138" y="3772568"/>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dirty="0">
                <a:solidFill>
                  <a:srgbClr val="0078D4"/>
                </a:solidFill>
                <a:latin typeface="Segoe UI" panose="020B0502040204020203" pitchFamily="34" charset="0"/>
              </a:rPr>
              <a:t>Azure Pipelines evaluates the request for policy compliance</a:t>
            </a:r>
          </a:p>
        </p:txBody>
      </p:sp>
      <p:sp>
        <p:nvSpPr>
          <p:cNvPr id="124" name="Title 16">
            <a:extLst>
              <a:ext uri="{FF2B5EF4-FFF2-40B4-BE49-F238E27FC236}">
                <a16:creationId xmlns:a16="http://schemas.microsoft.com/office/drawing/2014/main" id="{3B6C4299-0CBA-4322-B672-C897524E2BD0}"/>
              </a:ext>
            </a:extLst>
          </p:cNvPr>
          <p:cNvSpPr txBox="1">
            <a:spLocks/>
          </p:cNvSpPr>
          <p:nvPr/>
        </p:nvSpPr>
        <p:spPr>
          <a:xfrm>
            <a:off x="465138" y="4440304"/>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If policy is set to deny, Azure Pipelines rejects the build attempt if any non-compliance is identified</a:t>
            </a:r>
          </a:p>
        </p:txBody>
      </p:sp>
      <p:sp>
        <p:nvSpPr>
          <p:cNvPr id="125" name="Title 16">
            <a:extLst>
              <a:ext uri="{FF2B5EF4-FFF2-40B4-BE49-F238E27FC236}">
                <a16:creationId xmlns:a16="http://schemas.microsoft.com/office/drawing/2014/main" id="{8D8F3526-5F9D-45D3-B209-373253B67330}"/>
              </a:ext>
            </a:extLst>
          </p:cNvPr>
          <p:cNvSpPr txBox="1">
            <a:spLocks/>
          </p:cNvSpPr>
          <p:nvPr/>
        </p:nvSpPr>
        <p:spPr>
          <a:xfrm>
            <a:off x="465138" y="5323486"/>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If policy is set to audit, a non-compliance event is logged and the build is allowed to proceed</a:t>
            </a:r>
          </a:p>
        </p:txBody>
      </p:sp>
      <p:grpSp>
        <p:nvGrpSpPr>
          <p:cNvPr id="4" name="Group 3" descr="scenario flow for Azure Pipelines build audit &amp; enforcement using Azure Policy">
            <a:extLst>
              <a:ext uri="{FF2B5EF4-FFF2-40B4-BE49-F238E27FC236}">
                <a16:creationId xmlns:a16="http://schemas.microsoft.com/office/drawing/2014/main" id="{94E13570-765D-4B9C-9D37-D8D92156AB0C}"/>
              </a:ext>
            </a:extLst>
          </p:cNvPr>
          <p:cNvGrpSpPr/>
          <p:nvPr/>
        </p:nvGrpSpPr>
        <p:grpSpPr>
          <a:xfrm>
            <a:off x="4814155" y="1985470"/>
            <a:ext cx="7134466" cy="4147815"/>
            <a:chOff x="4814155" y="1985470"/>
            <a:chExt cx="7134466" cy="4147815"/>
          </a:xfrm>
        </p:grpSpPr>
        <p:grpSp>
          <p:nvGrpSpPr>
            <p:cNvPr id="221" name="Group 220">
              <a:extLst>
                <a:ext uri="{FF2B5EF4-FFF2-40B4-BE49-F238E27FC236}">
                  <a16:creationId xmlns:a16="http://schemas.microsoft.com/office/drawing/2014/main" id="{D1454E5B-7BA6-439F-8A68-72F514D3F006}"/>
                </a:ext>
              </a:extLst>
            </p:cNvPr>
            <p:cNvGrpSpPr/>
            <p:nvPr/>
          </p:nvGrpSpPr>
          <p:grpSpPr>
            <a:xfrm>
              <a:off x="6730695" y="1985470"/>
              <a:ext cx="822960" cy="1243815"/>
              <a:chOff x="6410166" y="1802786"/>
              <a:chExt cx="822960" cy="1243815"/>
            </a:xfrm>
          </p:grpSpPr>
          <p:sp>
            <p:nvSpPr>
              <p:cNvPr id="222" name="Title 1">
                <a:extLst>
                  <a:ext uri="{FF2B5EF4-FFF2-40B4-BE49-F238E27FC236}">
                    <a16:creationId xmlns:a16="http://schemas.microsoft.com/office/drawing/2014/main" id="{8C80E4C6-F0AD-4048-A2BB-76668AF7C609}"/>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223" name="Rectangle: Rounded Corners 222">
                <a:extLst>
                  <a:ext uri="{FF2B5EF4-FFF2-40B4-BE49-F238E27FC236}">
                    <a16:creationId xmlns:a16="http://schemas.microsoft.com/office/drawing/2014/main" id="{A334C77D-2F07-4CC2-96E8-E4A21459C717}"/>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5" name="people_4" title="Icon of a person">
                <a:extLst>
                  <a:ext uri="{FF2B5EF4-FFF2-40B4-BE49-F238E27FC236}">
                    <a16:creationId xmlns:a16="http://schemas.microsoft.com/office/drawing/2014/main" id="{8402D8E0-A3D1-4F18-9833-04EB8273653F}"/>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 title="Icon of a cloud">
                <a:extLst>
                  <a:ext uri="{FF2B5EF4-FFF2-40B4-BE49-F238E27FC236}">
                    <a16:creationId xmlns:a16="http://schemas.microsoft.com/office/drawing/2014/main" id="{A2310B38-F7C0-449C-B8C0-405B96C841BA}"/>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7" name="Group 26">
              <a:extLst>
                <a:ext uri="{FF2B5EF4-FFF2-40B4-BE49-F238E27FC236}">
                  <a16:creationId xmlns:a16="http://schemas.microsoft.com/office/drawing/2014/main" id="{622775F4-228F-4C34-9E3F-C84A428DA545}"/>
                </a:ext>
              </a:extLst>
            </p:cNvPr>
            <p:cNvGrpSpPr/>
            <p:nvPr/>
          </p:nvGrpSpPr>
          <p:grpSpPr>
            <a:xfrm>
              <a:off x="4814155" y="4562303"/>
              <a:ext cx="822960" cy="1058031"/>
              <a:chOff x="4786861" y="4794316"/>
              <a:chExt cx="822960" cy="1058031"/>
            </a:xfrm>
          </p:grpSpPr>
          <p:grpSp>
            <p:nvGrpSpPr>
              <p:cNvPr id="3" name="Group 2">
                <a:extLst>
                  <a:ext uri="{FF2B5EF4-FFF2-40B4-BE49-F238E27FC236}">
                    <a16:creationId xmlns:a16="http://schemas.microsoft.com/office/drawing/2014/main" id="{0C44DFF3-8BA8-42EB-8356-0CD44018455F}"/>
                  </a:ext>
                </a:extLst>
              </p:cNvPr>
              <p:cNvGrpSpPr/>
              <p:nvPr/>
            </p:nvGrpSpPr>
            <p:grpSpPr>
              <a:xfrm>
                <a:off x="4786861" y="5029387"/>
                <a:ext cx="822960" cy="822960"/>
                <a:chOff x="4995515" y="5295687"/>
                <a:chExt cx="822960" cy="822960"/>
              </a:xfrm>
            </p:grpSpPr>
            <p:sp>
              <p:nvSpPr>
                <p:cNvPr id="231" name="Rectangle: Rounded Corners 230">
                  <a:extLst>
                    <a:ext uri="{FF2B5EF4-FFF2-40B4-BE49-F238E27FC236}">
                      <a16:creationId xmlns:a16="http://schemas.microsoft.com/office/drawing/2014/main" id="{4FCBAF2B-7770-488D-99EC-F9F004FE4DBA}"/>
                    </a:ext>
                  </a:extLst>
                </p:cNvPr>
                <p:cNvSpPr/>
                <p:nvPr/>
              </p:nvSpPr>
              <p:spPr bwMode="auto">
                <a:xfrm>
                  <a:off x="4995515" y="5295687"/>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2" name="people_4" title="Icon of a person">
                  <a:extLst>
                    <a:ext uri="{FF2B5EF4-FFF2-40B4-BE49-F238E27FC236}">
                      <a16:creationId xmlns:a16="http://schemas.microsoft.com/office/drawing/2014/main" id="{8105A7FB-96C5-4372-8BD0-21DBA018D825}"/>
                    </a:ext>
                  </a:extLst>
                </p:cNvPr>
                <p:cNvSpPr>
                  <a:spLocks noChangeAspect="1" noEditPoints="1"/>
                </p:cNvSpPr>
                <p:nvPr/>
              </p:nvSpPr>
              <p:spPr bwMode="auto">
                <a:xfrm>
                  <a:off x="5189287" y="5463774"/>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30" name="Title 1">
                <a:extLst>
                  <a:ext uri="{FF2B5EF4-FFF2-40B4-BE49-F238E27FC236}">
                    <a16:creationId xmlns:a16="http://schemas.microsoft.com/office/drawing/2014/main" id="{10E3D6AF-10AC-4D7E-9BF3-2F721AAD3C80}"/>
                  </a:ext>
                </a:extLst>
              </p:cNvPr>
              <p:cNvSpPr txBox="1">
                <a:spLocks/>
              </p:cNvSpPr>
              <p:nvPr/>
            </p:nvSpPr>
            <p:spPr>
              <a:xfrm>
                <a:off x="4839551" y="4794316"/>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grpSp>
        <p:sp>
          <p:nvSpPr>
            <p:cNvPr id="233" name="Rectangle: Rounded Corners 232">
              <a:extLst>
                <a:ext uri="{FF2B5EF4-FFF2-40B4-BE49-F238E27FC236}">
                  <a16:creationId xmlns:a16="http://schemas.microsoft.com/office/drawing/2014/main" id="{693081E9-5A52-481D-9A0B-F81B96804D46}"/>
                </a:ext>
              </a:extLst>
            </p:cNvPr>
            <p:cNvSpPr/>
            <p:nvPr/>
          </p:nvSpPr>
          <p:spPr bwMode="auto">
            <a:xfrm>
              <a:off x="8748146" y="5009577"/>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34" name="cloud" title="Icon of a cloud">
              <a:extLst>
                <a:ext uri="{FF2B5EF4-FFF2-40B4-BE49-F238E27FC236}">
                  <a16:creationId xmlns:a16="http://schemas.microsoft.com/office/drawing/2014/main" id="{A1EAA4EF-66CC-4AAF-9F00-3C5FC9B9EB5B}"/>
                </a:ext>
              </a:extLst>
            </p:cNvPr>
            <p:cNvSpPr>
              <a:spLocks noChangeAspect="1"/>
            </p:cNvSpPr>
            <p:nvPr/>
          </p:nvSpPr>
          <p:spPr bwMode="auto">
            <a:xfrm>
              <a:off x="11524590" y="4874941"/>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35" name="Group 234">
              <a:extLst>
                <a:ext uri="{FF2B5EF4-FFF2-40B4-BE49-F238E27FC236}">
                  <a16:creationId xmlns:a16="http://schemas.microsoft.com/office/drawing/2014/main" id="{62C91D36-D131-4F7C-869B-31FF511A8C4B}"/>
                </a:ext>
              </a:extLst>
            </p:cNvPr>
            <p:cNvGrpSpPr/>
            <p:nvPr/>
          </p:nvGrpSpPr>
          <p:grpSpPr>
            <a:xfrm>
              <a:off x="8813029" y="5221092"/>
              <a:ext cx="1052945" cy="749725"/>
              <a:chOff x="7987237" y="5453105"/>
              <a:chExt cx="1052945" cy="749725"/>
            </a:xfrm>
          </p:grpSpPr>
          <p:sp>
            <p:nvSpPr>
              <p:cNvPr id="236" name="Rectangle: Rounded Corners 235">
                <a:extLst>
                  <a:ext uri="{FF2B5EF4-FFF2-40B4-BE49-F238E27FC236}">
                    <a16:creationId xmlns:a16="http://schemas.microsoft.com/office/drawing/2014/main" id="{57DEBB39-C9F5-447A-A554-DCD0DCEAFCD9}"/>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37" name="Title 1">
                <a:extLst>
                  <a:ext uri="{FF2B5EF4-FFF2-40B4-BE49-F238E27FC236}">
                    <a16:creationId xmlns:a16="http://schemas.microsoft.com/office/drawing/2014/main" id="{3C3C2E49-4021-40C0-BACA-082974559748}"/>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238" name="Group 237">
                <a:extLst>
                  <a:ext uri="{FF2B5EF4-FFF2-40B4-BE49-F238E27FC236}">
                    <a16:creationId xmlns:a16="http://schemas.microsoft.com/office/drawing/2014/main" id="{A159F151-0305-4253-8CBA-EF0355D99066}"/>
                  </a:ext>
                </a:extLst>
              </p:cNvPr>
              <p:cNvGrpSpPr/>
              <p:nvPr/>
            </p:nvGrpSpPr>
            <p:grpSpPr>
              <a:xfrm>
                <a:off x="8337775" y="5740440"/>
                <a:ext cx="351868" cy="377547"/>
                <a:chOff x="8278782" y="4686865"/>
                <a:chExt cx="413241" cy="443399"/>
              </a:xfrm>
            </p:grpSpPr>
            <p:grpSp>
              <p:nvGrpSpPr>
                <p:cNvPr id="239" name="Group 238">
                  <a:extLst>
                    <a:ext uri="{FF2B5EF4-FFF2-40B4-BE49-F238E27FC236}">
                      <a16:creationId xmlns:a16="http://schemas.microsoft.com/office/drawing/2014/main" id="{596FA446-2DD5-4F8F-996F-1AA71E15D3F2}"/>
                    </a:ext>
                  </a:extLst>
                </p:cNvPr>
                <p:cNvGrpSpPr/>
                <p:nvPr/>
              </p:nvGrpSpPr>
              <p:grpSpPr>
                <a:xfrm>
                  <a:off x="8278782" y="4686865"/>
                  <a:ext cx="413241" cy="197955"/>
                  <a:chOff x="8278782" y="4686865"/>
                  <a:chExt cx="413241" cy="197955"/>
                </a:xfrm>
              </p:grpSpPr>
              <p:sp>
                <p:nvSpPr>
                  <p:cNvPr id="244" name="Freeform: Shape 243">
                    <a:extLst>
                      <a:ext uri="{FF2B5EF4-FFF2-40B4-BE49-F238E27FC236}">
                        <a16:creationId xmlns:a16="http://schemas.microsoft.com/office/drawing/2014/main" id="{08BDA939-C22E-4159-8ACF-88659817299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E0D2C682-7B68-4999-BAB3-DEFE687F02BC}"/>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0" name="Group 239">
                  <a:extLst>
                    <a:ext uri="{FF2B5EF4-FFF2-40B4-BE49-F238E27FC236}">
                      <a16:creationId xmlns:a16="http://schemas.microsoft.com/office/drawing/2014/main" id="{50D00EC9-32C7-4F62-8278-7D9770D1B51A}"/>
                    </a:ext>
                  </a:extLst>
                </p:cNvPr>
                <p:cNvGrpSpPr/>
                <p:nvPr/>
              </p:nvGrpSpPr>
              <p:grpSpPr>
                <a:xfrm>
                  <a:off x="8278782" y="4932309"/>
                  <a:ext cx="413241" cy="197955"/>
                  <a:chOff x="8278782" y="4686865"/>
                  <a:chExt cx="413241" cy="197955"/>
                </a:xfrm>
              </p:grpSpPr>
              <p:sp>
                <p:nvSpPr>
                  <p:cNvPr id="241" name="Freeform: Shape 240">
                    <a:extLst>
                      <a:ext uri="{FF2B5EF4-FFF2-40B4-BE49-F238E27FC236}">
                        <a16:creationId xmlns:a16="http://schemas.microsoft.com/office/drawing/2014/main" id="{B9E5CA00-AF3E-460B-A298-25CFD04E60E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BE96A709-D42D-4906-8608-AB72C842810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249" name="Group 248">
              <a:extLst>
                <a:ext uri="{FF2B5EF4-FFF2-40B4-BE49-F238E27FC236}">
                  <a16:creationId xmlns:a16="http://schemas.microsoft.com/office/drawing/2014/main" id="{2C610FE3-6596-4DFE-B3AB-850AC4B31AC8}"/>
                </a:ext>
              </a:extLst>
            </p:cNvPr>
            <p:cNvGrpSpPr/>
            <p:nvPr/>
          </p:nvGrpSpPr>
          <p:grpSpPr>
            <a:xfrm>
              <a:off x="9716543" y="5221092"/>
              <a:ext cx="1052945" cy="749725"/>
              <a:chOff x="8890751" y="5453105"/>
              <a:chExt cx="1052945" cy="749725"/>
            </a:xfrm>
          </p:grpSpPr>
          <p:sp>
            <p:nvSpPr>
              <p:cNvPr id="250" name="Title 1">
                <a:extLst>
                  <a:ext uri="{FF2B5EF4-FFF2-40B4-BE49-F238E27FC236}">
                    <a16:creationId xmlns:a16="http://schemas.microsoft.com/office/drawing/2014/main" id="{B4361F16-2B49-4E14-BF5B-D829082F992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251" name="Rectangle: Rounded Corners 250">
                <a:extLst>
                  <a:ext uri="{FF2B5EF4-FFF2-40B4-BE49-F238E27FC236}">
                    <a16:creationId xmlns:a16="http://schemas.microsoft.com/office/drawing/2014/main" id="{2727891B-4683-4B24-9BB0-ADF44D277833}"/>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52" name="Group 251">
                <a:extLst>
                  <a:ext uri="{FF2B5EF4-FFF2-40B4-BE49-F238E27FC236}">
                    <a16:creationId xmlns:a16="http://schemas.microsoft.com/office/drawing/2014/main" id="{D4CEC027-0FC0-491A-B861-1B3570792EB1}"/>
                  </a:ext>
                </a:extLst>
              </p:cNvPr>
              <p:cNvGrpSpPr/>
              <p:nvPr/>
            </p:nvGrpSpPr>
            <p:grpSpPr>
              <a:xfrm>
                <a:off x="9241289" y="5740440"/>
                <a:ext cx="351868" cy="377547"/>
                <a:chOff x="8278782" y="4686865"/>
                <a:chExt cx="413241" cy="443399"/>
              </a:xfrm>
            </p:grpSpPr>
            <p:grpSp>
              <p:nvGrpSpPr>
                <p:cNvPr id="253" name="Group 252">
                  <a:extLst>
                    <a:ext uri="{FF2B5EF4-FFF2-40B4-BE49-F238E27FC236}">
                      <a16:creationId xmlns:a16="http://schemas.microsoft.com/office/drawing/2014/main" id="{DE2EC8C8-4B8B-482E-85CB-7A6C2EE0B471}"/>
                    </a:ext>
                  </a:extLst>
                </p:cNvPr>
                <p:cNvGrpSpPr/>
                <p:nvPr/>
              </p:nvGrpSpPr>
              <p:grpSpPr>
                <a:xfrm>
                  <a:off x="8278782" y="4686865"/>
                  <a:ext cx="413241" cy="197955"/>
                  <a:chOff x="8278782" y="4686865"/>
                  <a:chExt cx="413241" cy="197955"/>
                </a:xfrm>
              </p:grpSpPr>
              <p:sp>
                <p:nvSpPr>
                  <p:cNvPr id="257" name="Freeform: Shape 256">
                    <a:extLst>
                      <a:ext uri="{FF2B5EF4-FFF2-40B4-BE49-F238E27FC236}">
                        <a16:creationId xmlns:a16="http://schemas.microsoft.com/office/drawing/2014/main" id="{791C8DFA-88BC-4FE8-99C4-0ABD5AC6E471}"/>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90FB994F-A0D6-4BB1-BA94-66284AFF60BA}"/>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4" name="Group 253">
                  <a:extLst>
                    <a:ext uri="{FF2B5EF4-FFF2-40B4-BE49-F238E27FC236}">
                      <a16:creationId xmlns:a16="http://schemas.microsoft.com/office/drawing/2014/main" id="{D0DB48B6-A5DB-4011-90F9-2184B5CA810D}"/>
                    </a:ext>
                  </a:extLst>
                </p:cNvPr>
                <p:cNvGrpSpPr/>
                <p:nvPr/>
              </p:nvGrpSpPr>
              <p:grpSpPr>
                <a:xfrm>
                  <a:off x="8278782" y="4932309"/>
                  <a:ext cx="413241" cy="197955"/>
                  <a:chOff x="8278782" y="4686865"/>
                  <a:chExt cx="413241" cy="197955"/>
                </a:xfrm>
              </p:grpSpPr>
              <p:sp>
                <p:nvSpPr>
                  <p:cNvPr id="255" name="Freeform: Shape 254">
                    <a:extLst>
                      <a:ext uri="{FF2B5EF4-FFF2-40B4-BE49-F238E27FC236}">
                        <a16:creationId xmlns:a16="http://schemas.microsoft.com/office/drawing/2014/main" id="{1BD74F7B-7268-47D7-8BC3-F5294E856326}"/>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4D03C1CB-AB0F-4F5E-9231-7E4771D657D4}"/>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259" name="Group 258">
              <a:extLst>
                <a:ext uri="{FF2B5EF4-FFF2-40B4-BE49-F238E27FC236}">
                  <a16:creationId xmlns:a16="http://schemas.microsoft.com/office/drawing/2014/main" id="{8A0283C3-4E02-46F8-A772-1A5ED43965F6}"/>
                </a:ext>
              </a:extLst>
            </p:cNvPr>
            <p:cNvGrpSpPr/>
            <p:nvPr/>
          </p:nvGrpSpPr>
          <p:grpSpPr>
            <a:xfrm>
              <a:off x="10620057" y="5221092"/>
              <a:ext cx="1052945" cy="749725"/>
              <a:chOff x="9794265" y="5453105"/>
              <a:chExt cx="1052945" cy="749725"/>
            </a:xfrm>
          </p:grpSpPr>
          <p:sp>
            <p:nvSpPr>
              <p:cNvPr id="260" name="Title 1">
                <a:extLst>
                  <a:ext uri="{FF2B5EF4-FFF2-40B4-BE49-F238E27FC236}">
                    <a16:creationId xmlns:a16="http://schemas.microsoft.com/office/drawing/2014/main" id="{AA8A3D6A-9BFF-457E-95A0-74CD072504A5}"/>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261" name="Rectangle: Rounded Corners 260">
                <a:extLst>
                  <a:ext uri="{FF2B5EF4-FFF2-40B4-BE49-F238E27FC236}">
                    <a16:creationId xmlns:a16="http://schemas.microsoft.com/office/drawing/2014/main" id="{AD9FC427-B0E6-48C0-BE0C-C39BFEC3C994}"/>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62" name="Group 261">
                <a:extLst>
                  <a:ext uri="{FF2B5EF4-FFF2-40B4-BE49-F238E27FC236}">
                    <a16:creationId xmlns:a16="http://schemas.microsoft.com/office/drawing/2014/main" id="{AF2FABA2-DE9D-4FD4-981F-FD5695299606}"/>
                  </a:ext>
                </a:extLst>
              </p:cNvPr>
              <p:cNvGrpSpPr/>
              <p:nvPr/>
            </p:nvGrpSpPr>
            <p:grpSpPr>
              <a:xfrm>
                <a:off x="10144803" y="5740440"/>
                <a:ext cx="351868" cy="377547"/>
                <a:chOff x="8278782" y="4686865"/>
                <a:chExt cx="413241" cy="443399"/>
              </a:xfrm>
            </p:grpSpPr>
            <p:grpSp>
              <p:nvGrpSpPr>
                <p:cNvPr id="263" name="Group 262">
                  <a:extLst>
                    <a:ext uri="{FF2B5EF4-FFF2-40B4-BE49-F238E27FC236}">
                      <a16:creationId xmlns:a16="http://schemas.microsoft.com/office/drawing/2014/main" id="{CE64D27C-C4D9-4361-B8E2-89D423510FC0}"/>
                    </a:ext>
                  </a:extLst>
                </p:cNvPr>
                <p:cNvGrpSpPr/>
                <p:nvPr/>
              </p:nvGrpSpPr>
              <p:grpSpPr>
                <a:xfrm>
                  <a:off x="8278782" y="4686865"/>
                  <a:ext cx="413241" cy="197955"/>
                  <a:chOff x="8278782" y="4686865"/>
                  <a:chExt cx="413241" cy="197955"/>
                </a:xfrm>
              </p:grpSpPr>
              <p:sp>
                <p:nvSpPr>
                  <p:cNvPr id="267" name="Freeform: Shape 266">
                    <a:extLst>
                      <a:ext uri="{FF2B5EF4-FFF2-40B4-BE49-F238E27FC236}">
                        <a16:creationId xmlns:a16="http://schemas.microsoft.com/office/drawing/2014/main" id="{AF41B9C6-881C-4716-84FA-3E01A91A3A23}"/>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1BDC819A-E0D8-45F7-960F-9692B67E7BA8}"/>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E73BDB32-7BC9-4D95-97BB-E2051EC6D45F}"/>
                    </a:ext>
                  </a:extLst>
                </p:cNvPr>
                <p:cNvGrpSpPr/>
                <p:nvPr/>
              </p:nvGrpSpPr>
              <p:grpSpPr>
                <a:xfrm>
                  <a:off x="8278782" y="4932309"/>
                  <a:ext cx="413241" cy="197955"/>
                  <a:chOff x="8278782" y="4686865"/>
                  <a:chExt cx="413241" cy="197955"/>
                </a:xfrm>
              </p:grpSpPr>
              <p:sp>
                <p:nvSpPr>
                  <p:cNvPr id="265" name="Freeform: Shape 264">
                    <a:extLst>
                      <a:ext uri="{FF2B5EF4-FFF2-40B4-BE49-F238E27FC236}">
                        <a16:creationId xmlns:a16="http://schemas.microsoft.com/office/drawing/2014/main" id="{13998D00-CAFC-4173-9308-DA64AD471E31}"/>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E8A7C656-3866-4254-BD88-BBC4C8D4AB3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69" name="Title 1">
              <a:extLst>
                <a:ext uri="{FF2B5EF4-FFF2-40B4-BE49-F238E27FC236}">
                  <a16:creationId xmlns:a16="http://schemas.microsoft.com/office/drawing/2014/main" id="{993FA029-A603-4475-83F9-EDDA2BE8F0AE}"/>
                </a:ext>
              </a:extLst>
            </p:cNvPr>
            <p:cNvSpPr txBox="1">
              <a:spLocks/>
            </p:cNvSpPr>
            <p:nvPr/>
          </p:nvSpPr>
          <p:spPr>
            <a:xfrm>
              <a:off x="8748146" y="4769723"/>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270" name="Group 269">
              <a:extLst>
                <a:ext uri="{FF2B5EF4-FFF2-40B4-BE49-F238E27FC236}">
                  <a16:creationId xmlns:a16="http://schemas.microsoft.com/office/drawing/2014/main" id="{DCC1A20F-507A-405B-83BF-2FF9FEF6D500}"/>
                </a:ext>
              </a:extLst>
            </p:cNvPr>
            <p:cNvGrpSpPr/>
            <p:nvPr/>
          </p:nvGrpSpPr>
          <p:grpSpPr>
            <a:xfrm>
              <a:off x="10745822" y="1985470"/>
              <a:ext cx="822960" cy="1243815"/>
              <a:chOff x="8966623" y="1783468"/>
              <a:chExt cx="822960" cy="1243815"/>
            </a:xfrm>
          </p:grpSpPr>
          <p:sp>
            <p:nvSpPr>
              <p:cNvPr id="271" name="Title 1">
                <a:extLst>
                  <a:ext uri="{FF2B5EF4-FFF2-40B4-BE49-F238E27FC236}">
                    <a16:creationId xmlns:a16="http://schemas.microsoft.com/office/drawing/2014/main" id="{22DFCE3C-E109-41CE-A240-391FFB1DE010}"/>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272" name="Rectangle: Rounded Corners 271">
                <a:extLst>
                  <a:ext uri="{FF2B5EF4-FFF2-40B4-BE49-F238E27FC236}">
                    <a16:creationId xmlns:a16="http://schemas.microsoft.com/office/drawing/2014/main" id="{1DA84FBF-512B-4DDE-A284-B365D2405B6D}"/>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73" name="Picture 272">
                <a:extLst>
                  <a:ext uri="{FF2B5EF4-FFF2-40B4-BE49-F238E27FC236}">
                    <a16:creationId xmlns:a16="http://schemas.microsoft.com/office/drawing/2014/main" id="{D2B8B929-1B33-4247-B531-8041AD11291D}"/>
                  </a:ext>
                </a:extLst>
              </p:cNvPr>
              <p:cNvPicPr>
                <a:picLocks noChangeAspect="1"/>
              </p:cNvPicPr>
              <p:nvPr/>
            </p:nvPicPr>
            <p:blipFill>
              <a:blip r:embed="rId2"/>
              <a:stretch>
                <a:fillRect/>
              </a:stretch>
            </p:blipFill>
            <p:spPr>
              <a:xfrm>
                <a:off x="9122816" y="2358625"/>
                <a:ext cx="510575" cy="514357"/>
              </a:xfrm>
              <a:prstGeom prst="rect">
                <a:avLst/>
              </a:prstGeom>
            </p:spPr>
          </p:pic>
        </p:grpSp>
        <p:cxnSp>
          <p:nvCxnSpPr>
            <p:cNvPr id="274" name="Straight Connector 273">
              <a:extLst>
                <a:ext uri="{FF2B5EF4-FFF2-40B4-BE49-F238E27FC236}">
                  <a16:creationId xmlns:a16="http://schemas.microsoft.com/office/drawing/2014/main" id="{25920065-30E7-44D6-B6D4-4A36FF1329DA}"/>
                </a:ext>
              </a:extLst>
            </p:cNvPr>
            <p:cNvCxnSpPr>
              <a:stCxn id="223" idx="3"/>
              <a:endCxn id="272" idx="1"/>
            </p:cNvCxnSpPr>
            <p:nvPr/>
          </p:nvCxnSpPr>
          <p:spPr>
            <a:xfrm>
              <a:off x="7553655" y="2817805"/>
              <a:ext cx="319216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3F41FE7-C3E0-4198-87E8-C3729B1A7C12}"/>
                </a:ext>
              </a:extLst>
            </p:cNvPr>
            <p:cNvCxnSpPr>
              <a:cxnSpLocks/>
            </p:cNvCxnSpPr>
            <p:nvPr/>
          </p:nvCxnSpPr>
          <p:spPr>
            <a:xfrm>
              <a:off x="11157302" y="3229285"/>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C4EA67DB-D824-4C66-9B3B-9FFE6D3D8469}"/>
                </a:ext>
              </a:extLst>
            </p:cNvPr>
            <p:cNvSpPr/>
            <p:nvPr/>
          </p:nvSpPr>
          <p:spPr bwMode="auto">
            <a:xfrm>
              <a:off x="10081597" y="267932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9" name="Rectangle: Rounded Corners 298">
              <a:extLst>
                <a:ext uri="{FF2B5EF4-FFF2-40B4-BE49-F238E27FC236}">
                  <a16:creationId xmlns:a16="http://schemas.microsoft.com/office/drawing/2014/main" id="{403F2EC3-EFBE-400A-B1DF-B8E284612A47}"/>
                </a:ext>
              </a:extLst>
            </p:cNvPr>
            <p:cNvSpPr/>
            <p:nvPr/>
          </p:nvSpPr>
          <p:spPr bwMode="auto">
            <a:xfrm>
              <a:off x="6022742" y="4088737"/>
              <a:ext cx="2238866" cy="2040991"/>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 name="Group 1">
              <a:extLst>
                <a:ext uri="{FF2B5EF4-FFF2-40B4-BE49-F238E27FC236}">
                  <a16:creationId xmlns:a16="http://schemas.microsoft.com/office/drawing/2014/main" id="{D138EB88-1922-4E7F-B083-F78024B4C789}"/>
                </a:ext>
              </a:extLst>
            </p:cNvPr>
            <p:cNvGrpSpPr/>
            <p:nvPr/>
          </p:nvGrpSpPr>
          <p:grpSpPr>
            <a:xfrm>
              <a:off x="8108384" y="3943551"/>
              <a:ext cx="312058" cy="312058"/>
              <a:chOff x="6247577" y="4576200"/>
              <a:chExt cx="312058" cy="312058"/>
            </a:xfrm>
          </p:grpSpPr>
          <p:sp>
            <p:nvSpPr>
              <p:cNvPr id="301" name="Oval 300">
                <a:extLst>
                  <a:ext uri="{FF2B5EF4-FFF2-40B4-BE49-F238E27FC236}">
                    <a16:creationId xmlns:a16="http://schemas.microsoft.com/office/drawing/2014/main" id="{DB3F19E7-DFFC-4F39-8981-BF1218DA8F9D}"/>
                  </a:ext>
                </a:extLst>
              </p:cNvPr>
              <p:cNvSpPr/>
              <p:nvPr/>
            </p:nvSpPr>
            <p:spPr bwMode="auto">
              <a:xfrm>
                <a:off x="6247577" y="4576200"/>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3" name="Freeform: Shape 302">
                <a:extLst>
                  <a:ext uri="{FF2B5EF4-FFF2-40B4-BE49-F238E27FC236}">
                    <a16:creationId xmlns:a16="http://schemas.microsoft.com/office/drawing/2014/main" id="{3FDEB782-3D66-4DBA-B0B2-545E6F355A3E}"/>
                  </a:ext>
                </a:extLst>
              </p:cNvPr>
              <p:cNvSpPr>
                <a:spLocks noChangeAspect="1"/>
              </p:cNvSpPr>
              <p:nvPr/>
            </p:nvSpPr>
            <p:spPr bwMode="auto">
              <a:xfrm>
                <a:off x="6316870" y="4652578"/>
                <a:ext cx="173473" cy="15930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304" name="Title 1">
              <a:extLst>
                <a:ext uri="{FF2B5EF4-FFF2-40B4-BE49-F238E27FC236}">
                  <a16:creationId xmlns:a16="http://schemas.microsoft.com/office/drawing/2014/main" id="{0C9C80C1-6AB9-4195-8394-C4CD07F62BB2}"/>
                </a:ext>
              </a:extLst>
            </p:cNvPr>
            <p:cNvSpPr txBox="1">
              <a:spLocks/>
            </p:cNvSpPr>
            <p:nvPr/>
          </p:nvSpPr>
          <p:spPr>
            <a:xfrm>
              <a:off x="6022742" y="3854392"/>
              <a:ext cx="131924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panose="020B0702040204020203" pitchFamily="34" charset="0"/>
                  <a:cs typeface="Segoe UI Semibold" panose="020B0702040204020203" pitchFamily="34" charset="0"/>
                </a:rPr>
                <a:t>CI/CD </a:t>
              </a: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Pipelines</a:t>
              </a:r>
            </a:p>
          </p:txBody>
        </p:sp>
        <p:cxnSp>
          <p:nvCxnSpPr>
            <p:cNvPr id="17" name="Straight Arrow Connector 16">
              <a:extLst>
                <a:ext uri="{FF2B5EF4-FFF2-40B4-BE49-F238E27FC236}">
                  <a16:creationId xmlns:a16="http://schemas.microsoft.com/office/drawing/2014/main" id="{F171A15B-01A7-4949-ACE9-EB7873640970}"/>
                </a:ext>
              </a:extLst>
            </p:cNvPr>
            <p:cNvCxnSpPr>
              <a:cxnSpLocks/>
              <a:stCxn id="231" idx="3"/>
              <a:endCxn id="307" idx="1"/>
            </p:cNvCxnSpPr>
            <p:nvPr/>
          </p:nvCxnSpPr>
          <p:spPr>
            <a:xfrm>
              <a:off x="5637115" y="5208854"/>
              <a:ext cx="126045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E9CDAE-4F9D-4003-BD78-6DF82C2B4421}"/>
                </a:ext>
              </a:extLst>
            </p:cNvPr>
            <p:cNvCxnSpPr>
              <a:cxnSpLocks/>
            </p:cNvCxnSpPr>
            <p:nvPr/>
          </p:nvCxnSpPr>
          <p:spPr>
            <a:xfrm rot="16200000" flipH="1">
              <a:off x="7858896" y="4692792"/>
              <a:ext cx="457200" cy="1956778"/>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4" name="Title 1">
              <a:extLst>
                <a:ext uri="{FF2B5EF4-FFF2-40B4-BE49-F238E27FC236}">
                  <a16:creationId xmlns:a16="http://schemas.microsoft.com/office/drawing/2014/main" id="{C6DA0CEA-0686-4CC2-AA70-4CF084606DE2}"/>
                </a:ext>
              </a:extLst>
            </p:cNvPr>
            <p:cNvSpPr txBox="1">
              <a:spLocks/>
            </p:cNvSpPr>
            <p:nvPr/>
          </p:nvSpPr>
          <p:spPr>
            <a:xfrm>
              <a:off x="7419476" y="5820936"/>
              <a:ext cx="595205" cy="153888"/>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Pass</a:t>
              </a:r>
            </a:p>
          </p:txBody>
        </p:sp>
        <p:sp>
          <p:nvSpPr>
            <p:cNvPr id="319" name="Title 1">
              <a:extLst>
                <a:ext uri="{FF2B5EF4-FFF2-40B4-BE49-F238E27FC236}">
                  <a16:creationId xmlns:a16="http://schemas.microsoft.com/office/drawing/2014/main" id="{80216574-6E79-48BB-8403-2184E05A3518}"/>
                </a:ext>
              </a:extLst>
            </p:cNvPr>
            <p:cNvSpPr txBox="1">
              <a:spLocks/>
            </p:cNvSpPr>
            <p:nvPr/>
          </p:nvSpPr>
          <p:spPr>
            <a:xfrm>
              <a:off x="7172816" y="4467487"/>
              <a:ext cx="341725"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panose="020B0502040204020203" pitchFamily="34" charset="0"/>
                </a:rPr>
                <a:t>Fail</a:t>
              </a:r>
            </a:p>
          </p:txBody>
        </p:sp>
        <p:sp>
          <p:nvSpPr>
            <p:cNvPr id="323" name="Title 1">
              <a:extLst>
                <a:ext uri="{FF2B5EF4-FFF2-40B4-BE49-F238E27FC236}">
                  <a16:creationId xmlns:a16="http://schemas.microsoft.com/office/drawing/2014/main" id="{37BB83B1-463A-4964-94D6-8656BE2F487C}"/>
                </a:ext>
              </a:extLst>
            </p:cNvPr>
            <p:cNvSpPr txBox="1">
              <a:spLocks/>
            </p:cNvSpPr>
            <p:nvPr/>
          </p:nvSpPr>
          <p:spPr>
            <a:xfrm>
              <a:off x="6726548" y="4201179"/>
              <a:ext cx="77554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Deny policy</a:t>
              </a:r>
            </a:p>
          </p:txBody>
        </p:sp>
        <p:grpSp>
          <p:nvGrpSpPr>
            <p:cNvPr id="351" name="Group 350">
              <a:extLst>
                <a:ext uri="{FF2B5EF4-FFF2-40B4-BE49-F238E27FC236}">
                  <a16:creationId xmlns:a16="http://schemas.microsoft.com/office/drawing/2014/main" id="{FF61D54C-C777-469E-BAC5-ADF4BEBFE707}"/>
                </a:ext>
              </a:extLst>
            </p:cNvPr>
            <p:cNvGrpSpPr/>
            <p:nvPr/>
          </p:nvGrpSpPr>
          <p:grpSpPr>
            <a:xfrm>
              <a:off x="7633909" y="3362661"/>
              <a:ext cx="423074" cy="451608"/>
              <a:chOff x="7633909" y="3362661"/>
              <a:chExt cx="423074" cy="451608"/>
            </a:xfrm>
          </p:grpSpPr>
          <p:sp>
            <p:nvSpPr>
              <p:cNvPr id="316" name="Rectangle: Rounded Corners 118">
                <a:extLst>
                  <a:ext uri="{FF2B5EF4-FFF2-40B4-BE49-F238E27FC236}">
                    <a16:creationId xmlns:a16="http://schemas.microsoft.com/office/drawing/2014/main" id="{17A796B8-3968-4841-9C06-6CE64C8A72E0}"/>
                  </a:ext>
                </a:extLst>
              </p:cNvPr>
              <p:cNvSpPr/>
              <p:nvPr/>
            </p:nvSpPr>
            <p:spPr bwMode="auto">
              <a:xfrm>
                <a:off x="7633909" y="336266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24" name="mail_3" title="Icon of an open envelope">
                <a:extLst>
                  <a:ext uri="{FF2B5EF4-FFF2-40B4-BE49-F238E27FC236}">
                    <a16:creationId xmlns:a16="http://schemas.microsoft.com/office/drawing/2014/main" id="{6D8889F1-FBCD-4CCA-A2D4-A3DBB7A81BD0}"/>
                  </a:ext>
                </a:extLst>
              </p:cNvPr>
              <p:cNvSpPr>
                <a:spLocks noChangeAspect="1" noEditPoints="1"/>
              </p:cNvSpPr>
              <p:nvPr/>
            </p:nvSpPr>
            <p:spPr bwMode="auto">
              <a:xfrm>
                <a:off x="7720399" y="3477078"/>
                <a:ext cx="250095" cy="222774"/>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68" name="Connector: Elbow 67">
              <a:extLst>
                <a:ext uri="{FF2B5EF4-FFF2-40B4-BE49-F238E27FC236}">
                  <a16:creationId xmlns:a16="http://schemas.microsoft.com/office/drawing/2014/main" id="{519D1458-6415-4213-B357-E87952FA9739}"/>
                </a:ext>
              </a:extLst>
            </p:cNvPr>
            <p:cNvCxnSpPr>
              <a:stCxn id="316" idx="1"/>
              <a:endCxn id="223" idx="2"/>
            </p:cNvCxnSpPr>
            <p:nvPr/>
          </p:nvCxnSpPr>
          <p:spPr>
            <a:xfrm rot="10800000">
              <a:off x="7142175" y="3229285"/>
              <a:ext cx="491734" cy="359180"/>
            </a:xfrm>
            <a:prstGeom prst="bentConnector2">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61E4C3D5-E1A1-4748-B5CF-16EA350D64CF}"/>
                </a:ext>
              </a:extLst>
            </p:cNvPr>
            <p:cNvCxnSpPr>
              <a:cxnSpLocks/>
              <a:stCxn id="331" idx="3"/>
            </p:cNvCxnSpPr>
            <p:nvPr/>
          </p:nvCxnSpPr>
          <p:spPr>
            <a:xfrm>
              <a:off x="8014045" y="4409063"/>
              <a:ext cx="490832" cy="148132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7D5506CC-BCB4-43E6-94FE-A1CB6AEE1DB0}"/>
                </a:ext>
              </a:extLst>
            </p:cNvPr>
            <p:cNvCxnSpPr>
              <a:cxnSpLocks/>
            </p:cNvCxnSpPr>
            <p:nvPr/>
          </p:nvCxnSpPr>
          <p:spPr>
            <a:xfrm rot="5400000">
              <a:off x="9271470" y="2384272"/>
              <a:ext cx="870295" cy="256032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8" name="Oval 337">
              <a:extLst>
                <a:ext uri="{FF2B5EF4-FFF2-40B4-BE49-F238E27FC236}">
                  <a16:creationId xmlns:a16="http://schemas.microsoft.com/office/drawing/2014/main" id="{6DE74664-D739-444F-948E-A818B2EB3643}"/>
                </a:ext>
              </a:extLst>
            </p:cNvPr>
            <p:cNvSpPr/>
            <p:nvPr/>
          </p:nvSpPr>
          <p:spPr bwMode="auto">
            <a:xfrm>
              <a:off x="5887278" y="507513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39" name="Oval 338">
              <a:extLst>
                <a:ext uri="{FF2B5EF4-FFF2-40B4-BE49-F238E27FC236}">
                  <a16:creationId xmlns:a16="http://schemas.microsoft.com/office/drawing/2014/main" id="{E8887D7E-66F7-4369-B403-F9AA14212DD6}"/>
                </a:ext>
              </a:extLst>
            </p:cNvPr>
            <p:cNvSpPr/>
            <p:nvPr/>
          </p:nvSpPr>
          <p:spPr bwMode="auto">
            <a:xfrm>
              <a:off x="7413647" y="507513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0" name="Oval 339">
              <a:extLst>
                <a:ext uri="{FF2B5EF4-FFF2-40B4-BE49-F238E27FC236}">
                  <a16:creationId xmlns:a16="http://schemas.microsoft.com/office/drawing/2014/main" id="{F161C64E-0572-41F3-939B-8DF6396530B3}"/>
                </a:ext>
              </a:extLst>
            </p:cNvPr>
            <p:cNvSpPr/>
            <p:nvPr/>
          </p:nvSpPr>
          <p:spPr bwMode="auto">
            <a:xfrm>
              <a:off x="7935598" y="451922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1" name="Oval 340">
              <a:extLst>
                <a:ext uri="{FF2B5EF4-FFF2-40B4-BE49-F238E27FC236}">
                  <a16:creationId xmlns:a16="http://schemas.microsoft.com/office/drawing/2014/main" id="{3D64421A-386E-48EF-8098-FC77E0470A87}"/>
                </a:ext>
              </a:extLst>
            </p:cNvPr>
            <p:cNvSpPr/>
            <p:nvPr/>
          </p:nvSpPr>
          <p:spPr bwMode="auto">
            <a:xfrm>
              <a:off x="5597817" y="39917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343" name="Connector: Elbow 342">
              <a:extLst>
                <a:ext uri="{FF2B5EF4-FFF2-40B4-BE49-F238E27FC236}">
                  <a16:creationId xmlns:a16="http://schemas.microsoft.com/office/drawing/2014/main" id="{72D881FC-09F2-4FCE-B7C0-7C8C858B2BE0}"/>
                </a:ext>
              </a:extLst>
            </p:cNvPr>
            <p:cNvCxnSpPr>
              <a:stCxn id="307" idx="0"/>
              <a:endCxn id="230" idx="0"/>
            </p:cNvCxnSpPr>
            <p:nvPr/>
          </p:nvCxnSpPr>
          <p:spPr>
            <a:xfrm rot="16200000" flipV="1">
              <a:off x="5956999" y="3830941"/>
              <a:ext cx="420747" cy="1883471"/>
            </a:xfrm>
            <a:prstGeom prst="bentConnector3">
              <a:avLst>
                <a:gd name="adj1" fmla="val 1380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8" name="Group 327">
              <a:extLst>
                <a:ext uri="{FF2B5EF4-FFF2-40B4-BE49-F238E27FC236}">
                  <a16:creationId xmlns:a16="http://schemas.microsoft.com/office/drawing/2014/main" id="{27E001FE-F2C2-4702-96F3-42C6C353C459}"/>
                </a:ext>
              </a:extLst>
            </p:cNvPr>
            <p:cNvGrpSpPr/>
            <p:nvPr/>
          </p:nvGrpSpPr>
          <p:grpSpPr>
            <a:xfrm>
              <a:off x="6163349" y="4144712"/>
              <a:ext cx="525733" cy="525733"/>
              <a:chOff x="6136055" y="4376725"/>
              <a:chExt cx="525733" cy="525733"/>
            </a:xfrm>
          </p:grpSpPr>
          <p:grpSp>
            <p:nvGrpSpPr>
              <p:cNvPr id="320" name="Group 319">
                <a:extLst>
                  <a:ext uri="{FF2B5EF4-FFF2-40B4-BE49-F238E27FC236}">
                    <a16:creationId xmlns:a16="http://schemas.microsoft.com/office/drawing/2014/main" id="{221A9B95-A712-4092-8513-B61F7A7E1673}"/>
                  </a:ext>
                </a:extLst>
              </p:cNvPr>
              <p:cNvGrpSpPr/>
              <p:nvPr/>
            </p:nvGrpSpPr>
            <p:grpSpPr>
              <a:xfrm>
                <a:off x="6187384" y="4413787"/>
                <a:ext cx="423074" cy="451608"/>
                <a:chOff x="5427975" y="4628561"/>
                <a:chExt cx="423074" cy="451608"/>
              </a:xfrm>
            </p:grpSpPr>
            <p:sp>
              <p:nvSpPr>
                <p:cNvPr id="321" name="Rectangle: Rounded Corners 118">
                  <a:extLst>
                    <a:ext uri="{FF2B5EF4-FFF2-40B4-BE49-F238E27FC236}">
                      <a16:creationId xmlns:a16="http://schemas.microsoft.com/office/drawing/2014/main" id="{DEF34462-CFFB-4EF0-8410-682B9970CED9}"/>
                    </a:ext>
                  </a:extLst>
                </p:cNvPr>
                <p:cNvSpPr/>
                <p:nvPr/>
              </p:nvSpPr>
              <p:spPr bwMode="auto">
                <a:xfrm>
                  <a:off x="5427975" y="462856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22" name="Picture 321">
                  <a:extLst>
                    <a:ext uri="{FF2B5EF4-FFF2-40B4-BE49-F238E27FC236}">
                      <a16:creationId xmlns:a16="http://schemas.microsoft.com/office/drawing/2014/main" id="{2840A4CF-6E19-42A4-9975-3789051CB76A}"/>
                    </a:ext>
                  </a:extLst>
                </p:cNvPr>
                <p:cNvPicPr>
                  <a:picLocks noChangeAspect="1"/>
                </p:cNvPicPr>
                <p:nvPr/>
              </p:nvPicPr>
              <p:blipFill rotWithShape="1">
                <a:blip r:embed="rId3"/>
                <a:srcRect l="22924" r="23637"/>
                <a:stretch/>
              </p:blipFill>
              <p:spPr>
                <a:xfrm>
                  <a:off x="5460225" y="4682902"/>
                  <a:ext cx="358575" cy="354195"/>
                </a:xfrm>
                <a:prstGeom prst="rect">
                  <a:avLst/>
                </a:prstGeom>
              </p:spPr>
            </p:pic>
          </p:grpSp>
          <p:sp>
            <p:nvSpPr>
              <p:cNvPr id="66" name="&quot;Not Allowed&quot; Symbol 65">
                <a:extLst>
                  <a:ext uri="{FF2B5EF4-FFF2-40B4-BE49-F238E27FC236}">
                    <a16:creationId xmlns:a16="http://schemas.microsoft.com/office/drawing/2014/main" id="{F76D8C1F-CBD1-4D28-933D-68C982DB1783}"/>
                  </a:ext>
                </a:extLst>
              </p:cNvPr>
              <p:cNvSpPr/>
              <p:nvPr/>
            </p:nvSpPr>
            <p:spPr bwMode="auto">
              <a:xfrm>
                <a:off x="6136055" y="4376725"/>
                <a:ext cx="525733" cy="525733"/>
              </a:xfrm>
              <a:prstGeom prst="noSmoking">
                <a:avLst>
                  <a:gd name="adj" fmla="val 1127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7" name="Title 1">
              <a:extLst>
                <a:ext uri="{FF2B5EF4-FFF2-40B4-BE49-F238E27FC236}">
                  <a16:creationId xmlns:a16="http://schemas.microsoft.com/office/drawing/2014/main" id="{A6966849-A676-45A0-9FCF-C82C345BC617}"/>
                </a:ext>
              </a:extLst>
            </p:cNvPr>
            <p:cNvSpPr txBox="1">
              <a:spLocks/>
            </p:cNvSpPr>
            <p:nvPr/>
          </p:nvSpPr>
          <p:spPr>
            <a:xfrm>
              <a:off x="5569039" y="4285952"/>
              <a:ext cx="331877" cy="246221"/>
            </a:xfrm>
            <a:prstGeom prst="rect">
              <a:avLst/>
            </a:prstGeom>
            <a:solidFill>
              <a:srgbClr val="FCFDFE"/>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Yes</a:t>
              </a:r>
            </a:p>
          </p:txBody>
        </p:sp>
        <p:cxnSp>
          <p:nvCxnSpPr>
            <p:cNvPr id="346" name="Connector: Elbow 345">
              <a:extLst>
                <a:ext uri="{FF2B5EF4-FFF2-40B4-BE49-F238E27FC236}">
                  <a16:creationId xmlns:a16="http://schemas.microsoft.com/office/drawing/2014/main" id="{F0DA39D0-258B-4E43-879D-3C64F1567B4E}"/>
                </a:ext>
              </a:extLst>
            </p:cNvPr>
            <p:cNvCxnSpPr>
              <a:cxnSpLocks/>
              <a:stCxn id="307" idx="0"/>
              <a:endCxn id="316" idx="2"/>
            </p:cNvCxnSpPr>
            <p:nvPr/>
          </p:nvCxnSpPr>
          <p:spPr>
            <a:xfrm rot="5400000" flipH="1" flipV="1">
              <a:off x="6892886" y="4030491"/>
              <a:ext cx="1168781" cy="736339"/>
            </a:xfrm>
            <a:prstGeom prst="bentConnector3">
              <a:avLst>
                <a:gd name="adj1" fmla="val 49488"/>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1" name="Title 1">
              <a:extLst>
                <a:ext uri="{FF2B5EF4-FFF2-40B4-BE49-F238E27FC236}">
                  <a16:creationId xmlns:a16="http://schemas.microsoft.com/office/drawing/2014/main" id="{00BC0D58-4B5D-4ABA-8AD4-FFAED299B002}"/>
                </a:ext>
              </a:extLst>
            </p:cNvPr>
            <p:cNvSpPr txBox="1">
              <a:spLocks/>
            </p:cNvSpPr>
            <p:nvPr/>
          </p:nvSpPr>
          <p:spPr>
            <a:xfrm>
              <a:off x="7682168" y="4285952"/>
              <a:ext cx="331877" cy="246221"/>
            </a:xfrm>
            <a:prstGeom prst="rect">
              <a:avLst/>
            </a:prstGeom>
            <a:solidFill>
              <a:srgbClr val="FCFDFE"/>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No</a:t>
              </a:r>
            </a:p>
          </p:txBody>
        </p:sp>
        <p:sp>
          <p:nvSpPr>
            <p:cNvPr id="313" name="Title 1">
              <a:extLst>
                <a:ext uri="{FF2B5EF4-FFF2-40B4-BE49-F238E27FC236}">
                  <a16:creationId xmlns:a16="http://schemas.microsoft.com/office/drawing/2014/main" id="{6434F33E-C29E-444D-9917-392ADA0D336A}"/>
                </a:ext>
              </a:extLst>
            </p:cNvPr>
            <p:cNvSpPr txBox="1">
              <a:spLocks/>
            </p:cNvSpPr>
            <p:nvPr/>
          </p:nvSpPr>
          <p:spPr>
            <a:xfrm>
              <a:off x="6615703" y="4634409"/>
              <a:ext cx="1052945" cy="292388"/>
            </a:xfrm>
            <a:prstGeom prst="rect">
              <a:avLst/>
            </a:prstGeom>
            <a:solidFill>
              <a:srgbClr val="FCFDFE"/>
            </a:solidFill>
          </p:spPr>
          <p:txBody>
            <a:bodyPr vert="horz" wrap="square" lIns="0" tIns="45720" rIns="0" bIns="9144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Compliance check</a:t>
              </a:r>
            </a:p>
          </p:txBody>
        </p:sp>
        <p:grpSp>
          <p:nvGrpSpPr>
            <p:cNvPr id="26" name="Group 25">
              <a:extLst>
                <a:ext uri="{FF2B5EF4-FFF2-40B4-BE49-F238E27FC236}">
                  <a16:creationId xmlns:a16="http://schemas.microsoft.com/office/drawing/2014/main" id="{C44FC4B8-8336-4D76-B0DF-EB8A67441625}"/>
                </a:ext>
              </a:extLst>
            </p:cNvPr>
            <p:cNvGrpSpPr/>
            <p:nvPr/>
          </p:nvGrpSpPr>
          <p:grpSpPr>
            <a:xfrm>
              <a:off x="6897570" y="4983050"/>
              <a:ext cx="423074" cy="451608"/>
              <a:chOff x="6870276" y="5218501"/>
              <a:chExt cx="423074" cy="451608"/>
            </a:xfrm>
          </p:grpSpPr>
          <p:sp>
            <p:nvSpPr>
              <p:cNvPr id="307" name="Rectangle: Rounded Corners 118">
                <a:extLst>
                  <a:ext uri="{FF2B5EF4-FFF2-40B4-BE49-F238E27FC236}">
                    <a16:creationId xmlns:a16="http://schemas.microsoft.com/office/drawing/2014/main" id="{B2519BB2-6EDD-46C2-8E94-1CD3623A3700}"/>
                  </a:ext>
                </a:extLst>
              </p:cNvPr>
              <p:cNvSpPr/>
              <p:nvPr/>
            </p:nvSpPr>
            <p:spPr bwMode="auto">
              <a:xfrm>
                <a:off x="6870276" y="521850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08" name="Picture 307">
                <a:extLst>
                  <a:ext uri="{FF2B5EF4-FFF2-40B4-BE49-F238E27FC236}">
                    <a16:creationId xmlns:a16="http://schemas.microsoft.com/office/drawing/2014/main" id="{AF305353-A8BC-4512-8738-7AFDCC1B5119}"/>
                  </a:ext>
                </a:extLst>
              </p:cNvPr>
              <p:cNvPicPr>
                <a:picLocks noChangeAspect="1"/>
              </p:cNvPicPr>
              <p:nvPr/>
            </p:nvPicPr>
            <p:blipFill rotWithShape="1">
              <a:blip r:embed="rId3"/>
              <a:srcRect l="22924" r="23637"/>
              <a:stretch/>
            </p:blipFill>
            <p:spPr>
              <a:xfrm>
                <a:off x="6902526" y="5286060"/>
                <a:ext cx="358575" cy="354195"/>
              </a:xfrm>
              <a:prstGeom prst="rect">
                <a:avLst/>
              </a:prstGeom>
            </p:spPr>
          </p:pic>
        </p:grpSp>
        <p:sp>
          <p:nvSpPr>
            <p:cNvPr id="312" name="Rectangle: Rounded Corners 311">
              <a:extLst>
                <a:ext uri="{FF2B5EF4-FFF2-40B4-BE49-F238E27FC236}">
                  <a16:creationId xmlns:a16="http://schemas.microsoft.com/office/drawing/2014/main" id="{ECE31D9F-EF00-4375-8A5D-2C57CF9E08F4}"/>
                </a:ext>
              </a:extLst>
            </p:cNvPr>
            <p:cNvSpPr/>
            <p:nvPr/>
          </p:nvSpPr>
          <p:spPr bwMode="auto">
            <a:xfrm>
              <a:off x="6208804" y="4877641"/>
              <a:ext cx="1866743" cy="66930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spTree>
    <p:extLst>
      <p:ext uri="{BB962C8B-B14F-4D97-AF65-F5344CB8AC3E}">
        <p14:creationId xmlns:p14="http://schemas.microsoft.com/office/powerpoint/2010/main" val="3399632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fade">
                                      <p:cBhvr>
                                        <p:cTn id="20" dur="500"/>
                                        <p:tgtEl>
                                          <p:spTgt spid="1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22" grpId="0"/>
      <p:bldP spid="123" grpId="0"/>
      <p:bldP spid="124" grpId="0"/>
      <p:bldP spid="1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a:extLst>
              <a:ext uri="{FF2B5EF4-FFF2-40B4-BE49-F238E27FC236}">
                <a16:creationId xmlns:a16="http://schemas.microsoft.com/office/drawing/2014/main" id="{62027E6E-FDF3-4F90-84DA-CBCF2A4A9784}"/>
              </a:ext>
            </a:extLst>
          </p:cNvPr>
          <p:cNvSpPr>
            <a:spLocks noGrp="1"/>
          </p:cNvSpPr>
          <p:nvPr>
            <p:ph type="title"/>
          </p:nvPr>
        </p:nvSpPr>
        <p:spPr>
          <a:xfrm>
            <a:off x="465138" y="632779"/>
            <a:ext cx="11794442" cy="410369"/>
          </a:xfrm>
        </p:spPr>
        <p:txBody>
          <a:bodyPr/>
          <a:lstStyle/>
          <a:p>
            <a:r>
              <a:rPr lang="en-US" dirty="0"/>
              <a:t>Azure Policy for clusters</a:t>
            </a:r>
          </a:p>
        </p:txBody>
      </p:sp>
      <p:sp>
        <p:nvSpPr>
          <p:cNvPr id="85" name="Title 16">
            <a:extLst>
              <a:ext uri="{FF2B5EF4-FFF2-40B4-BE49-F238E27FC236}">
                <a16:creationId xmlns:a16="http://schemas.microsoft.com/office/drawing/2014/main" id="{BF4A29DA-5D37-4A30-B94E-D01436E02FC6}"/>
              </a:ext>
              <a:ext uri="{C183D7F6-B498-43B3-948B-1728B52AA6E4}">
                <adec:decorative xmlns:adec="http://schemas.microsoft.com/office/drawing/2017/decorative" val="1"/>
              </a:ext>
            </a:extLst>
          </p:cNvPr>
          <p:cNvSpPr txBox="1">
            <a:spLocks/>
          </p:cNvSpPr>
          <p:nvPr/>
        </p:nvSpPr>
        <p:spPr>
          <a:xfrm>
            <a:off x="489583" y="2636826"/>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endParaRPr lang="en-US"/>
          </a:p>
          <a:p>
            <a:pPr>
              <a:buFont typeface="+mj-lt"/>
              <a:buAutoNum type="arabicPeriod" startAt="3"/>
            </a:pPr>
            <a:endParaRPr lang="en-US"/>
          </a:p>
        </p:txBody>
      </p:sp>
      <p:sp>
        <p:nvSpPr>
          <p:cNvPr id="86" name="Title 16">
            <a:extLst>
              <a:ext uri="{FF2B5EF4-FFF2-40B4-BE49-F238E27FC236}">
                <a16:creationId xmlns:a16="http://schemas.microsoft.com/office/drawing/2014/main" id="{29E1B5FB-2997-4C5C-B686-C0106729584A}"/>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dirty="0"/>
              <a:t>Cloud architect assigns a deployment policy across cluster(s)</a:t>
            </a:r>
          </a:p>
        </p:txBody>
      </p:sp>
      <p:sp>
        <p:nvSpPr>
          <p:cNvPr id="87" name="Title 16" descr="Developer uses standard Kubernetes API to deploy to the cluster&#10;">
            <a:extLst>
              <a:ext uri="{FF2B5EF4-FFF2-40B4-BE49-F238E27FC236}">
                <a16:creationId xmlns:a16="http://schemas.microsoft.com/office/drawing/2014/main" id="{2FD39828-32B0-4189-95DA-593896647039}"/>
              </a:ext>
            </a:extLst>
          </p:cNvPr>
          <p:cNvSpPr txBox="1">
            <a:spLocks/>
          </p:cNvSpPr>
          <p:nvPr/>
        </p:nvSpPr>
        <p:spPr>
          <a:xfrm>
            <a:off x="465138" y="26439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dirty="0"/>
              <a:t>Developer uses standard Kubernetes API to deploy to the cluster</a:t>
            </a:r>
          </a:p>
        </p:txBody>
      </p:sp>
      <p:sp>
        <p:nvSpPr>
          <p:cNvPr id="88" name="Title 16">
            <a:extLst>
              <a:ext uri="{FF2B5EF4-FFF2-40B4-BE49-F238E27FC236}">
                <a16:creationId xmlns:a16="http://schemas.microsoft.com/office/drawing/2014/main" id="{C78E2D12-FE61-4B3A-86B8-AF6C7FBF6C13}"/>
              </a:ext>
            </a:extLst>
          </p:cNvPr>
          <p:cNvSpPr txBox="1">
            <a:spLocks/>
          </p:cNvSpPr>
          <p:nvPr/>
        </p:nvSpPr>
        <p:spPr>
          <a:xfrm>
            <a:off x="465138" y="3281609"/>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Real-time deployment enforcement (acceptance/denial) provided to developer based on policy</a:t>
            </a:r>
          </a:p>
        </p:txBody>
      </p:sp>
      <p:sp>
        <p:nvSpPr>
          <p:cNvPr id="95" name="Title 16">
            <a:extLst>
              <a:ext uri="{FF2B5EF4-FFF2-40B4-BE49-F238E27FC236}">
                <a16:creationId xmlns:a16="http://schemas.microsoft.com/office/drawing/2014/main" id="{1172804F-6770-4E7E-BF48-8D0DCB7F0F07}"/>
              </a:ext>
            </a:extLst>
          </p:cNvPr>
          <p:cNvSpPr txBox="1">
            <a:spLocks/>
          </p:cNvSpPr>
          <p:nvPr/>
        </p:nvSpPr>
        <p:spPr>
          <a:xfrm>
            <a:off x="456547" y="4134753"/>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dirty="0"/>
              <a:t>Cloud architect obtains compliance report for the entire environment and can drill down to individual pod level</a:t>
            </a:r>
          </a:p>
        </p:txBody>
      </p:sp>
      <p:grpSp>
        <p:nvGrpSpPr>
          <p:cNvPr id="2" name="Group 1" descr="Scenario flow showing Azure Policy for clusters">
            <a:extLst>
              <a:ext uri="{FF2B5EF4-FFF2-40B4-BE49-F238E27FC236}">
                <a16:creationId xmlns:a16="http://schemas.microsoft.com/office/drawing/2014/main" id="{345A01D2-1BF2-444E-B417-81CD8C9F7AE8}"/>
              </a:ext>
            </a:extLst>
          </p:cNvPr>
          <p:cNvGrpSpPr/>
          <p:nvPr/>
        </p:nvGrpSpPr>
        <p:grpSpPr>
          <a:xfrm>
            <a:off x="5605108" y="2217483"/>
            <a:ext cx="5517721" cy="4147815"/>
            <a:chOff x="5605108" y="2217483"/>
            <a:chExt cx="5517721" cy="4147815"/>
          </a:xfrm>
        </p:grpSpPr>
        <p:sp>
          <p:nvSpPr>
            <p:cNvPr id="84" name="Rectangle: Rounded Corners 83">
              <a:extLst>
                <a:ext uri="{FF2B5EF4-FFF2-40B4-BE49-F238E27FC236}">
                  <a16:creationId xmlns:a16="http://schemas.microsoft.com/office/drawing/2014/main" id="{80350B2A-7A1C-48BF-A6B8-CB4AB3E89E0D}"/>
                </a:ext>
              </a:extLst>
            </p:cNvPr>
            <p:cNvSpPr/>
            <p:nvPr/>
          </p:nvSpPr>
          <p:spPr bwMode="auto">
            <a:xfrm>
              <a:off x="6958544" y="3584323"/>
              <a:ext cx="2431008" cy="1003466"/>
            </a:xfrm>
            <a:prstGeom prst="roundRect">
              <a:avLst>
                <a:gd name="adj" fmla="val 3125"/>
              </a:avLst>
            </a:prstGeom>
            <a:solidFill>
              <a:srgbClr val="FCFDFE">
                <a:alpha val="1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91" name="Group 90">
              <a:extLst>
                <a:ext uri="{FF2B5EF4-FFF2-40B4-BE49-F238E27FC236}">
                  <a16:creationId xmlns:a16="http://schemas.microsoft.com/office/drawing/2014/main" id="{E22E2F3F-F707-477C-A722-F5DA54E83754}"/>
                </a:ext>
              </a:extLst>
            </p:cNvPr>
            <p:cNvGrpSpPr/>
            <p:nvPr/>
          </p:nvGrpSpPr>
          <p:grpSpPr>
            <a:xfrm>
              <a:off x="5605108" y="2217483"/>
              <a:ext cx="822960" cy="1243815"/>
              <a:chOff x="6410166" y="1802786"/>
              <a:chExt cx="822960" cy="1243815"/>
            </a:xfrm>
          </p:grpSpPr>
          <p:sp>
            <p:nvSpPr>
              <p:cNvPr id="93" name="Title 1">
                <a:extLst>
                  <a:ext uri="{FF2B5EF4-FFF2-40B4-BE49-F238E27FC236}">
                    <a16:creationId xmlns:a16="http://schemas.microsoft.com/office/drawing/2014/main" id="{8819D581-C8D4-4B85-8F4D-F9CEDADA46BF}"/>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94" name="Rectangle: Rounded Corners 93">
                <a:extLst>
                  <a:ext uri="{FF2B5EF4-FFF2-40B4-BE49-F238E27FC236}">
                    <a16:creationId xmlns:a16="http://schemas.microsoft.com/office/drawing/2014/main" id="{382901F9-19E8-440D-95DC-DC52078B455F}"/>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6" name="people_4" title="Icon of a person">
                <a:extLst>
                  <a:ext uri="{FF2B5EF4-FFF2-40B4-BE49-F238E27FC236}">
                    <a16:creationId xmlns:a16="http://schemas.microsoft.com/office/drawing/2014/main" id="{A470793D-E68E-428D-9184-A9B77F047456}"/>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3" title="Icon of a cloud">
                <a:extLst>
                  <a:ext uri="{FF2B5EF4-FFF2-40B4-BE49-F238E27FC236}">
                    <a16:creationId xmlns:a16="http://schemas.microsoft.com/office/drawing/2014/main" id="{3E9EA966-660F-4276-A784-266226258892}"/>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8" name="Group 97">
              <a:extLst>
                <a:ext uri="{FF2B5EF4-FFF2-40B4-BE49-F238E27FC236}">
                  <a16:creationId xmlns:a16="http://schemas.microsoft.com/office/drawing/2014/main" id="{34C1ED66-CEE2-4B87-9089-74D535996E78}"/>
                </a:ext>
              </a:extLst>
            </p:cNvPr>
            <p:cNvGrpSpPr/>
            <p:nvPr/>
          </p:nvGrpSpPr>
          <p:grpSpPr>
            <a:xfrm>
              <a:off x="5605108" y="5153943"/>
              <a:ext cx="822960" cy="1059149"/>
              <a:chOff x="5504558" y="4532630"/>
              <a:chExt cx="822960" cy="1059149"/>
            </a:xfrm>
          </p:grpSpPr>
          <p:sp>
            <p:nvSpPr>
              <p:cNvPr id="99" name="Title 1">
                <a:extLst>
                  <a:ext uri="{FF2B5EF4-FFF2-40B4-BE49-F238E27FC236}">
                    <a16:creationId xmlns:a16="http://schemas.microsoft.com/office/drawing/2014/main" id="{8753F699-D32A-4096-8054-F997C09AF5A5}"/>
                  </a:ext>
                </a:extLst>
              </p:cNvPr>
              <p:cNvSpPr txBox="1">
                <a:spLocks/>
              </p:cNvSpPr>
              <p:nvPr/>
            </p:nvSpPr>
            <p:spPr>
              <a:xfrm>
                <a:off x="5557248" y="4532630"/>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00" name="Rectangle: Rounded Corners 99">
                <a:extLst>
                  <a:ext uri="{FF2B5EF4-FFF2-40B4-BE49-F238E27FC236}">
                    <a16:creationId xmlns:a16="http://schemas.microsoft.com/office/drawing/2014/main" id="{45FAC264-0A24-4A48-9E18-4C6590219328}"/>
                  </a:ext>
                </a:extLst>
              </p:cNvPr>
              <p:cNvSpPr/>
              <p:nvPr/>
            </p:nvSpPr>
            <p:spPr bwMode="auto">
              <a:xfrm>
                <a:off x="5504558" y="4768819"/>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1" name="people_4" title="Icon of a person">
                <a:extLst>
                  <a:ext uri="{FF2B5EF4-FFF2-40B4-BE49-F238E27FC236}">
                    <a16:creationId xmlns:a16="http://schemas.microsoft.com/office/drawing/2014/main" id="{80FBE019-EC97-4626-B9BA-F291AA14EEA8}"/>
                  </a:ext>
                </a:extLst>
              </p:cNvPr>
              <p:cNvSpPr>
                <a:spLocks noChangeAspect="1" noEditPoints="1"/>
              </p:cNvSpPr>
              <p:nvPr/>
            </p:nvSpPr>
            <p:spPr bwMode="auto">
              <a:xfrm>
                <a:off x="5698330" y="4936906"/>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2" name="Rectangle: Rounded Corners 101">
              <a:extLst>
                <a:ext uri="{FF2B5EF4-FFF2-40B4-BE49-F238E27FC236}">
                  <a16:creationId xmlns:a16="http://schemas.microsoft.com/office/drawing/2014/main" id="{5F64F71A-77CF-4609-AE67-BF4A0D7337CB}"/>
                </a:ext>
              </a:extLst>
            </p:cNvPr>
            <p:cNvSpPr/>
            <p:nvPr/>
          </p:nvSpPr>
          <p:spPr bwMode="auto">
            <a:xfrm>
              <a:off x="7922354" y="5241590"/>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3" name="cloud" title="Icon of a cloud">
              <a:extLst>
                <a:ext uri="{FF2B5EF4-FFF2-40B4-BE49-F238E27FC236}">
                  <a16:creationId xmlns:a16="http://schemas.microsoft.com/office/drawing/2014/main" id="{58F819A7-AE44-40D9-A263-93A946B3550C}"/>
                </a:ext>
              </a:extLst>
            </p:cNvPr>
            <p:cNvSpPr>
              <a:spLocks noChangeAspect="1"/>
            </p:cNvSpPr>
            <p:nvPr/>
          </p:nvSpPr>
          <p:spPr bwMode="auto">
            <a:xfrm>
              <a:off x="10698798" y="5106954"/>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04" name="Group 103">
              <a:extLst>
                <a:ext uri="{FF2B5EF4-FFF2-40B4-BE49-F238E27FC236}">
                  <a16:creationId xmlns:a16="http://schemas.microsoft.com/office/drawing/2014/main" id="{3FBE9B4F-388A-4A8A-8B60-3F926FBBD289}"/>
                </a:ext>
              </a:extLst>
            </p:cNvPr>
            <p:cNvGrpSpPr/>
            <p:nvPr/>
          </p:nvGrpSpPr>
          <p:grpSpPr>
            <a:xfrm>
              <a:off x="7987237" y="5453105"/>
              <a:ext cx="1052945" cy="749725"/>
              <a:chOff x="7987237" y="5453105"/>
              <a:chExt cx="1052945" cy="749725"/>
            </a:xfrm>
          </p:grpSpPr>
          <p:sp>
            <p:nvSpPr>
              <p:cNvPr id="105" name="Rectangle: Rounded Corners 104">
                <a:extLst>
                  <a:ext uri="{FF2B5EF4-FFF2-40B4-BE49-F238E27FC236}">
                    <a16:creationId xmlns:a16="http://schemas.microsoft.com/office/drawing/2014/main" id="{0782DC1D-6271-4989-A180-D487A03254DD}"/>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6" name="Title 1">
                <a:extLst>
                  <a:ext uri="{FF2B5EF4-FFF2-40B4-BE49-F238E27FC236}">
                    <a16:creationId xmlns:a16="http://schemas.microsoft.com/office/drawing/2014/main" id="{AD4FD984-88E9-41DC-AFC1-D60F8DA3C7F7}"/>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107" name="Group 106">
                <a:extLst>
                  <a:ext uri="{FF2B5EF4-FFF2-40B4-BE49-F238E27FC236}">
                    <a16:creationId xmlns:a16="http://schemas.microsoft.com/office/drawing/2014/main" id="{D979EA88-150C-4A8F-8346-962CCAF99D50}"/>
                  </a:ext>
                </a:extLst>
              </p:cNvPr>
              <p:cNvGrpSpPr/>
              <p:nvPr/>
            </p:nvGrpSpPr>
            <p:grpSpPr>
              <a:xfrm>
                <a:off x="8337775" y="5740440"/>
                <a:ext cx="351868" cy="377547"/>
                <a:chOff x="8278782" y="4686865"/>
                <a:chExt cx="413241" cy="443399"/>
              </a:xfrm>
            </p:grpSpPr>
            <p:grpSp>
              <p:nvGrpSpPr>
                <p:cNvPr id="108" name="Group 107">
                  <a:extLst>
                    <a:ext uri="{FF2B5EF4-FFF2-40B4-BE49-F238E27FC236}">
                      <a16:creationId xmlns:a16="http://schemas.microsoft.com/office/drawing/2014/main" id="{9DD8331E-099B-4C0D-AB52-A4AF6816955A}"/>
                    </a:ext>
                  </a:extLst>
                </p:cNvPr>
                <p:cNvGrpSpPr/>
                <p:nvPr/>
              </p:nvGrpSpPr>
              <p:grpSpPr>
                <a:xfrm>
                  <a:off x="8278782" y="4686865"/>
                  <a:ext cx="413241" cy="197955"/>
                  <a:chOff x="8278782" y="4686865"/>
                  <a:chExt cx="413241" cy="197955"/>
                </a:xfrm>
              </p:grpSpPr>
              <p:sp>
                <p:nvSpPr>
                  <p:cNvPr id="112" name="Freeform: Shape 111">
                    <a:extLst>
                      <a:ext uri="{FF2B5EF4-FFF2-40B4-BE49-F238E27FC236}">
                        <a16:creationId xmlns:a16="http://schemas.microsoft.com/office/drawing/2014/main" id="{C91BF871-063F-42AF-BC78-FC534C032BC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01C7C603-BD11-4A5A-B0C3-1F0CA48114AD}"/>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9" name="Group 108">
                  <a:extLst>
                    <a:ext uri="{FF2B5EF4-FFF2-40B4-BE49-F238E27FC236}">
                      <a16:creationId xmlns:a16="http://schemas.microsoft.com/office/drawing/2014/main" id="{42F4D89C-4A01-4C10-8173-BDE17E4796DC}"/>
                    </a:ext>
                  </a:extLst>
                </p:cNvPr>
                <p:cNvGrpSpPr/>
                <p:nvPr/>
              </p:nvGrpSpPr>
              <p:grpSpPr>
                <a:xfrm>
                  <a:off x="8278782" y="4932309"/>
                  <a:ext cx="413241" cy="197955"/>
                  <a:chOff x="8278782" y="4686865"/>
                  <a:chExt cx="413241" cy="197955"/>
                </a:xfrm>
              </p:grpSpPr>
              <p:sp>
                <p:nvSpPr>
                  <p:cNvPr id="110" name="Freeform: Shape 109">
                    <a:extLst>
                      <a:ext uri="{FF2B5EF4-FFF2-40B4-BE49-F238E27FC236}">
                        <a16:creationId xmlns:a16="http://schemas.microsoft.com/office/drawing/2014/main" id="{D43954CA-2025-4298-A7DB-F62562CFA1DE}"/>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0BF655F7-8945-4000-9F64-A5379B49414D}"/>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114" name="Picture 113">
              <a:extLst>
                <a:ext uri="{FF2B5EF4-FFF2-40B4-BE49-F238E27FC236}">
                  <a16:creationId xmlns:a16="http://schemas.microsoft.com/office/drawing/2014/main" id="{095035CB-FE2E-4E42-90E4-AA78A5065FF7}"/>
                </a:ext>
              </a:extLst>
            </p:cNvPr>
            <p:cNvPicPr>
              <a:picLocks noChangeAspect="1"/>
            </p:cNvPicPr>
            <p:nvPr/>
          </p:nvPicPr>
          <p:blipFill rotWithShape="1">
            <a:blip r:embed="rId3"/>
            <a:srcRect l="27557" t="28358" r="44873" b="44928"/>
            <a:stretch/>
          </p:blipFill>
          <p:spPr>
            <a:xfrm>
              <a:off x="10581014" y="5427103"/>
              <a:ext cx="225196" cy="205893"/>
            </a:xfrm>
            <a:prstGeom prst="rect">
              <a:avLst/>
            </a:prstGeom>
          </p:spPr>
        </p:pic>
        <p:pic>
          <p:nvPicPr>
            <p:cNvPr id="115" name="Picture 114">
              <a:extLst>
                <a:ext uri="{FF2B5EF4-FFF2-40B4-BE49-F238E27FC236}">
                  <a16:creationId xmlns:a16="http://schemas.microsoft.com/office/drawing/2014/main" id="{B1A47683-749E-48FE-A091-DB111112ABC1}"/>
                </a:ext>
              </a:extLst>
            </p:cNvPr>
            <p:cNvPicPr>
              <a:picLocks noChangeAspect="1"/>
            </p:cNvPicPr>
            <p:nvPr/>
          </p:nvPicPr>
          <p:blipFill rotWithShape="1">
            <a:blip r:embed="rId4"/>
            <a:srcRect l="32199" t="19838" r="30052" b="43602"/>
            <a:stretch/>
          </p:blipFill>
          <p:spPr>
            <a:xfrm>
              <a:off x="9708020" y="5406875"/>
              <a:ext cx="240529" cy="246349"/>
            </a:xfrm>
            <a:prstGeom prst="rect">
              <a:avLst/>
            </a:prstGeom>
          </p:spPr>
        </p:pic>
        <p:pic>
          <p:nvPicPr>
            <p:cNvPr id="116" name="Picture 115">
              <a:extLst>
                <a:ext uri="{FF2B5EF4-FFF2-40B4-BE49-F238E27FC236}">
                  <a16:creationId xmlns:a16="http://schemas.microsoft.com/office/drawing/2014/main" id="{362C39C8-4274-44C7-8CFB-A120908BE88D}"/>
                </a:ext>
              </a:extLst>
            </p:cNvPr>
            <p:cNvPicPr>
              <a:picLocks noChangeAspect="1"/>
            </p:cNvPicPr>
            <p:nvPr/>
          </p:nvPicPr>
          <p:blipFill rotWithShape="1">
            <a:blip r:embed="rId4"/>
            <a:srcRect l="32199" t="19838" r="30052" b="43602"/>
            <a:stretch/>
          </p:blipFill>
          <p:spPr>
            <a:xfrm>
              <a:off x="8808744" y="5406875"/>
              <a:ext cx="240529" cy="246349"/>
            </a:xfrm>
            <a:prstGeom prst="rect">
              <a:avLst/>
            </a:prstGeom>
          </p:spPr>
        </p:pic>
        <p:grpSp>
          <p:nvGrpSpPr>
            <p:cNvPr id="117" name="Group 116">
              <a:extLst>
                <a:ext uri="{FF2B5EF4-FFF2-40B4-BE49-F238E27FC236}">
                  <a16:creationId xmlns:a16="http://schemas.microsoft.com/office/drawing/2014/main" id="{B2923E5A-EEA9-4E17-85F5-FD757BF13A14}"/>
                </a:ext>
              </a:extLst>
            </p:cNvPr>
            <p:cNvGrpSpPr/>
            <p:nvPr/>
          </p:nvGrpSpPr>
          <p:grpSpPr>
            <a:xfrm>
              <a:off x="8890751" y="5453105"/>
              <a:ext cx="1052945" cy="749725"/>
              <a:chOff x="8890751" y="5453105"/>
              <a:chExt cx="1052945" cy="749725"/>
            </a:xfrm>
          </p:grpSpPr>
          <p:sp>
            <p:nvSpPr>
              <p:cNvPr id="118" name="Title 1">
                <a:extLst>
                  <a:ext uri="{FF2B5EF4-FFF2-40B4-BE49-F238E27FC236}">
                    <a16:creationId xmlns:a16="http://schemas.microsoft.com/office/drawing/2014/main" id="{E545032F-6369-4785-BCB8-044CF0AE7FA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119" name="Rectangle: Rounded Corners 118">
                <a:extLst>
                  <a:ext uri="{FF2B5EF4-FFF2-40B4-BE49-F238E27FC236}">
                    <a16:creationId xmlns:a16="http://schemas.microsoft.com/office/drawing/2014/main" id="{2EB2FD84-B104-4CAF-B2B6-9F1D34E5CD0E}"/>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20" name="Group 119">
                <a:extLst>
                  <a:ext uri="{FF2B5EF4-FFF2-40B4-BE49-F238E27FC236}">
                    <a16:creationId xmlns:a16="http://schemas.microsoft.com/office/drawing/2014/main" id="{777DD28E-1EB2-4D25-8D5A-E432F3185755}"/>
                  </a:ext>
                </a:extLst>
              </p:cNvPr>
              <p:cNvGrpSpPr/>
              <p:nvPr/>
            </p:nvGrpSpPr>
            <p:grpSpPr>
              <a:xfrm>
                <a:off x="9241289" y="5740440"/>
                <a:ext cx="351868" cy="377547"/>
                <a:chOff x="8278782" y="4686865"/>
                <a:chExt cx="413241" cy="443399"/>
              </a:xfrm>
            </p:grpSpPr>
            <p:grpSp>
              <p:nvGrpSpPr>
                <p:cNvPr id="121" name="Group 120">
                  <a:extLst>
                    <a:ext uri="{FF2B5EF4-FFF2-40B4-BE49-F238E27FC236}">
                      <a16:creationId xmlns:a16="http://schemas.microsoft.com/office/drawing/2014/main" id="{79F6083D-F0C5-4491-9278-DACB2E006783}"/>
                    </a:ext>
                  </a:extLst>
                </p:cNvPr>
                <p:cNvGrpSpPr/>
                <p:nvPr/>
              </p:nvGrpSpPr>
              <p:grpSpPr>
                <a:xfrm>
                  <a:off x="8278782" y="4686865"/>
                  <a:ext cx="413241" cy="197955"/>
                  <a:chOff x="8278782" y="4686865"/>
                  <a:chExt cx="413241" cy="197955"/>
                </a:xfrm>
              </p:grpSpPr>
              <p:sp>
                <p:nvSpPr>
                  <p:cNvPr id="125" name="Freeform: Shape 124">
                    <a:extLst>
                      <a:ext uri="{FF2B5EF4-FFF2-40B4-BE49-F238E27FC236}">
                        <a16:creationId xmlns:a16="http://schemas.microsoft.com/office/drawing/2014/main" id="{E739FC72-7477-44CB-B0FB-48DB907DFBAF}"/>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B425D02D-C324-435F-99D9-CB8C88C3549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C7022817-C195-45BF-9E3D-86AB7C9F260B}"/>
                    </a:ext>
                  </a:extLst>
                </p:cNvPr>
                <p:cNvGrpSpPr/>
                <p:nvPr/>
              </p:nvGrpSpPr>
              <p:grpSpPr>
                <a:xfrm>
                  <a:off x="8278782" y="4932309"/>
                  <a:ext cx="413241" cy="197955"/>
                  <a:chOff x="8278782" y="4686865"/>
                  <a:chExt cx="413241" cy="197955"/>
                </a:xfrm>
              </p:grpSpPr>
              <p:sp>
                <p:nvSpPr>
                  <p:cNvPr id="123" name="Freeform: Shape 122">
                    <a:extLst>
                      <a:ext uri="{FF2B5EF4-FFF2-40B4-BE49-F238E27FC236}">
                        <a16:creationId xmlns:a16="http://schemas.microsoft.com/office/drawing/2014/main" id="{A1E1CC1A-6A75-4E93-95EC-769C1BC23EC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338E525-F65E-4F65-B7A1-F658B70C204C}"/>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27" name="Group 126">
              <a:extLst>
                <a:ext uri="{FF2B5EF4-FFF2-40B4-BE49-F238E27FC236}">
                  <a16:creationId xmlns:a16="http://schemas.microsoft.com/office/drawing/2014/main" id="{98C8DA9D-640B-4A14-AB36-73726B288627}"/>
                </a:ext>
              </a:extLst>
            </p:cNvPr>
            <p:cNvGrpSpPr/>
            <p:nvPr/>
          </p:nvGrpSpPr>
          <p:grpSpPr>
            <a:xfrm>
              <a:off x="9794265" y="5453105"/>
              <a:ext cx="1052945" cy="749725"/>
              <a:chOff x="9794265" y="5453105"/>
              <a:chExt cx="1052945" cy="749725"/>
            </a:xfrm>
          </p:grpSpPr>
          <p:sp>
            <p:nvSpPr>
              <p:cNvPr id="128" name="Title 1">
                <a:extLst>
                  <a:ext uri="{FF2B5EF4-FFF2-40B4-BE49-F238E27FC236}">
                    <a16:creationId xmlns:a16="http://schemas.microsoft.com/office/drawing/2014/main" id="{E83D8402-6D7B-4A6D-90C9-DF7E8ACBACE5}"/>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129" name="Rectangle: Rounded Corners 128">
                <a:extLst>
                  <a:ext uri="{FF2B5EF4-FFF2-40B4-BE49-F238E27FC236}">
                    <a16:creationId xmlns:a16="http://schemas.microsoft.com/office/drawing/2014/main" id="{31E1C201-8D86-4117-94E2-563ADBBC209A}"/>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30" name="Group 129">
                <a:extLst>
                  <a:ext uri="{FF2B5EF4-FFF2-40B4-BE49-F238E27FC236}">
                    <a16:creationId xmlns:a16="http://schemas.microsoft.com/office/drawing/2014/main" id="{51820849-5F7F-42ED-AD07-7FD8CD40C33E}"/>
                  </a:ext>
                </a:extLst>
              </p:cNvPr>
              <p:cNvGrpSpPr/>
              <p:nvPr/>
            </p:nvGrpSpPr>
            <p:grpSpPr>
              <a:xfrm>
                <a:off x="10144803" y="5740440"/>
                <a:ext cx="351868" cy="377547"/>
                <a:chOff x="8278782" y="4686865"/>
                <a:chExt cx="413241" cy="443399"/>
              </a:xfrm>
            </p:grpSpPr>
            <p:grpSp>
              <p:nvGrpSpPr>
                <p:cNvPr id="131" name="Group 130">
                  <a:extLst>
                    <a:ext uri="{FF2B5EF4-FFF2-40B4-BE49-F238E27FC236}">
                      <a16:creationId xmlns:a16="http://schemas.microsoft.com/office/drawing/2014/main" id="{44C7CA57-F174-4393-BA79-AB105C624E0A}"/>
                    </a:ext>
                  </a:extLst>
                </p:cNvPr>
                <p:cNvGrpSpPr/>
                <p:nvPr/>
              </p:nvGrpSpPr>
              <p:grpSpPr>
                <a:xfrm>
                  <a:off x="8278782" y="4686865"/>
                  <a:ext cx="413241" cy="197955"/>
                  <a:chOff x="8278782" y="4686865"/>
                  <a:chExt cx="413241" cy="197955"/>
                </a:xfrm>
              </p:grpSpPr>
              <p:sp>
                <p:nvSpPr>
                  <p:cNvPr id="135" name="Freeform: Shape 134">
                    <a:extLst>
                      <a:ext uri="{FF2B5EF4-FFF2-40B4-BE49-F238E27FC236}">
                        <a16:creationId xmlns:a16="http://schemas.microsoft.com/office/drawing/2014/main" id="{553065EE-22E0-4D9F-8A05-0333D19A04A6}"/>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AEFF7E34-98CB-491F-8D57-F4EA49375B99}"/>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96E0FE89-BDC0-44C2-9B58-442C8D8DB9B7}"/>
                    </a:ext>
                  </a:extLst>
                </p:cNvPr>
                <p:cNvGrpSpPr/>
                <p:nvPr/>
              </p:nvGrpSpPr>
              <p:grpSpPr>
                <a:xfrm>
                  <a:off x="8278782" y="4932309"/>
                  <a:ext cx="413241" cy="197955"/>
                  <a:chOff x="8278782" y="4686865"/>
                  <a:chExt cx="413241" cy="197955"/>
                </a:xfrm>
              </p:grpSpPr>
              <p:sp>
                <p:nvSpPr>
                  <p:cNvPr id="133" name="Freeform: Shape 132">
                    <a:extLst>
                      <a:ext uri="{FF2B5EF4-FFF2-40B4-BE49-F238E27FC236}">
                        <a16:creationId xmlns:a16="http://schemas.microsoft.com/office/drawing/2014/main" id="{C401B267-880D-4A53-9460-564856BAC16B}"/>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81A0F220-0AC9-49CE-BF2E-5D2ABCCAF4FB}"/>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37" name="Title 1">
              <a:extLst>
                <a:ext uri="{FF2B5EF4-FFF2-40B4-BE49-F238E27FC236}">
                  <a16:creationId xmlns:a16="http://schemas.microsoft.com/office/drawing/2014/main" id="{7F80CBFC-B864-458F-A391-12616D651CB0}"/>
                </a:ext>
              </a:extLst>
            </p:cNvPr>
            <p:cNvSpPr txBox="1">
              <a:spLocks/>
            </p:cNvSpPr>
            <p:nvPr/>
          </p:nvSpPr>
          <p:spPr>
            <a:xfrm>
              <a:off x="7922354" y="5001736"/>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8" name="Group 137">
              <a:extLst>
                <a:ext uri="{FF2B5EF4-FFF2-40B4-BE49-F238E27FC236}">
                  <a16:creationId xmlns:a16="http://schemas.microsoft.com/office/drawing/2014/main" id="{ED0BF019-D144-4837-9BDE-9ECD36FF97CE}"/>
                </a:ext>
              </a:extLst>
            </p:cNvPr>
            <p:cNvGrpSpPr/>
            <p:nvPr/>
          </p:nvGrpSpPr>
          <p:grpSpPr>
            <a:xfrm>
              <a:off x="9920030" y="2217483"/>
              <a:ext cx="822960" cy="1243815"/>
              <a:chOff x="8966623" y="1783468"/>
              <a:chExt cx="822960" cy="1243815"/>
            </a:xfrm>
          </p:grpSpPr>
          <p:sp>
            <p:nvSpPr>
              <p:cNvPr id="139" name="Title 1">
                <a:extLst>
                  <a:ext uri="{FF2B5EF4-FFF2-40B4-BE49-F238E27FC236}">
                    <a16:creationId xmlns:a16="http://schemas.microsoft.com/office/drawing/2014/main" id="{EF1AE5C1-1663-4068-9A59-4AF86568C8E0}"/>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140" name="Rectangle: Rounded Corners 139">
                <a:extLst>
                  <a:ext uri="{FF2B5EF4-FFF2-40B4-BE49-F238E27FC236}">
                    <a16:creationId xmlns:a16="http://schemas.microsoft.com/office/drawing/2014/main" id="{B256F987-5345-47EC-AF1A-3AA532BC7E7F}"/>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41" name="Picture 140">
                <a:extLst>
                  <a:ext uri="{FF2B5EF4-FFF2-40B4-BE49-F238E27FC236}">
                    <a16:creationId xmlns:a16="http://schemas.microsoft.com/office/drawing/2014/main" id="{D31A9D66-A446-4881-8BD3-385A209843A4}"/>
                  </a:ext>
                </a:extLst>
              </p:cNvPr>
              <p:cNvPicPr>
                <a:picLocks noChangeAspect="1"/>
              </p:cNvPicPr>
              <p:nvPr/>
            </p:nvPicPr>
            <p:blipFill>
              <a:blip r:embed="rId5"/>
              <a:stretch>
                <a:fillRect/>
              </a:stretch>
            </p:blipFill>
            <p:spPr>
              <a:xfrm>
                <a:off x="9122816" y="2358625"/>
                <a:ext cx="510575" cy="514357"/>
              </a:xfrm>
              <a:prstGeom prst="rect">
                <a:avLst/>
              </a:prstGeom>
            </p:spPr>
          </p:pic>
        </p:grpSp>
        <p:cxnSp>
          <p:nvCxnSpPr>
            <p:cNvPr id="142" name="Straight Connector 141">
              <a:extLst>
                <a:ext uri="{FF2B5EF4-FFF2-40B4-BE49-F238E27FC236}">
                  <a16:creationId xmlns:a16="http://schemas.microsoft.com/office/drawing/2014/main" id="{63538608-4AFD-4F5F-AD20-349586125355}"/>
                </a:ext>
              </a:extLst>
            </p:cNvPr>
            <p:cNvCxnSpPr>
              <a:stCxn id="94" idx="3"/>
              <a:endCxn id="140" idx="1"/>
            </p:cNvCxnSpPr>
            <p:nvPr/>
          </p:nvCxnSpPr>
          <p:spPr>
            <a:xfrm>
              <a:off x="6428068" y="3049818"/>
              <a:ext cx="349196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F496F4C4-83B1-4DF7-8EF3-C5E3EE8D6DF7}"/>
                </a:ext>
              </a:extLst>
            </p:cNvPr>
            <p:cNvCxnSpPr>
              <a:cxnSpLocks/>
            </p:cNvCxnSpPr>
            <p:nvPr/>
          </p:nvCxnSpPr>
          <p:spPr>
            <a:xfrm>
              <a:off x="10331510" y="3461298"/>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DA10FCDE-FCA3-4150-9F96-2FE1F1C0B1BC}"/>
                </a:ext>
              </a:extLst>
            </p:cNvPr>
            <p:cNvGrpSpPr/>
            <p:nvPr/>
          </p:nvGrpSpPr>
          <p:grpSpPr>
            <a:xfrm>
              <a:off x="8433162" y="3770038"/>
              <a:ext cx="1052945" cy="632037"/>
              <a:chOff x="9647622" y="2535687"/>
              <a:chExt cx="1052945" cy="632037"/>
            </a:xfrm>
          </p:grpSpPr>
          <p:grpSp>
            <p:nvGrpSpPr>
              <p:cNvPr id="145" name="Group 144">
                <a:extLst>
                  <a:ext uri="{FF2B5EF4-FFF2-40B4-BE49-F238E27FC236}">
                    <a16:creationId xmlns:a16="http://schemas.microsoft.com/office/drawing/2014/main" id="{15B55472-B7F2-4824-862D-CA5061DBEC17}"/>
                  </a:ext>
                </a:extLst>
              </p:cNvPr>
              <p:cNvGrpSpPr/>
              <p:nvPr/>
            </p:nvGrpSpPr>
            <p:grpSpPr>
              <a:xfrm>
                <a:off x="9647622" y="2535687"/>
                <a:ext cx="1052945" cy="632037"/>
                <a:chOff x="7519613" y="2745927"/>
                <a:chExt cx="1052945" cy="632037"/>
              </a:xfrm>
            </p:grpSpPr>
            <p:sp>
              <p:nvSpPr>
                <p:cNvPr id="147" name="Script_F03A" title="Icon of an unrolled document with writing on it">
                  <a:extLst>
                    <a:ext uri="{FF2B5EF4-FFF2-40B4-BE49-F238E27FC236}">
                      <a16:creationId xmlns:a16="http://schemas.microsoft.com/office/drawing/2014/main" id="{38837992-97FF-4F61-B507-1B767ACC0F31}"/>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Title 1">
                  <a:extLst>
                    <a:ext uri="{FF2B5EF4-FFF2-40B4-BE49-F238E27FC236}">
                      <a16:creationId xmlns:a16="http://schemas.microsoft.com/office/drawing/2014/main" id="{D10190C0-42B3-4C6D-B72C-645ACE6336B9}"/>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grpSp>
          <p:pic>
            <p:nvPicPr>
              <p:cNvPr id="146" name="Picture 145">
                <a:extLst>
                  <a:ext uri="{FF2B5EF4-FFF2-40B4-BE49-F238E27FC236}">
                    <a16:creationId xmlns:a16="http://schemas.microsoft.com/office/drawing/2014/main" id="{2970DFB2-A540-41D5-AFD8-D43E59F7CBC0}"/>
                  </a:ext>
                </a:extLst>
              </p:cNvPr>
              <p:cNvPicPr>
                <a:picLocks noChangeAspect="1"/>
              </p:cNvPicPr>
              <p:nvPr/>
            </p:nvPicPr>
            <p:blipFill rotWithShape="1">
              <a:blip r:embed="rId3"/>
              <a:srcRect l="27557" t="28358" r="44873" b="44928"/>
              <a:stretch/>
            </p:blipFill>
            <p:spPr>
              <a:xfrm>
                <a:off x="9995231" y="2754802"/>
                <a:ext cx="440423" cy="402672"/>
              </a:xfrm>
              <a:prstGeom prst="rect">
                <a:avLst/>
              </a:prstGeom>
            </p:spPr>
          </p:pic>
        </p:grpSp>
        <p:grpSp>
          <p:nvGrpSpPr>
            <p:cNvPr id="149" name="Group 148">
              <a:extLst>
                <a:ext uri="{FF2B5EF4-FFF2-40B4-BE49-F238E27FC236}">
                  <a16:creationId xmlns:a16="http://schemas.microsoft.com/office/drawing/2014/main" id="{E013F32D-11A7-4227-B2E2-8A44C9CEEA8D}"/>
                </a:ext>
              </a:extLst>
            </p:cNvPr>
            <p:cNvGrpSpPr/>
            <p:nvPr/>
          </p:nvGrpSpPr>
          <p:grpSpPr>
            <a:xfrm>
              <a:off x="7647576" y="3770038"/>
              <a:ext cx="1052945" cy="632037"/>
              <a:chOff x="8862036" y="2535687"/>
              <a:chExt cx="1052945" cy="632037"/>
            </a:xfrm>
          </p:grpSpPr>
          <p:grpSp>
            <p:nvGrpSpPr>
              <p:cNvPr id="150" name="Group 149">
                <a:extLst>
                  <a:ext uri="{FF2B5EF4-FFF2-40B4-BE49-F238E27FC236}">
                    <a16:creationId xmlns:a16="http://schemas.microsoft.com/office/drawing/2014/main" id="{01B9AAFB-5050-41D6-8BA9-09A58909ABE8}"/>
                  </a:ext>
                </a:extLst>
              </p:cNvPr>
              <p:cNvGrpSpPr/>
              <p:nvPr/>
            </p:nvGrpSpPr>
            <p:grpSpPr>
              <a:xfrm>
                <a:off x="8862036" y="2535687"/>
                <a:ext cx="1052945" cy="632037"/>
                <a:chOff x="7519613" y="2745927"/>
                <a:chExt cx="1052945" cy="632037"/>
              </a:xfrm>
            </p:grpSpPr>
            <p:sp>
              <p:nvSpPr>
                <p:cNvPr id="152" name="Script_F03A" title="Icon of an unrolled document with writing on it">
                  <a:extLst>
                    <a:ext uri="{FF2B5EF4-FFF2-40B4-BE49-F238E27FC236}">
                      <a16:creationId xmlns:a16="http://schemas.microsoft.com/office/drawing/2014/main" id="{B5296DD9-8938-4C5D-9369-DA272A079A6C}"/>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Title 1">
                  <a:extLst>
                    <a:ext uri="{FF2B5EF4-FFF2-40B4-BE49-F238E27FC236}">
                      <a16:creationId xmlns:a16="http://schemas.microsoft.com/office/drawing/2014/main" id="{266A935F-07DF-40CB-B3A1-1D61B88F8AB5}"/>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grpSp>
          <p:pic>
            <p:nvPicPr>
              <p:cNvPr id="151" name="Picture 150">
                <a:extLst>
                  <a:ext uri="{FF2B5EF4-FFF2-40B4-BE49-F238E27FC236}">
                    <a16:creationId xmlns:a16="http://schemas.microsoft.com/office/drawing/2014/main" id="{E3803474-125E-406A-8809-6998B9C4949E}"/>
                  </a:ext>
                </a:extLst>
              </p:cNvPr>
              <p:cNvPicPr>
                <a:picLocks noChangeAspect="1"/>
              </p:cNvPicPr>
              <p:nvPr/>
            </p:nvPicPr>
            <p:blipFill rotWithShape="1">
              <a:blip r:embed="rId4"/>
              <a:srcRect l="32199" t="19838" r="30052" b="43602"/>
              <a:stretch/>
            </p:blipFill>
            <p:spPr>
              <a:xfrm>
                <a:off x="9244156" y="2659506"/>
                <a:ext cx="470411" cy="481793"/>
              </a:xfrm>
              <a:prstGeom prst="rect">
                <a:avLst/>
              </a:prstGeom>
            </p:spPr>
          </p:pic>
        </p:grpSp>
        <p:grpSp>
          <p:nvGrpSpPr>
            <p:cNvPr id="154" name="Group 153">
              <a:extLst>
                <a:ext uri="{FF2B5EF4-FFF2-40B4-BE49-F238E27FC236}">
                  <a16:creationId xmlns:a16="http://schemas.microsoft.com/office/drawing/2014/main" id="{20DDB598-059E-4E80-BF8E-B8EC80AA37E2}"/>
                </a:ext>
              </a:extLst>
            </p:cNvPr>
            <p:cNvGrpSpPr/>
            <p:nvPr/>
          </p:nvGrpSpPr>
          <p:grpSpPr>
            <a:xfrm>
              <a:off x="6861990" y="3770038"/>
              <a:ext cx="1052945" cy="632037"/>
              <a:chOff x="8076450" y="2535687"/>
              <a:chExt cx="1052945" cy="632037"/>
            </a:xfrm>
          </p:grpSpPr>
          <p:grpSp>
            <p:nvGrpSpPr>
              <p:cNvPr id="155" name="Group 154">
                <a:extLst>
                  <a:ext uri="{FF2B5EF4-FFF2-40B4-BE49-F238E27FC236}">
                    <a16:creationId xmlns:a16="http://schemas.microsoft.com/office/drawing/2014/main" id="{CE0A98E3-DFBB-44AA-8EB1-912D1CDE68E8}"/>
                  </a:ext>
                </a:extLst>
              </p:cNvPr>
              <p:cNvGrpSpPr/>
              <p:nvPr/>
            </p:nvGrpSpPr>
            <p:grpSpPr>
              <a:xfrm>
                <a:off x="8076450" y="2535687"/>
                <a:ext cx="1052945" cy="632037"/>
                <a:chOff x="7519613" y="2745927"/>
                <a:chExt cx="1052945" cy="632037"/>
              </a:xfrm>
            </p:grpSpPr>
            <p:sp>
              <p:nvSpPr>
                <p:cNvPr id="157" name="Script_F03A" title="Icon of an unrolled document with writing on it">
                  <a:extLst>
                    <a:ext uri="{FF2B5EF4-FFF2-40B4-BE49-F238E27FC236}">
                      <a16:creationId xmlns:a16="http://schemas.microsoft.com/office/drawing/2014/main" id="{08E3673A-0BFC-4D3F-922E-76161C1E9AB9}"/>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48B7CD7A-075D-44C2-8560-2275A71F3C64}"/>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pic>
            <p:nvPicPr>
              <p:cNvPr id="156" name="Picture 155">
                <a:extLst>
                  <a:ext uri="{FF2B5EF4-FFF2-40B4-BE49-F238E27FC236}">
                    <a16:creationId xmlns:a16="http://schemas.microsoft.com/office/drawing/2014/main" id="{3D272D19-22F6-4966-9229-E9B3273C400B}"/>
                  </a:ext>
                </a:extLst>
              </p:cNvPr>
              <p:cNvPicPr>
                <a:picLocks noChangeAspect="1"/>
              </p:cNvPicPr>
              <p:nvPr/>
            </p:nvPicPr>
            <p:blipFill rotWithShape="1">
              <a:blip r:embed="rId4"/>
              <a:srcRect l="32199" t="19838" r="30052" b="43602"/>
              <a:stretch/>
            </p:blipFill>
            <p:spPr>
              <a:xfrm>
                <a:off x="8460380" y="2659506"/>
                <a:ext cx="470411" cy="481793"/>
              </a:xfrm>
              <a:prstGeom prst="rect">
                <a:avLst/>
              </a:prstGeom>
            </p:spPr>
          </p:pic>
        </p:grpSp>
        <p:sp>
          <p:nvSpPr>
            <p:cNvPr id="159" name="Title 1">
              <a:extLst>
                <a:ext uri="{FF2B5EF4-FFF2-40B4-BE49-F238E27FC236}">
                  <a16:creationId xmlns:a16="http://schemas.microsoft.com/office/drawing/2014/main" id="{05BB495C-55E1-4C87-BB02-4DB4B51D7CF8}"/>
                </a:ext>
              </a:extLst>
            </p:cNvPr>
            <p:cNvSpPr txBox="1">
              <a:spLocks/>
            </p:cNvSpPr>
            <p:nvPr/>
          </p:nvSpPr>
          <p:spPr>
            <a:xfrm>
              <a:off x="6958544" y="3347316"/>
              <a:ext cx="15698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Compliance reports</a:t>
              </a:r>
            </a:p>
          </p:txBody>
        </p:sp>
        <p:cxnSp>
          <p:nvCxnSpPr>
            <p:cNvPr id="160" name="Straight Arrow Connector 159">
              <a:extLst>
                <a:ext uri="{FF2B5EF4-FFF2-40B4-BE49-F238E27FC236}">
                  <a16:creationId xmlns:a16="http://schemas.microsoft.com/office/drawing/2014/main" id="{BE5DF72A-39CD-4AF4-9C97-878783E8A6B1}"/>
                </a:ext>
              </a:extLst>
            </p:cNvPr>
            <p:cNvCxnSpPr>
              <a:cxnSpLocks/>
            </p:cNvCxnSpPr>
            <p:nvPr/>
          </p:nvCxnSpPr>
          <p:spPr>
            <a:xfrm>
              <a:off x="6429188" y="5925437"/>
              <a:ext cx="14745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012B6E6-1EC9-45CA-AFA7-B634F305A9D2}"/>
                </a:ext>
              </a:extLst>
            </p:cNvPr>
            <p:cNvCxnSpPr>
              <a:cxnSpLocks/>
            </p:cNvCxnSpPr>
            <p:nvPr/>
          </p:nvCxnSpPr>
          <p:spPr>
            <a:xfrm flipH="1">
              <a:off x="6429188" y="5677787"/>
              <a:ext cx="1474535" cy="0"/>
            </a:xfrm>
            <a:prstGeom prst="straightConnector1">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2118E3-5208-4115-A10E-9ADCA253B46E}"/>
                </a:ext>
              </a:extLst>
            </p:cNvPr>
            <p:cNvSpPr/>
            <p:nvPr/>
          </p:nvSpPr>
          <p:spPr bwMode="auto">
            <a:xfrm>
              <a:off x="9255805" y="291133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63" name="Oval 162">
              <a:extLst>
                <a:ext uri="{FF2B5EF4-FFF2-40B4-BE49-F238E27FC236}">
                  <a16:creationId xmlns:a16="http://schemas.microsoft.com/office/drawing/2014/main" id="{AB761445-9E19-408F-9121-5CDC4D5B6C65}"/>
                </a:ext>
              </a:extLst>
            </p:cNvPr>
            <p:cNvSpPr/>
            <p:nvPr/>
          </p:nvSpPr>
          <p:spPr bwMode="auto">
            <a:xfrm>
              <a:off x="7029295" y="599960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164" name="Connector: Elbow 163">
              <a:extLst>
                <a:ext uri="{FF2B5EF4-FFF2-40B4-BE49-F238E27FC236}">
                  <a16:creationId xmlns:a16="http://schemas.microsoft.com/office/drawing/2014/main" id="{CFD27BDD-D431-443E-B060-57DCF0BAC0A9}"/>
                </a:ext>
              </a:extLst>
            </p:cNvPr>
            <p:cNvCxnSpPr>
              <a:cxnSpLocks/>
            </p:cNvCxnSpPr>
            <p:nvPr/>
          </p:nvCxnSpPr>
          <p:spPr>
            <a:xfrm flipH="1" flipV="1">
              <a:off x="6279239" y="3461298"/>
              <a:ext cx="658368" cy="457200"/>
            </a:xfrm>
            <a:prstGeom prst="bentConnector2">
              <a:avLst/>
            </a:prstGeom>
            <a:ln w="12700">
              <a:solidFill>
                <a:srgbClr val="00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EEDCDE9E-3FA7-4E08-9357-6F4DF2901146}"/>
                </a:ext>
              </a:extLst>
            </p:cNvPr>
            <p:cNvSpPr/>
            <p:nvPr/>
          </p:nvSpPr>
          <p:spPr bwMode="auto">
            <a:xfrm>
              <a:off x="6446679" y="378578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66" name="Oval 165">
              <a:extLst>
                <a:ext uri="{FF2B5EF4-FFF2-40B4-BE49-F238E27FC236}">
                  <a16:creationId xmlns:a16="http://schemas.microsoft.com/office/drawing/2014/main" id="{4F66A016-0931-48E3-A607-A0F29E2F5D3D}"/>
                </a:ext>
              </a:extLst>
            </p:cNvPr>
            <p:cNvSpPr/>
            <p:nvPr/>
          </p:nvSpPr>
          <p:spPr bwMode="auto">
            <a:xfrm>
              <a:off x="7029295" y="532879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20605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1046440"/>
          </a:xfrm>
        </p:spPr>
        <p:txBody>
          <a:bodyPr/>
          <a:lstStyle/>
          <a:p>
            <a:pPr>
              <a:lnSpc>
                <a:spcPct val="100000"/>
              </a:lnSpc>
            </a:pPr>
            <a:r>
              <a:rPr lang="en-US"/>
              <a:t>Threat protection</a:t>
            </a:r>
            <a:br>
              <a:rPr lang="en-US">
                <a:solidFill>
                  <a:srgbClr val="1E80D7"/>
                </a:solidFill>
              </a:rPr>
            </a:br>
            <a:r>
              <a:rPr lang="en-US" sz="2000">
                <a:latin typeface="Segoe UI" panose="020B0502040204020203" pitchFamily="34" charset="0"/>
                <a:ea typeface="Malgun Gothic" panose="020B0503020000020004" pitchFamily="34" charset="-127"/>
                <a:cs typeface="Times New Roman" panose="02020603050405020304" pitchFamily="18" charset="0"/>
              </a:rPr>
              <a:t>Automated threat detection and best practices recommendation for Kubernetes clusters using advanced analytics from </a:t>
            </a:r>
            <a:r>
              <a:rPr lang="en-US" sz="2000">
                <a:latin typeface="Segoe UI" panose="020B0502040204020203" pitchFamily="34" charset="0"/>
                <a:ea typeface="Malgun Gothic" panose="020B0503020000020004" pitchFamily="34" charset="-127"/>
                <a:cs typeface="Times New Roman" panose="02020603050405020304" pitchFamily="18" charset="0"/>
                <a:hlinkClick r:id="rId3"/>
              </a:rPr>
              <a:t>Azure Security Center</a:t>
            </a:r>
            <a:endParaRPr lang="en-US" sz="2000">
              <a:latin typeface="Segoe UI" panose="020B0502040204020203" pitchFamily="34" charset="0"/>
              <a:ea typeface="Malgun Gothic" panose="020B0503020000020004" pitchFamily="34" charset="-127"/>
              <a:cs typeface="Times New Roman" panose="02020603050405020304" pitchFamily="18" charset="0"/>
            </a:endParaRPr>
          </a:p>
        </p:txBody>
      </p:sp>
      <p:grpSp>
        <p:nvGrpSpPr>
          <p:cNvPr id="2" name="Group 1" descr="Conceptual overview of threat protection using Azure Security Center">
            <a:extLst>
              <a:ext uri="{FF2B5EF4-FFF2-40B4-BE49-F238E27FC236}">
                <a16:creationId xmlns:a16="http://schemas.microsoft.com/office/drawing/2014/main" id="{E8F141B4-BF08-4AF3-93CA-BDBC9B58154A}"/>
              </a:ext>
            </a:extLst>
          </p:cNvPr>
          <p:cNvGrpSpPr/>
          <p:nvPr/>
        </p:nvGrpSpPr>
        <p:grpSpPr>
          <a:xfrm>
            <a:off x="2719573" y="2004948"/>
            <a:ext cx="6264228" cy="4423629"/>
            <a:chOff x="5197303" y="1807022"/>
            <a:chExt cx="6264228" cy="4423629"/>
          </a:xfrm>
        </p:grpSpPr>
        <p:cxnSp>
          <p:nvCxnSpPr>
            <p:cNvPr id="77" name="Straight Connector 76">
              <a:extLst>
                <a:ext uri="{FF2B5EF4-FFF2-40B4-BE49-F238E27FC236}">
                  <a16:creationId xmlns:a16="http://schemas.microsoft.com/office/drawing/2014/main" id="{722A556D-8463-427B-A1F3-074E4340D7E8}"/>
                </a:ext>
              </a:extLst>
            </p:cNvPr>
            <p:cNvCxnSpPr>
              <a:cxnSpLocks/>
              <a:endCxn id="72" idx="0"/>
            </p:cNvCxnSpPr>
            <p:nvPr/>
          </p:nvCxnSpPr>
          <p:spPr>
            <a:xfrm>
              <a:off x="9167827" y="2120778"/>
              <a:ext cx="0" cy="2054306"/>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B1442AE-0339-4C05-BAB4-E0C7F3D1F662}"/>
                </a:ext>
              </a:extLst>
            </p:cNvPr>
            <p:cNvGrpSpPr/>
            <p:nvPr/>
          </p:nvGrpSpPr>
          <p:grpSpPr>
            <a:xfrm>
              <a:off x="5197303" y="4979952"/>
              <a:ext cx="3037305" cy="1250699"/>
              <a:chOff x="6335295" y="4435726"/>
              <a:chExt cx="3037305" cy="1250699"/>
            </a:xfrm>
          </p:grpSpPr>
          <p:sp>
            <p:nvSpPr>
              <p:cNvPr id="16" name="Rectangle: Rounded Corners 15">
                <a:extLst>
                  <a:ext uri="{FF2B5EF4-FFF2-40B4-BE49-F238E27FC236}">
                    <a16:creationId xmlns:a16="http://schemas.microsoft.com/office/drawing/2014/main" id="{F29DFDAA-A870-45F9-94BF-2EA459C5111A}"/>
                  </a:ext>
                </a:extLst>
              </p:cNvPr>
              <p:cNvSpPr/>
              <p:nvPr/>
            </p:nvSpPr>
            <p:spPr bwMode="auto">
              <a:xfrm>
                <a:off x="6335295" y="4435726"/>
                <a:ext cx="3037305" cy="1250699"/>
              </a:xfrm>
              <a:prstGeom prst="roundRect">
                <a:avLst>
                  <a:gd name="adj" fmla="val 3125"/>
                </a:avLst>
              </a:prstGeom>
              <a:solidFill>
                <a:srgbClr val="FCFDFE"/>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DF43836C-8A03-47E2-8F25-41A915791E2A}"/>
                  </a:ext>
                </a:extLst>
              </p:cNvPr>
              <p:cNvGrpSpPr/>
              <p:nvPr/>
            </p:nvGrpSpPr>
            <p:grpSpPr>
              <a:xfrm>
                <a:off x="6525173" y="4584645"/>
                <a:ext cx="2657548" cy="952861"/>
                <a:chOff x="6767312" y="4662428"/>
                <a:chExt cx="2657548" cy="952861"/>
              </a:xfrm>
            </p:grpSpPr>
            <p:grpSp>
              <p:nvGrpSpPr>
                <p:cNvPr id="6" name="Group 5">
                  <a:extLst>
                    <a:ext uri="{FF2B5EF4-FFF2-40B4-BE49-F238E27FC236}">
                      <a16:creationId xmlns:a16="http://schemas.microsoft.com/office/drawing/2014/main" id="{3A3CD3CA-9180-47F5-8FA6-4420018FFE3A}"/>
                    </a:ext>
                  </a:extLst>
                </p:cNvPr>
                <p:cNvGrpSpPr/>
                <p:nvPr/>
              </p:nvGrpSpPr>
              <p:grpSpPr>
                <a:xfrm>
                  <a:off x="6767312" y="4662428"/>
                  <a:ext cx="706291" cy="952861"/>
                  <a:chOff x="6767312" y="4662428"/>
                  <a:chExt cx="706291" cy="952861"/>
                </a:xfrm>
              </p:grpSpPr>
              <p:sp>
                <p:nvSpPr>
                  <p:cNvPr id="21" name="Rectangle: Rounded Corners 20">
                    <a:extLst>
                      <a:ext uri="{FF2B5EF4-FFF2-40B4-BE49-F238E27FC236}">
                        <a16:creationId xmlns:a16="http://schemas.microsoft.com/office/drawing/2014/main" id="{AAC25F02-237A-44D7-A67D-026926EBD3E6}"/>
                      </a:ext>
                    </a:extLst>
                  </p:cNvPr>
                  <p:cNvSpPr/>
                  <p:nvPr/>
                </p:nvSpPr>
                <p:spPr bwMode="auto">
                  <a:xfrm>
                    <a:off x="6767312"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22" name="Title 1">
                    <a:extLst>
                      <a:ext uri="{FF2B5EF4-FFF2-40B4-BE49-F238E27FC236}">
                        <a16:creationId xmlns:a16="http://schemas.microsoft.com/office/drawing/2014/main" id="{FEF367F9-3209-45EF-AB03-8C30F80CAAED}"/>
                      </a:ext>
                    </a:extLst>
                  </p:cNvPr>
                  <p:cNvSpPr txBox="1">
                    <a:spLocks/>
                  </p:cNvSpPr>
                  <p:nvPr/>
                </p:nvSpPr>
                <p:spPr>
                  <a:xfrm>
                    <a:off x="6800417"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grpSp>
                <p:nvGrpSpPr>
                  <p:cNvPr id="23" name="Group 22">
                    <a:extLst>
                      <a:ext uri="{FF2B5EF4-FFF2-40B4-BE49-F238E27FC236}">
                        <a16:creationId xmlns:a16="http://schemas.microsoft.com/office/drawing/2014/main" id="{C76B3056-4E35-44FB-AAF5-22CFC1A4B3FB}"/>
                      </a:ext>
                    </a:extLst>
                  </p:cNvPr>
                  <p:cNvGrpSpPr/>
                  <p:nvPr/>
                </p:nvGrpSpPr>
                <p:grpSpPr>
                  <a:xfrm>
                    <a:off x="6893387" y="5018490"/>
                    <a:ext cx="454142" cy="487283"/>
                    <a:chOff x="8278782" y="4686865"/>
                    <a:chExt cx="413241" cy="443399"/>
                  </a:xfrm>
                </p:grpSpPr>
                <p:grpSp>
                  <p:nvGrpSpPr>
                    <p:cNvPr id="24" name="Group 23">
                      <a:extLst>
                        <a:ext uri="{FF2B5EF4-FFF2-40B4-BE49-F238E27FC236}">
                          <a16:creationId xmlns:a16="http://schemas.microsoft.com/office/drawing/2014/main" id="{6DF06987-5695-4F64-95C9-AB38A134835A}"/>
                        </a:ext>
                      </a:extLst>
                    </p:cNvPr>
                    <p:cNvGrpSpPr/>
                    <p:nvPr/>
                  </p:nvGrpSpPr>
                  <p:grpSpPr>
                    <a:xfrm>
                      <a:off x="8278782" y="4686865"/>
                      <a:ext cx="413241" cy="197955"/>
                      <a:chOff x="8278782" y="4686865"/>
                      <a:chExt cx="413241" cy="197955"/>
                    </a:xfrm>
                  </p:grpSpPr>
                  <p:sp>
                    <p:nvSpPr>
                      <p:cNvPr id="28" name="Freeform: Shape 27">
                        <a:extLst>
                          <a:ext uri="{FF2B5EF4-FFF2-40B4-BE49-F238E27FC236}">
                            <a16:creationId xmlns:a16="http://schemas.microsoft.com/office/drawing/2014/main" id="{27F83BD7-AAA9-4613-8A32-9BF2D28C8047}"/>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EF1026E8-7240-4EFF-8031-AB9B4F49EDE6}"/>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25" name="Group 24">
                      <a:extLst>
                        <a:ext uri="{FF2B5EF4-FFF2-40B4-BE49-F238E27FC236}">
                          <a16:creationId xmlns:a16="http://schemas.microsoft.com/office/drawing/2014/main" id="{51695E71-6DD0-4545-BE7A-B8FC2AFE5CFB}"/>
                        </a:ext>
                      </a:extLst>
                    </p:cNvPr>
                    <p:cNvGrpSpPr/>
                    <p:nvPr/>
                  </p:nvGrpSpPr>
                  <p:grpSpPr>
                    <a:xfrm>
                      <a:off x="8278782" y="4932309"/>
                      <a:ext cx="413241" cy="197955"/>
                      <a:chOff x="8278782" y="4686865"/>
                      <a:chExt cx="413241" cy="197955"/>
                    </a:xfrm>
                  </p:grpSpPr>
                  <p:sp>
                    <p:nvSpPr>
                      <p:cNvPr id="26" name="Freeform: Shape 25">
                        <a:extLst>
                          <a:ext uri="{FF2B5EF4-FFF2-40B4-BE49-F238E27FC236}">
                            <a16:creationId xmlns:a16="http://schemas.microsoft.com/office/drawing/2014/main" id="{A0D6DA43-81C7-4E93-967B-987926E8AC02}"/>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3CDB9C7B-3C42-4567-81F3-E5365F8C0D5F}"/>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nvGrpSpPr>
                <p:cNvPr id="7" name="Group 6">
                  <a:extLst>
                    <a:ext uri="{FF2B5EF4-FFF2-40B4-BE49-F238E27FC236}">
                      <a16:creationId xmlns:a16="http://schemas.microsoft.com/office/drawing/2014/main" id="{A6BECE1E-D6BE-4E69-A4E3-912CC7CBA7C3}"/>
                    </a:ext>
                  </a:extLst>
                </p:cNvPr>
                <p:cNvGrpSpPr/>
                <p:nvPr/>
              </p:nvGrpSpPr>
              <p:grpSpPr>
                <a:xfrm>
                  <a:off x="7742940" y="4662428"/>
                  <a:ext cx="706291" cy="952861"/>
                  <a:chOff x="7933441" y="4662428"/>
                  <a:chExt cx="706291" cy="952861"/>
                </a:xfrm>
              </p:grpSpPr>
              <p:sp>
                <p:nvSpPr>
                  <p:cNvPr id="19" name="Title 1">
                    <a:extLst>
                      <a:ext uri="{FF2B5EF4-FFF2-40B4-BE49-F238E27FC236}">
                        <a16:creationId xmlns:a16="http://schemas.microsoft.com/office/drawing/2014/main" id="{EC644B9B-61B4-4B2F-91D7-D7CA0A2A8FA3}"/>
                      </a:ext>
                    </a:extLst>
                  </p:cNvPr>
                  <p:cNvSpPr txBox="1">
                    <a:spLocks/>
                  </p:cNvSpPr>
                  <p:nvPr/>
                </p:nvSpPr>
                <p:spPr>
                  <a:xfrm>
                    <a:off x="7966546"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sp>
                <p:nvSpPr>
                  <p:cNvPr id="30" name="Rectangle: Rounded Corners 29">
                    <a:extLst>
                      <a:ext uri="{FF2B5EF4-FFF2-40B4-BE49-F238E27FC236}">
                        <a16:creationId xmlns:a16="http://schemas.microsoft.com/office/drawing/2014/main" id="{A95C3683-7FDC-4901-AA0E-31963B880C12}"/>
                      </a:ext>
                    </a:extLst>
                  </p:cNvPr>
                  <p:cNvSpPr/>
                  <p:nvPr/>
                </p:nvSpPr>
                <p:spPr bwMode="auto">
                  <a:xfrm>
                    <a:off x="7933441"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4FFE1FD3-EA8B-45B4-B947-EF1B2DFAB2A3}"/>
                      </a:ext>
                    </a:extLst>
                  </p:cNvPr>
                  <p:cNvGrpSpPr/>
                  <p:nvPr/>
                </p:nvGrpSpPr>
                <p:grpSpPr>
                  <a:xfrm>
                    <a:off x="8059515" y="5018490"/>
                    <a:ext cx="454142" cy="487283"/>
                    <a:chOff x="8278782" y="4686865"/>
                    <a:chExt cx="413241" cy="443399"/>
                  </a:xfrm>
                </p:grpSpPr>
                <p:grpSp>
                  <p:nvGrpSpPr>
                    <p:cNvPr id="32" name="Group 31">
                      <a:extLst>
                        <a:ext uri="{FF2B5EF4-FFF2-40B4-BE49-F238E27FC236}">
                          <a16:creationId xmlns:a16="http://schemas.microsoft.com/office/drawing/2014/main" id="{1B431BBC-B918-4BAA-8F02-FDBC7CBC9852}"/>
                        </a:ext>
                      </a:extLst>
                    </p:cNvPr>
                    <p:cNvGrpSpPr/>
                    <p:nvPr/>
                  </p:nvGrpSpPr>
                  <p:grpSpPr>
                    <a:xfrm>
                      <a:off x="8278782" y="4686865"/>
                      <a:ext cx="413241" cy="197955"/>
                      <a:chOff x="8278782" y="4686865"/>
                      <a:chExt cx="413241" cy="197955"/>
                    </a:xfrm>
                  </p:grpSpPr>
                  <p:sp>
                    <p:nvSpPr>
                      <p:cNvPr id="36" name="Freeform: Shape 35">
                        <a:extLst>
                          <a:ext uri="{FF2B5EF4-FFF2-40B4-BE49-F238E27FC236}">
                            <a16:creationId xmlns:a16="http://schemas.microsoft.com/office/drawing/2014/main" id="{6606A00F-7830-4C18-9587-CC1D8F3E1F4E}"/>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37" name="Freeform: Shape 36">
                        <a:extLst>
                          <a:ext uri="{FF2B5EF4-FFF2-40B4-BE49-F238E27FC236}">
                            <a16:creationId xmlns:a16="http://schemas.microsoft.com/office/drawing/2014/main" id="{C783AF8F-F43D-483E-89D4-24DA735D29B8}"/>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33" name="Group 32">
                      <a:extLst>
                        <a:ext uri="{FF2B5EF4-FFF2-40B4-BE49-F238E27FC236}">
                          <a16:creationId xmlns:a16="http://schemas.microsoft.com/office/drawing/2014/main" id="{FC5FF41C-5C78-4B42-881C-55865E1AACDE}"/>
                        </a:ext>
                      </a:extLst>
                    </p:cNvPr>
                    <p:cNvGrpSpPr/>
                    <p:nvPr/>
                  </p:nvGrpSpPr>
                  <p:grpSpPr>
                    <a:xfrm>
                      <a:off x="8278782" y="4932309"/>
                      <a:ext cx="413241" cy="197955"/>
                      <a:chOff x="8278782" y="4686865"/>
                      <a:chExt cx="413241" cy="197955"/>
                    </a:xfrm>
                  </p:grpSpPr>
                  <p:sp>
                    <p:nvSpPr>
                      <p:cNvPr id="34" name="Freeform: Shape 33">
                        <a:extLst>
                          <a:ext uri="{FF2B5EF4-FFF2-40B4-BE49-F238E27FC236}">
                            <a16:creationId xmlns:a16="http://schemas.microsoft.com/office/drawing/2014/main" id="{1FEED275-CAE0-4B0B-B5AB-1A932831C89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9022742C-7563-4071-ABC8-AED61C9E3BD9}"/>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nvGrpSpPr>
                <p:cNvPr id="8" name="Group 7">
                  <a:extLst>
                    <a:ext uri="{FF2B5EF4-FFF2-40B4-BE49-F238E27FC236}">
                      <a16:creationId xmlns:a16="http://schemas.microsoft.com/office/drawing/2014/main" id="{0CED5D9F-EF6E-4CCD-A9EC-077EF0920451}"/>
                    </a:ext>
                  </a:extLst>
                </p:cNvPr>
                <p:cNvGrpSpPr/>
                <p:nvPr/>
              </p:nvGrpSpPr>
              <p:grpSpPr>
                <a:xfrm>
                  <a:off x="8718569" y="4662428"/>
                  <a:ext cx="706291" cy="952861"/>
                  <a:chOff x="9099569" y="4662428"/>
                  <a:chExt cx="706291" cy="952861"/>
                </a:xfrm>
              </p:grpSpPr>
              <p:sp>
                <p:nvSpPr>
                  <p:cNvPr id="20" name="Title 1">
                    <a:extLst>
                      <a:ext uri="{FF2B5EF4-FFF2-40B4-BE49-F238E27FC236}">
                        <a16:creationId xmlns:a16="http://schemas.microsoft.com/office/drawing/2014/main" id="{166D073E-1B4C-4A41-AC89-F22EDC7292A4}"/>
                      </a:ext>
                    </a:extLst>
                  </p:cNvPr>
                  <p:cNvSpPr txBox="1">
                    <a:spLocks/>
                  </p:cNvSpPr>
                  <p:nvPr/>
                </p:nvSpPr>
                <p:spPr>
                  <a:xfrm>
                    <a:off x="9132674"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sp>
                <p:nvSpPr>
                  <p:cNvPr id="38" name="Rectangle: Rounded Corners 37">
                    <a:extLst>
                      <a:ext uri="{FF2B5EF4-FFF2-40B4-BE49-F238E27FC236}">
                        <a16:creationId xmlns:a16="http://schemas.microsoft.com/office/drawing/2014/main" id="{947E1E2F-A9C1-49F3-8BD6-520DEAB8F58C}"/>
                      </a:ext>
                    </a:extLst>
                  </p:cNvPr>
                  <p:cNvSpPr/>
                  <p:nvPr/>
                </p:nvSpPr>
                <p:spPr bwMode="auto">
                  <a:xfrm>
                    <a:off x="9099569"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39" name="Group 38">
                    <a:extLst>
                      <a:ext uri="{FF2B5EF4-FFF2-40B4-BE49-F238E27FC236}">
                        <a16:creationId xmlns:a16="http://schemas.microsoft.com/office/drawing/2014/main" id="{EE4AE6F7-4DAC-4E34-A0A6-1E3D745554E8}"/>
                      </a:ext>
                    </a:extLst>
                  </p:cNvPr>
                  <p:cNvGrpSpPr/>
                  <p:nvPr/>
                </p:nvGrpSpPr>
                <p:grpSpPr>
                  <a:xfrm>
                    <a:off x="9225644" y="5018490"/>
                    <a:ext cx="454142" cy="487283"/>
                    <a:chOff x="8278782" y="4686865"/>
                    <a:chExt cx="413241" cy="443399"/>
                  </a:xfrm>
                </p:grpSpPr>
                <p:grpSp>
                  <p:nvGrpSpPr>
                    <p:cNvPr id="40" name="Group 39">
                      <a:extLst>
                        <a:ext uri="{FF2B5EF4-FFF2-40B4-BE49-F238E27FC236}">
                          <a16:creationId xmlns:a16="http://schemas.microsoft.com/office/drawing/2014/main" id="{AB313F07-1A55-449C-A89B-45117FC2FE86}"/>
                        </a:ext>
                      </a:extLst>
                    </p:cNvPr>
                    <p:cNvGrpSpPr/>
                    <p:nvPr/>
                  </p:nvGrpSpPr>
                  <p:grpSpPr>
                    <a:xfrm>
                      <a:off x="8278782" y="4686865"/>
                      <a:ext cx="413241" cy="197955"/>
                      <a:chOff x="8278782" y="4686865"/>
                      <a:chExt cx="413241" cy="197955"/>
                    </a:xfrm>
                  </p:grpSpPr>
                  <p:sp>
                    <p:nvSpPr>
                      <p:cNvPr id="44" name="Freeform: Shape 43">
                        <a:extLst>
                          <a:ext uri="{FF2B5EF4-FFF2-40B4-BE49-F238E27FC236}">
                            <a16:creationId xmlns:a16="http://schemas.microsoft.com/office/drawing/2014/main" id="{345BEC91-07EF-4796-90EC-22EAF92EADCC}"/>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45" name="Freeform: Shape 44">
                        <a:extLst>
                          <a:ext uri="{FF2B5EF4-FFF2-40B4-BE49-F238E27FC236}">
                            <a16:creationId xmlns:a16="http://schemas.microsoft.com/office/drawing/2014/main" id="{036DB545-493B-4286-839D-079BFC0DD065}"/>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41" name="Group 40">
                      <a:extLst>
                        <a:ext uri="{FF2B5EF4-FFF2-40B4-BE49-F238E27FC236}">
                          <a16:creationId xmlns:a16="http://schemas.microsoft.com/office/drawing/2014/main" id="{CACF2BBF-0DC2-4E17-B3F4-6F13B8EC4564}"/>
                        </a:ext>
                      </a:extLst>
                    </p:cNvPr>
                    <p:cNvGrpSpPr/>
                    <p:nvPr/>
                  </p:nvGrpSpPr>
                  <p:grpSpPr>
                    <a:xfrm>
                      <a:off x="8278782" y="4932309"/>
                      <a:ext cx="413241" cy="197955"/>
                      <a:chOff x="8278782" y="4686865"/>
                      <a:chExt cx="413241" cy="197955"/>
                    </a:xfrm>
                  </p:grpSpPr>
                  <p:sp>
                    <p:nvSpPr>
                      <p:cNvPr id="42" name="Freeform: Shape 41">
                        <a:extLst>
                          <a:ext uri="{FF2B5EF4-FFF2-40B4-BE49-F238E27FC236}">
                            <a16:creationId xmlns:a16="http://schemas.microsoft.com/office/drawing/2014/main" id="{8380BED2-807B-4FFC-99B1-C6BC265458C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43" name="Freeform: Shape 42">
                        <a:extLst>
                          <a:ext uri="{FF2B5EF4-FFF2-40B4-BE49-F238E27FC236}">
                            <a16:creationId xmlns:a16="http://schemas.microsoft.com/office/drawing/2014/main" id="{AA1156CA-3F90-472D-B9EC-1A13E2CD6D3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grpSp>
        <p:grpSp>
          <p:nvGrpSpPr>
            <p:cNvPr id="74" name="Group 73">
              <a:extLst>
                <a:ext uri="{FF2B5EF4-FFF2-40B4-BE49-F238E27FC236}">
                  <a16:creationId xmlns:a16="http://schemas.microsoft.com/office/drawing/2014/main" id="{13D50F47-E48B-4F07-9825-C2F98637841E}"/>
                </a:ext>
              </a:extLst>
            </p:cNvPr>
            <p:cNvGrpSpPr/>
            <p:nvPr/>
          </p:nvGrpSpPr>
          <p:grpSpPr>
            <a:xfrm>
              <a:off x="6795334" y="2588124"/>
              <a:ext cx="1053367" cy="1673462"/>
              <a:chOff x="7442467" y="2049137"/>
              <a:chExt cx="1053367" cy="1673462"/>
            </a:xfrm>
          </p:grpSpPr>
          <p:sp>
            <p:nvSpPr>
              <p:cNvPr id="52" name="Title 1">
                <a:extLst>
                  <a:ext uri="{FF2B5EF4-FFF2-40B4-BE49-F238E27FC236}">
                    <a16:creationId xmlns:a16="http://schemas.microsoft.com/office/drawing/2014/main" id="{E5C2A171-67DC-4D04-9135-B4D844DE346A}"/>
                  </a:ext>
                </a:extLst>
              </p:cNvPr>
              <p:cNvSpPr txBox="1">
                <a:spLocks/>
              </p:cNvSpPr>
              <p:nvPr/>
            </p:nvSpPr>
            <p:spPr>
              <a:xfrm>
                <a:off x="7446241" y="2049137"/>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Security Center</a:t>
                </a:r>
              </a:p>
            </p:txBody>
          </p:sp>
          <p:grpSp>
            <p:nvGrpSpPr>
              <p:cNvPr id="62" name="Group 61">
                <a:extLst>
                  <a:ext uri="{FF2B5EF4-FFF2-40B4-BE49-F238E27FC236}">
                    <a16:creationId xmlns:a16="http://schemas.microsoft.com/office/drawing/2014/main" id="{9522B80E-3B71-48B1-8727-60C34B6B5A4B}"/>
                  </a:ext>
                </a:extLst>
              </p:cNvPr>
              <p:cNvGrpSpPr/>
              <p:nvPr/>
            </p:nvGrpSpPr>
            <p:grpSpPr>
              <a:xfrm>
                <a:off x="7442467" y="2663118"/>
                <a:ext cx="822960" cy="822960"/>
                <a:chOff x="7442467" y="2568961"/>
                <a:chExt cx="822960" cy="822960"/>
              </a:xfrm>
            </p:grpSpPr>
            <p:sp>
              <p:nvSpPr>
                <p:cNvPr id="53" name="Rectangle: Rounded Corners 52">
                  <a:extLst>
                    <a:ext uri="{FF2B5EF4-FFF2-40B4-BE49-F238E27FC236}">
                      <a16:creationId xmlns:a16="http://schemas.microsoft.com/office/drawing/2014/main" id="{BDD658FC-1961-4909-94E5-0A2E378841AF}"/>
                    </a:ext>
                  </a:extLst>
                </p:cNvPr>
                <p:cNvSpPr/>
                <p:nvPr/>
              </p:nvSpPr>
              <p:spPr bwMode="auto">
                <a:xfrm>
                  <a:off x="7442467" y="2568961"/>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7" name="Picture 46" descr="A picture containing drawing&#10;&#10;Description automatically generated">
                  <a:extLst>
                    <a:ext uri="{FF2B5EF4-FFF2-40B4-BE49-F238E27FC236}">
                      <a16:creationId xmlns:a16="http://schemas.microsoft.com/office/drawing/2014/main" id="{33267AA2-E72D-4D46-8908-A1B1E05E6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7740" y="2684234"/>
                  <a:ext cx="592414" cy="592414"/>
                </a:xfrm>
                <a:prstGeom prst="rect">
                  <a:avLst/>
                </a:prstGeom>
              </p:spPr>
            </p:pic>
          </p:grpSp>
          <p:grpSp>
            <p:nvGrpSpPr>
              <p:cNvPr id="50" name="Group 49">
                <a:extLst>
                  <a:ext uri="{FF2B5EF4-FFF2-40B4-BE49-F238E27FC236}">
                    <a16:creationId xmlns:a16="http://schemas.microsoft.com/office/drawing/2014/main" id="{9F2DDF5C-7890-46BC-ABE8-F5893DA96352}"/>
                  </a:ext>
                </a:extLst>
              </p:cNvPr>
              <p:cNvGrpSpPr/>
              <p:nvPr/>
            </p:nvGrpSpPr>
            <p:grpSpPr>
              <a:xfrm>
                <a:off x="8026707" y="3253472"/>
                <a:ext cx="469127" cy="469127"/>
                <a:chOff x="8380675" y="3180522"/>
                <a:chExt cx="469127" cy="469127"/>
              </a:xfrm>
            </p:grpSpPr>
            <p:sp>
              <p:nvSpPr>
                <p:cNvPr id="49" name="Oval 48">
                  <a:extLst>
                    <a:ext uri="{FF2B5EF4-FFF2-40B4-BE49-F238E27FC236}">
                      <a16:creationId xmlns:a16="http://schemas.microsoft.com/office/drawing/2014/main" id="{FB8E8595-061A-4FE1-8948-7078556B7BCE}"/>
                    </a:ext>
                  </a:extLst>
                </p:cNvPr>
                <p:cNvSpPr/>
                <p:nvPr/>
              </p:nvSpPr>
              <p:spPr bwMode="auto">
                <a:xfrm>
                  <a:off x="8380675" y="3180522"/>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13" title="Icon of a cloud">
                  <a:extLst>
                    <a:ext uri="{FF2B5EF4-FFF2-40B4-BE49-F238E27FC236}">
                      <a16:creationId xmlns:a16="http://schemas.microsoft.com/office/drawing/2014/main" id="{B11CD5AD-CDDA-4B2B-83A2-AC9E30623970}"/>
                    </a:ext>
                  </a:extLst>
                </p:cNvPr>
                <p:cNvSpPr>
                  <a:spLocks noChangeAspect="1"/>
                </p:cNvSpPr>
                <p:nvPr/>
              </p:nvSpPr>
              <p:spPr bwMode="auto">
                <a:xfrm>
                  <a:off x="8461289" y="3330635"/>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57" name="Group 56">
              <a:extLst>
                <a:ext uri="{FF2B5EF4-FFF2-40B4-BE49-F238E27FC236}">
                  <a16:creationId xmlns:a16="http://schemas.microsoft.com/office/drawing/2014/main" id="{B2D94AF9-36E2-41B8-9B75-7774375AFFED}"/>
                </a:ext>
              </a:extLst>
            </p:cNvPr>
            <p:cNvGrpSpPr/>
            <p:nvPr/>
          </p:nvGrpSpPr>
          <p:grpSpPr>
            <a:xfrm>
              <a:off x="8847787" y="3298784"/>
              <a:ext cx="640080" cy="640080"/>
              <a:chOff x="10765456" y="2154483"/>
              <a:chExt cx="640080" cy="640080"/>
            </a:xfrm>
          </p:grpSpPr>
          <p:sp>
            <p:nvSpPr>
              <p:cNvPr id="71" name="Oval 70">
                <a:extLst>
                  <a:ext uri="{FF2B5EF4-FFF2-40B4-BE49-F238E27FC236}">
                    <a16:creationId xmlns:a16="http://schemas.microsoft.com/office/drawing/2014/main" id="{A5D90C19-9AA5-4437-86DC-410B9B8D1709}"/>
                  </a:ext>
                </a:extLst>
              </p:cNvPr>
              <p:cNvSpPr/>
              <p:nvPr/>
            </p:nvSpPr>
            <p:spPr bwMode="auto">
              <a:xfrm>
                <a:off x="10765456" y="21544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Scroll: Vertical 63">
                <a:extLst>
                  <a:ext uri="{FF2B5EF4-FFF2-40B4-BE49-F238E27FC236}">
                    <a16:creationId xmlns:a16="http://schemas.microsoft.com/office/drawing/2014/main" id="{3DB5EAFC-F69E-426C-9609-E874C49E6DEE}"/>
                  </a:ext>
                </a:extLst>
              </p:cNvPr>
              <p:cNvSpPr/>
              <p:nvPr/>
            </p:nvSpPr>
            <p:spPr>
              <a:xfrm>
                <a:off x="10926793" y="2315820"/>
                <a:ext cx="317406" cy="317407"/>
              </a:xfrm>
              <a:prstGeom prst="verticalScroll">
                <a:avLst/>
              </a:pr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79394CF1-C7E5-42CA-AB81-29FDC3B66247}"/>
                </a:ext>
              </a:extLst>
            </p:cNvPr>
            <p:cNvGrpSpPr/>
            <p:nvPr/>
          </p:nvGrpSpPr>
          <p:grpSpPr>
            <a:xfrm>
              <a:off x="8847787" y="4175084"/>
              <a:ext cx="640080" cy="640080"/>
              <a:chOff x="10698781" y="3049833"/>
              <a:chExt cx="640080" cy="640080"/>
            </a:xfrm>
          </p:grpSpPr>
          <p:sp>
            <p:nvSpPr>
              <p:cNvPr id="72" name="Oval 71">
                <a:extLst>
                  <a:ext uri="{FF2B5EF4-FFF2-40B4-BE49-F238E27FC236}">
                    <a16:creationId xmlns:a16="http://schemas.microsoft.com/office/drawing/2014/main" id="{B1447BCA-36C2-42A7-A489-AD5685164E1A}"/>
                  </a:ext>
                </a:extLst>
              </p:cNvPr>
              <p:cNvSpPr/>
              <p:nvPr/>
            </p:nvSpPr>
            <p:spPr bwMode="auto">
              <a:xfrm>
                <a:off x="10698781" y="304983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shield_3" title="Icon of a shield with an exclamation point inside">
                <a:extLst>
                  <a:ext uri="{FF2B5EF4-FFF2-40B4-BE49-F238E27FC236}">
                    <a16:creationId xmlns:a16="http://schemas.microsoft.com/office/drawing/2014/main" id="{9F934CBE-53C7-4E98-BEBF-D39AE8B1C154}"/>
                  </a:ext>
                </a:extLst>
              </p:cNvPr>
              <p:cNvSpPr>
                <a:spLocks noChangeAspect="1" noEditPoints="1"/>
              </p:cNvSpPr>
              <p:nvPr/>
            </p:nvSpPr>
            <p:spPr bwMode="auto">
              <a:xfrm>
                <a:off x="10860749" y="3209664"/>
                <a:ext cx="316145" cy="32041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68">
              <a:extLst>
                <a:ext uri="{FF2B5EF4-FFF2-40B4-BE49-F238E27FC236}">
                  <a16:creationId xmlns:a16="http://schemas.microsoft.com/office/drawing/2014/main" id="{670B82F0-E7A3-4AFB-9512-53A22C0BA1E0}"/>
                </a:ext>
              </a:extLst>
            </p:cNvPr>
            <p:cNvSpPr/>
            <p:nvPr/>
          </p:nvSpPr>
          <p:spPr bwMode="auto">
            <a:xfrm>
              <a:off x="8847787" y="2422484"/>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6FD1E4C6-EA12-47EB-8CC9-109EF9C0044C}"/>
                </a:ext>
              </a:extLst>
            </p:cNvPr>
            <p:cNvSpPr/>
            <p:nvPr/>
          </p:nvSpPr>
          <p:spPr>
            <a:xfrm>
              <a:off x="9523728" y="2542469"/>
              <a:ext cx="1638257" cy="400110"/>
            </a:xfrm>
            <a:prstGeom prst="rect">
              <a:avLst/>
            </a:prstGeom>
          </p:spPr>
          <p:txBody>
            <a:bodyPr wrap="square">
              <a:spAutoFit/>
            </a:bodyPr>
            <a:lstStyle/>
            <a:p>
              <a:r>
                <a:rPr lang="en-US" sz="1000">
                  <a:solidFill>
                    <a:srgbClr val="000000"/>
                  </a:solidFill>
                </a:rPr>
                <a:t>Continuous discovery of managed AKS instances</a:t>
              </a:r>
            </a:p>
          </p:txBody>
        </p:sp>
        <p:sp>
          <p:nvSpPr>
            <p:cNvPr id="81" name="Rectangle 80">
              <a:extLst>
                <a:ext uri="{FF2B5EF4-FFF2-40B4-BE49-F238E27FC236}">
                  <a16:creationId xmlns:a16="http://schemas.microsoft.com/office/drawing/2014/main" id="{DE6F7124-88B4-4C5F-A157-80452CC03A03}"/>
                </a:ext>
              </a:extLst>
            </p:cNvPr>
            <p:cNvSpPr/>
            <p:nvPr/>
          </p:nvSpPr>
          <p:spPr>
            <a:xfrm>
              <a:off x="9523729" y="3411648"/>
              <a:ext cx="1937802" cy="400110"/>
            </a:xfrm>
            <a:prstGeom prst="rect">
              <a:avLst/>
            </a:prstGeom>
          </p:spPr>
          <p:txBody>
            <a:bodyPr wrap="square">
              <a:spAutoFit/>
            </a:bodyPr>
            <a:lstStyle/>
            <a:p>
              <a:r>
                <a:rPr lang="en-US" sz="1000">
                  <a:solidFill>
                    <a:srgbClr val="000000"/>
                  </a:solidFill>
                </a:rPr>
                <a:t>Actionable recommendations for security best practices </a:t>
              </a:r>
            </a:p>
          </p:txBody>
        </p:sp>
        <p:sp>
          <p:nvSpPr>
            <p:cNvPr id="82" name="Rectangle 81">
              <a:extLst>
                <a:ext uri="{FF2B5EF4-FFF2-40B4-BE49-F238E27FC236}">
                  <a16:creationId xmlns:a16="http://schemas.microsoft.com/office/drawing/2014/main" id="{69E25B8C-2356-4959-B5AF-8DB9C4517252}"/>
                </a:ext>
              </a:extLst>
            </p:cNvPr>
            <p:cNvSpPr/>
            <p:nvPr/>
          </p:nvSpPr>
          <p:spPr>
            <a:xfrm>
              <a:off x="9523729" y="4207903"/>
              <a:ext cx="1685554" cy="553998"/>
            </a:xfrm>
            <a:prstGeom prst="rect">
              <a:avLst/>
            </a:prstGeom>
          </p:spPr>
          <p:txBody>
            <a:bodyPr wrap="square">
              <a:spAutoFit/>
            </a:bodyPr>
            <a:lstStyle/>
            <a:p>
              <a:r>
                <a:rPr lang="en-US" sz="1000">
                  <a:solidFill>
                    <a:srgbClr val="000000"/>
                  </a:solidFill>
                </a:rPr>
                <a:t>Detect threats across AKS nodes and clusters using advanced analytics </a:t>
              </a:r>
            </a:p>
          </p:txBody>
        </p:sp>
        <p:sp>
          <p:nvSpPr>
            <p:cNvPr id="87" name="people_4" title="Icon of a person">
              <a:extLst>
                <a:ext uri="{FF2B5EF4-FFF2-40B4-BE49-F238E27FC236}">
                  <a16:creationId xmlns:a16="http://schemas.microsoft.com/office/drawing/2014/main" id="{6E29D5B3-5DE7-431B-A10C-9520B95502F1}"/>
                </a:ext>
              </a:extLst>
            </p:cNvPr>
            <p:cNvSpPr>
              <a:spLocks noChangeAspect="1" noEditPoints="1"/>
            </p:cNvSpPr>
            <p:nvPr/>
          </p:nvSpPr>
          <p:spPr bwMode="auto">
            <a:xfrm>
              <a:off x="9010175" y="1807022"/>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Title 1">
              <a:extLst>
                <a:ext uri="{FF2B5EF4-FFF2-40B4-BE49-F238E27FC236}">
                  <a16:creationId xmlns:a16="http://schemas.microsoft.com/office/drawing/2014/main" id="{E7C6BE13-90EF-4F2B-98B7-16CF9D5E8D7D}"/>
                </a:ext>
              </a:extLst>
            </p:cNvPr>
            <p:cNvSpPr txBox="1">
              <a:spLocks/>
            </p:cNvSpPr>
            <p:nvPr/>
          </p:nvSpPr>
          <p:spPr>
            <a:xfrm>
              <a:off x="5197303" y="4727622"/>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cxnSp>
          <p:nvCxnSpPr>
            <p:cNvPr id="91" name="Connector: Elbow 90">
              <a:extLst>
                <a:ext uri="{FF2B5EF4-FFF2-40B4-BE49-F238E27FC236}">
                  <a16:creationId xmlns:a16="http://schemas.microsoft.com/office/drawing/2014/main" id="{168BE1FC-61D0-4E2F-8AB1-73AC9A9B9550}"/>
                </a:ext>
              </a:extLst>
            </p:cNvPr>
            <p:cNvCxnSpPr>
              <a:cxnSpLocks/>
              <a:stCxn id="69" idx="2"/>
              <a:endCxn id="72" idx="2"/>
            </p:cNvCxnSpPr>
            <p:nvPr/>
          </p:nvCxnSpPr>
          <p:spPr>
            <a:xfrm rot="10800000" flipV="1">
              <a:off x="8847787" y="2742524"/>
              <a:ext cx="12700" cy="1752600"/>
            </a:xfrm>
            <a:prstGeom prst="bentConnector3">
              <a:avLst>
                <a:gd name="adj1" fmla="val 1800000"/>
              </a:avLst>
            </a:prstGeom>
            <a:ln w="127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09F73C2-E868-41AA-8004-C9F2BFD8D60D}"/>
                </a:ext>
              </a:extLst>
            </p:cNvPr>
            <p:cNvCxnSpPr>
              <a:cxnSpLocks/>
              <a:stCxn id="53" idx="2"/>
            </p:cNvCxnSpPr>
            <p:nvPr/>
          </p:nvCxnSpPr>
          <p:spPr>
            <a:xfrm>
              <a:off x="7206814" y="4025065"/>
              <a:ext cx="0" cy="9529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EA144B3-778C-4389-AB53-5C6637D2CB7A}"/>
                </a:ext>
              </a:extLst>
            </p:cNvPr>
            <p:cNvCxnSpPr>
              <a:cxnSpLocks/>
              <a:stCxn id="53" idx="3"/>
              <a:endCxn id="71" idx="2"/>
            </p:cNvCxnSpPr>
            <p:nvPr/>
          </p:nvCxnSpPr>
          <p:spPr>
            <a:xfrm>
              <a:off x="7618294" y="3613585"/>
              <a:ext cx="1229493" cy="523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binoculars" title="Icon of binoculars">
              <a:extLst>
                <a:ext uri="{FF2B5EF4-FFF2-40B4-BE49-F238E27FC236}">
                  <a16:creationId xmlns:a16="http://schemas.microsoft.com/office/drawing/2014/main" id="{975062A6-BF13-4FB5-9FFF-929412332474}"/>
                </a:ext>
              </a:extLst>
            </p:cNvPr>
            <p:cNvSpPr>
              <a:spLocks noChangeAspect="1" noEditPoints="1"/>
            </p:cNvSpPr>
            <p:nvPr/>
          </p:nvSpPr>
          <p:spPr bwMode="auto">
            <a:xfrm>
              <a:off x="8979423" y="2569035"/>
              <a:ext cx="376808" cy="34697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447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3">
            <a:extLst>
              <a:ext uri="{FF2B5EF4-FFF2-40B4-BE49-F238E27FC236}">
                <a16:creationId xmlns:a16="http://schemas.microsoft.com/office/drawing/2014/main" id="{998CE3FE-6E06-4D56-B838-02526AEA5D47}"/>
              </a:ext>
            </a:extLst>
          </p:cNvPr>
          <p:cNvSpPr txBox="1">
            <a:spLocks noGrp="1"/>
          </p:cNvSpPr>
          <p:nvPr>
            <p:ph type="title" idx="4294967295"/>
          </p:nvPr>
        </p:nvSpPr>
        <p:spPr>
          <a:xfrm>
            <a:off x="465138" y="632779"/>
            <a:ext cx="11794442"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AKS Support in Azure Security Center</a:t>
            </a:r>
          </a:p>
        </p:txBody>
      </p:sp>
      <p:sp>
        <p:nvSpPr>
          <p:cNvPr id="111" name="Title 16">
            <a:extLst>
              <a:ext uri="{FF2B5EF4-FFF2-40B4-BE49-F238E27FC236}">
                <a16:creationId xmlns:a16="http://schemas.microsoft.com/office/drawing/2014/main" id="{A5C8F647-B397-406D-A02E-67241042AA21}"/>
              </a:ext>
            </a:extLst>
          </p:cNvPr>
          <p:cNvSpPr txBox="1">
            <a:spLocks/>
          </p:cNvSpPr>
          <p:nvPr/>
        </p:nvSpPr>
        <p:spPr>
          <a:xfrm>
            <a:off x="465138" y="2006209"/>
            <a:ext cx="367923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For managed subscriptions, each new AKS cluster and node are discovered in ASC </a:t>
            </a:r>
          </a:p>
        </p:txBody>
      </p:sp>
      <p:sp>
        <p:nvSpPr>
          <p:cNvPr id="122" name="Title 16">
            <a:extLst>
              <a:ext uri="{FF2B5EF4-FFF2-40B4-BE49-F238E27FC236}">
                <a16:creationId xmlns:a16="http://schemas.microsoft.com/office/drawing/2014/main" id="{6B5ED985-A974-4966-BCE9-5E3FC6B8483D}"/>
              </a:ext>
            </a:extLst>
          </p:cNvPr>
          <p:cNvSpPr txBox="1">
            <a:spLocks/>
          </p:cNvSpPr>
          <p:nvPr/>
        </p:nvSpPr>
        <p:spPr>
          <a:xfrm>
            <a:off x="465138" y="2713469"/>
            <a:ext cx="354019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ASC monitors AKS cluster for security misconfigurations and provides actionable recommendations for compliance with security best practices</a:t>
            </a:r>
          </a:p>
        </p:txBody>
      </p:sp>
      <p:sp>
        <p:nvSpPr>
          <p:cNvPr id="123" name="Title 16">
            <a:extLst>
              <a:ext uri="{FF2B5EF4-FFF2-40B4-BE49-F238E27FC236}">
                <a16:creationId xmlns:a16="http://schemas.microsoft.com/office/drawing/2014/main" id="{FEF78A2D-9140-45D0-A4BD-40FA886740BE}"/>
              </a:ext>
            </a:extLst>
          </p:cNvPr>
          <p:cNvSpPr txBox="1">
            <a:spLocks/>
          </p:cNvSpPr>
          <p:nvPr/>
        </p:nvSpPr>
        <p:spPr>
          <a:xfrm>
            <a:off x="465138" y="3851616"/>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ASC continuously analyzes AKS for potential threats based on:</a:t>
            </a:r>
          </a:p>
        </p:txBody>
      </p:sp>
      <p:sp>
        <p:nvSpPr>
          <p:cNvPr id="124" name="Title 16">
            <a:extLst>
              <a:ext uri="{FF2B5EF4-FFF2-40B4-BE49-F238E27FC236}">
                <a16:creationId xmlns:a16="http://schemas.microsoft.com/office/drawing/2014/main" id="{3B6C4299-0CBA-4322-B672-C897524E2BD0}"/>
              </a:ext>
            </a:extLst>
          </p:cNvPr>
          <p:cNvSpPr txBox="1">
            <a:spLocks/>
          </p:cNvSpPr>
          <p:nvPr/>
        </p:nvSpPr>
        <p:spPr>
          <a:xfrm>
            <a:off x="1024697" y="4558876"/>
            <a:ext cx="3146968"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lphaLcPeriod"/>
              <a:defRPr/>
            </a:pPr>
            <a:r>
              <a:rPr lang="en-US" sz="1400" b="0" spc="0">
                <a:solidFill>
                  <a:srgbClr val="0078D4"/>
                </a:solidFill>
                <a:latin typeface="Segoe UI" panose="020B0502040204020203" pitchFamily="34" charset="0"/>
              </a:rPr>
              <a:t>Raw security events such as network data and process creation</a:t>
            </a:r>
          </a:p>
        </p:txBody>
      </p:sp>
      <p:sp>
        <p:nvSpPr>
          <p:cNvPr id="125" name="Title 16">
            <a:extLst>
              <a:ext uri="{FF2B5EF4-FFF2-40B4-BE49-F238E27FC236}">
                <a16:creationId xmlns:a16="http://schemas.microsoft.com/office/drawing/2014/main" id="{8D8F3526-5F9D-45D3-B209-373253B67330}"/>
              </a:ext>
            </a:extLst>
          </p:cNvPr>
          <p:cNvSpPr txBox="1">
            <a:spLocks/>
          </p:cNvSpPr>
          <p:nvPr/>
        </p:nvSpPr>
        <p:spPr>
          <a:xfrm>
            <a:off x="1024697" y="5266136"/>
            <a:ext cx="3146968"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lphaLcPeriod" startAt="2"/>
              <a:defRPr/>
            </a:pPr>
            <a:r>
              <a:rPr lang="en-US" sz="1400" b="0" spc="0">
                <a:solidFill>
                  <a:srgbClr val="0078D4"/>
                </a:solidFill>
                <a:latin typeface="Segoe UI" panose="020B0502040204020203" pitchFamily="34" charset="0"/>
              </a:rPr>
              <a:t>Kubernetes log audit</a:t>
            </a:r>
          </a:p>
        </p:txBody>
      </p:sp>
      <p:grpSp>
        <p:nvGrpSpPr>
          <p:cNvPr id="4" name="Group 3" descr="scenario flow for AKS Support in Azure Security Center">
            <a:extLst>
              <a:ext uri="{FF2B5EF4-FFF2-40B4-BE49-F238E27FC236}">
                <a16:creationId xmlns:a16="http://schemas.microsoft.com/office/drawing/2014/main" id="{B60F5532-56F0-45D8-B9EB-EE0A37994DD0}"/>
              </a:ext>
            </a:extLst>
          </p:cNvPr>
          <p:cNvGrpSpPr/>
          <p:nvPr/>
        </p:nvGrpSpPr>
        <p:grpSpPr>
          <a:xfrm>
            <a:off x="5339676" y="1215325"/>
            <a:ext cx="6712462" cy="5347476"/>
            <a:chOff x="5439760" y="1151635"/>
            <a:chExt cx="6712462" cy="5347476"/>
          </a:xfrm>
        </p:grpSpPr>
        <p:cxnSp>
          <p:nvCxnSpPr>
            <p:cNvPr id="92" name="Straight Connector 91">
              <a:extLst>
                <a:ext uri="{FF2B5EF4-FFF2-40B4-BE49-F238E27FC236}">
                  <a16:creationId xmlns:a16="http://schemas.microsoft.com/office/drawing/2014/main" id="{E6D415CC-B5EE-4FD6-BD61-58224E006768}"/>
                </a:ext>
              </a:extLst>
            </p:cNvPr>
            <p:cNvCxnSpPr>
              <a:cxnSpLocks/>
              <a:endCxn id="107" idx="0"/>
            </p:cNvCxnSpPr>
            <p:nvPr/>
          </p:nvCxnSpPr>
          <p:spPr>
            <a:xfrm>
              <a:off x="9462795" y="1465391"/>
              <a:ext cx="0" cy="2054306"/>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5A3B5092-3E5B-491B-AC4A-29B0FBEE4F23}"/>
                </a:ext>
              </a:extLst>
            </p:cNvPr>
            <p:cNvSpPr/>
            <p:nvPr/>
          </p:nvSpPr>
          <p:spPr bwMode="auto">
            <a:xfrm>
              <a:off x="5492271" y="4324564"/>
              <a:ext cx="6421662" cy="2031991"/>
            </a:xfrm>
            <a:prstGeom prst="roundRect">
              <a:avLst>
                <a:gd name="adj" fmla="val 3125"/>
              </a:avLst>
            </a:prstGeom>
            <a:solidFill>
              <a:srgbClr val="FCFDFE"/>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95" name="Group 94">
              <a:extLst>
                <a:ext uri="{FF2B5EF4-FFF2-40B4-BE49-F238E27FC236}">
                  <a16:creationId xmlns:a16="http://schemas.microsoft.com/office/drawing/2014/main" id="{75C5DDD2-A1AE-461B-8A92-B58E3233B1ED}"/>
                </a:ext>
              </a:extLst>
            </p:cNvPr>
            <p:cNvGrpSpPr/>
            <p:nvPr/>
          </p:nvGrpSpPr>
          <p:grpSpPr>
            <a:xfrm>
              <a:off x="7090302" y="1932737"/>
              <a:ext cx="1053367" cy="1673462"/>
              <a:chOff x="7442467" y="2049137"/>
              <a:chExt cx="1053367" cy="1673462"/>
            </a:xfrm>
          </p:grpSpPr>
          <p:sp>
            <p:nvSpPr>
              <p:cNvPr id="96" name="Title 1">
                <a:extLst>
                  <a:ext uri="{FF2B5EF4-FFF2-40B4-BE49-F238E27FC236}">
                    <a16:creationId xmlns:a16="http://schemas.microsoft.com/office/drawing/2014/main" id="{2DA5EB7C-D2AA-4BB3-B975-C2A5B2634F98}"/>
                  </a:ext>
                </a:extLst>
              </p:cNvPr>
              <p:cNvSpPr txBox="1">
                <a:spLocks/>
              </p:cNvSpPr>
              <p:nvPr/>
            </p:nvSpPr>
            <p:spPr>
              <a:xfrm>
                <a:off x="7446241" y="2049137"/>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Security Center</a:t>
                </a:r>
              </a:p>
            </p:txBody>
          </p:sp>
          <p:grpSp>
            <p:nvGrpSpPr>
              <p:cNvPr id="97" name="Group 96">
                <a:extLst>
                  <a:ext uri="{FF2B5EF4-FFF2-40B4-BE49-F238E27FC236}">
                    <a16:creationId xmlns:a16="http://schemas.microsoft.com/office/drawing/2014/main" id="{8CCD7495-7D2E-4304-A75A-2C93BF226BD5}"/>
                  </a:ext>
                </a:extLst>
              </p:cNvPr>
              <p:cNvGrpSpPr/>
              <p:nvPr/>
            </p:nvGrpSpPr>
            <p:grpSpPr>
              <a:xfrm>
                <a:off x="7442467" y="2663118"/>
                <a:ext cx="822960" cy="822960"/>
                <a:chOff x="7442467" y="2568961"/>
                <a:chExt cx="822960" cy="822960"/>
              </a:xfrm>
            </p:grpSpPr>
            <p:sp>
              <p:nvSpPr>
                <p:cNvPr id="101" name="Rectangle: Rounded Corners 100">
                  <a:extLst>
                    <a:ext uri="{FF2B5EF4-FFF2-40B4-BE49-F238E27FC236}">
                      <a16:creationId xmlns:a16="http://schemas.microsoft.com/office/drawing/2014/main" id="{76FBF402-1343-43F8-BDC9-DA7F3A83F7A1}"/>
                    </a:ext>
                  </a:extLst>
                </p:cNvPr>
                <p:cNvSpPr/>
                <p:nvPr/>
              </p:nvSpPr>
              <p:spPr bwMode="auto">
                <a:xfrm>
                  <a:off x="7442467" y="2568961"/>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2" name="Picture 101" descr="A picture containing drawing&#10;&#10;Description automatically generated">
                  <a:extLst>
                    <a:ext uri="{FF2B5EF4-FFF2-40B4-BE49-F238E27FC236}">
                      <a16:creationId xmlns:a16="http://schemas.microsoft.com/office/drawing/2014/main" id="{C9BCF6AF-749D-425D-B2BA-36A49135B8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7740" y="2684234"/>
                  <a:ext cx="592414" cy="592414"/>
                </a:xfrm>
                <a:prstGeom prst="rect">
                  <a:avLst/>
                </a:prstGeom>
              </p:spPr>
            </p:pic>
          </p:grpSp>
          <p:grpSp>
            <p:nvGrpSpPr>
              <p:cNvPr id="98" name="Group 97">
                <a:extLst>
                  <a:ext uri="{FF2B5EF4-FFF2-40B4-BE49-F238E27FC236}">
                    <a16:creationId xmlns:a16="http://schemas.microsoft.com/office/drawing/2014/main" id="{56B2021C-41A9-482B-9ECC-1F26CCECC8E0}"/>
                  </a:ext>
                </a:extLst>
              </p:cNvPr>
              <p:cNvGrpSpPr/>
              <p:nvPr/>
            </p:nvGrpSpPr>
            <p:grpSpPr>
              <a:xfrm>
                <a:off x="8026707" y="3253472"/>
                <a:ext cx="469127" cy="469127"/>
                <a:chOff x="8380675" y="3180522"/>
                <a:chExt cx="469127" cy="469127"/>
              </a:xfrm>
            </p:grpSpPr>
            <p:sp>
              <p:nvSpPr>
                <p:cNvPr id="99" name="Oval 98">
                  <a:extLst>
                    <a:ext uri="{FF2B5EF4-FFF2-40B4-BE49-F238E27FC236}">
                      <a16:creationId xmlns:a16="http://schemas.microsoft.com/office/drawing/2014/main" id="{5BCF65CF-CCBD-490D-8BAF-D3737FD28892}"/>
                    </a:ext>
                  </a:extLst>
                </p:cNvPr>
                <p:cNvSpPr/>
                <p:nvPr/>
              </p:nvSpPr>
              <p:spPr bwMode="auto">
                <a:xfrm>
                  <a:off x="8380675" y="3180522"/>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13" title="Icon of a cloud">
                  <a:extLst>
                    <a:ext uri="{FF2B5EF4-FFF2-40B4-BE49-F238E27FC236}">
                      <a16:creationId xmlns:a16="http://schemas.microsoft.com/office/drawing/2014/main" id="{E73AAECA-8AB0-41E2-8611-4278EDFC9524}"/>
                    </a:ext>
                  </a:extLst>
                </p:cNvPr>
                <p:cNvSpPr>
                  <a:spLocks noChangeAspect="1"/>
                </p:cNvSpPr>
                <p:nvPr/>
              </p:nvSpPr>
              <p:spPr bwMode="auto">
                <a:xfrm>
                  <a:off x="8461289" y="3330635"/>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03" name="Group 102">
              <a:extLst>
                <a:ext uri="{FF2B5EF4-FFF2-40B4-BE49-F238E27FC236}">
                  <a16:creationId xmlns:a16="http://schemas.microsoft.com/office/drawing/2014/main" id="{21EEA372-733A-46E9-A1A7-2DD1F861E62C}"/>
                </a:ext>
              </a:extLst>
            </p:cNvPr>
            <p:cNvGrpSpPr/>
            <p:nvPr/>
          </p:nvGrpSpPr>
          <p:grpSpPr>
            <a:xfrm>
              <a:off x="9142755" y="2643397"/>
              <a:ext cx="640080" cy="640080"/>
              <a:chOff x="10765456" y="2154483"/>
              <a:chExt cx="640080" cy="640080"/>
            </a:xfrm>
          </p:grpSpPr>
          <p:sp>
            <p:nvSpPr>
              <p:cNvPr id="104" name="Oval 103">
                <a:extLst>
                  <a:ext uri="{FF2B5EF4-FFF2-40B4-BE49-F238E27FC236}">
                    <a16:creationId xmlns:a16="http://schemas.microsoft.com/office/drawing/2014/main" id="{618992D9-C711-4825-9FC5-8AE9325D826D}"/>
                  </a:ext>
                </a:extLst>
              </p:cNvPr>
              <p:cNvSpPr/>
              <p:nvPr/>
            </p:nvSpPr>
            <p:spPr bwMode="auto">
              <a:xfrm>
                <a:off x="10765456" y="21544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Scroll: Vertical 104">
                <a:extLst>
                  <a:ext uri="{FF2B5EF4-FFF2-40B4-BE49-F238E27FC236}">
                    <a16:creationId xmlns:a16="http://schemas.microsoft.com/office/drawing/2014/main" id="{C5078271-ACA3-46D6-ABF4-89CBC7ACA88C}"/>
                  </a:ext>
                </a:extLst>
              </p:cNvPr>
              <p:cNvSpPr/>
              <p:nvPr/>
            </p:nvSpPr>
            <p:spPr>
              <a:xfrm>
                <a:off x="10926793" y="2315820"/>
                <a:ext cx="317406" cy="317407"/>
              </a:xfrm>
              <a:prstGeom prst="verticalScroll">
                <a:avLst/>
              </a:pr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B8A04D70-FF34-4545-81F9-42E3E832E0B8}"/>
                </a:ext>
              </a:extLst>
            </p:cNvPr>
            <p:cNvGrpSpPr/>
            <p:nvPr/>
          </p:nvGrpSpPr>
          <p:grpSpPr>
            <a:xfrm>
              <a:off x="9142755" y="3519697"/>
              <a:ext cx="640080" cy="640080"/>
              <a:chOff x="10698781" y="3049833"/>
              <a:chExt cx="640080" cy="640080"/>
            </a:xfrm>
          </p:grpSpPr>
          <p:sp>
            <p:nvSpPr>
              <p:cNvPr id="107" name="Oval 106">
                <a:extLst>
                  <a:ext uri="{FF2B5EF4-FFF2-40B4-BE49-F238E27FC236}">
                    <a16:creationId xmlns:a16="http://schemas.microsoft.com/office/drawing/2014/main" id="{E79E54E6-B336-499D-A0C0-70BC3B0DCE8E}"/>
                  </a:ext>
                </a:extLst>
              </p:cNvPr>
              <p:cNvSpPr/>
              <p:nvPr/>
            </p:nvSpPr>
            <p:spPr bwMode="auto">
              <a:xfrm>
                <a:off x="10698781" y="304983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shield_3" title="Icon of a shield with an exclamation point inside">
                <a:extLst>
                  <a:ext uri="{FF2B5EF4-FFF2-40B4-BE49-F238E27FC236}">
                    <a16:creationId xmlns:a16="http://schemas.microsoft.com/office/drawing/2014/main" id="{8571009B-6BFB-4991-B6DD-BEE18D676F50}"/>
                  </a:ext>
                </a:extLst>
              </p:cNvPr>
              <p:cNvSpPr>
                <a:spLocks noChangeAspect="1" noEditPoints="1"/>
              </p:cNvSpPr>
              <p:nvPr/>
            </p:nvSpPr>
            <p:spPr bwMode="auto">
              <a:xfrm>
                <a:off x="10860749" y="3209664"/>
                <a:ext cx="316145" cy="32041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Oval 108">
              <a:extLst>
                <a:ext uri="{FF2B5EF4-FFF2-40B4-BE49-F238E27FC236}">
                  <a16:creationId xmlns:a16="http://schemas.microsoft.com/office/drawing/2014/main" id="{C1B7EB55-D6BD-40E9-B2B4-8E052E75CCF4}"/>
                </a:ext>
              </a:extLst>
            </p:cNvPr>
            <p:cNvSpPr/>
            <p:nvPr/>
          </p:nvSpPr>
          <p:spPr bwMode="auto">
            <a:xfrm>
              <a:off x="9142755" y="1767097"/>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8FDE04E3-7913-42C7-B84C-39916A58A953}"/>
                </a:ext>
              </a:extLst>
            </p:cNvPr>
            <p:cNvSpPr/>
            <p:nvPr/>
          </p:nvSpPr>
          <p:spPr>
            <a:xfrm>
              <a:off x="9818696" y="1887082"/>
              <a:ext cx="1638257" cy="400110"/>
            </a:xfrm>
            <a:prstGeom prst="rect">
              <a:avLst/>
            </a:prstGeom>
          </p:spPr>
          <p:txBody>
            <a:bodyPr wrap="square">
              <a:spAutoFit/>
            </a:bodyPr>
            <a:lstStyle/>
            <a:p>
              <a:r>
                <a:rPr lang="en-US" sz="1000">
                  <a:solidFill>
                    <a:srgbClr val="000000"/>
                  </a:solidFill>
                </a:rPr>
                <a:t>Continuous discovery of managed AKS instances</a:t>
              </a:r>
            </a:p>
          </p:txBody>
        </p:sp>
        <p:sp>
          <p:nvSpPr>
            <p:cNvPr id="112" name="Rectangle 111">
              <a:extLst>
                <a:ext uri="{FF2B5EF4-FFF2-40B4-BE49-F238E27FC236}">
                  <a16:creationId xmlns:a16="http://schemas.microsoft.com/office/drawing/2014/main" id="{5159C3C1-AAE6-4C23-829B-D0AA2F16BBB7}"/>
                </a:ext>
              </a:extLst>
            </p:cNvPr>
            <p:cNvSpPr/>
            <p:nvPr/>
          </p:nvSpPr>
          <p:spPr>
            <a:xfrm>
              <a:off x="9818697" y="2756261"/>
              <a:ext cx="1937802" cy="400110"/>
            </a:xfrm>
            <a:prstGeom prst="rect">
              <a:avLst/>
            </a:prstGeom>
          </p:spPr>
          <p:txBody>
            <a:bodyPr wrap="square">
              <a:spAutoFit/>
            </a:bodyPr>
            <a:lstStyle/>
            <a:p>
              <a:r>
                <a:rPr lang="en-US" sz="1000" dirty="0">
                  <a:solidFill>
                    <a:srgbClr val="000000"/>
                  </a:solidFill>
                </a:rPr>
                <a:t>Actionable recommendations for security best practices </a:t>
              </a:r>
            </a:p>
          </p:txBody>
        </p:sp>
        <p:sp>
          <p:nvSpPr>
            <p:cNvPr id="113" name="Rectangle 112">
              <a:extLst>
                <a:ext uri="{FF2B5EF4-FFF2-40B4-BE49-F238E27FC236}">
                  <a16:creationId xmlns:a16="http://schemas.microsoft.com/office/drawing/2014/main" id="{E9791A48-DE7E-4BB6-921D-9849167A80D4}"/>
                </a:ext>
              </a:extLst>
            </p:cNvPr>
            <p:cNvSpPr/>
            <p:nvPr/>
          </p:nvSpPr>
          <p:spPr>
            <a:xfrm>
              <a:off x="9818697" y="3552516"/>
              <a:ext cx="1685554" cy="553998"/>
            </a:xfrm>
            <a:prstGeom prst="rect">
              <a:avLst/>
            </a:prstGeom>
          </p:spPr>
          <p:txBody>
            <a:bodyPr wrap="square">
              <a:spAutoFit/>
            </a:bodyPr>
            <a:lstStyle/>
            <a:p>
              <a:r>
                <a:rPr lang="en-US" sz="1000">
                  <a:solidFill>
                    <a:srgbClr val="000000"/>
                  </a:solidFill>
                </a:rPr>
                <a:t>Detect threats across AKS nodes and clusters using advanced analytics </a:t>
              </a:r>
            </a:p>
          </p:txBody>
        </p:sp>
        <p:sp>
          <p:nvSpPr>
            <p:cNvPr id="114" name="people_4" title="Icon of a person">
              <a:extLst>
                <a:ext uri="{FF2B5EF4-FFF2-40B4-BE49-F238E27FC236}">
                  <a16:creationId xmlns:a16="http://schemas.microsoft.com/office/drawing/2014/main" id="{4190D2D5-CE82-40B5-A29D-9FB3FDB8B599}"/>
                </a:ext>
              </a:extLst>
            </p:cNvPr>
            <p:cNvSpPr>
              <a:spLocks noChangeAspect="1" noEditPoints="1"/>
            </p:cNvSpPr>
            <p:nvPr/>
          </p:nvSpPr>
          <p:spPr bwMode="auto">
            <a:xfrm>
              <a:off x="9305143" y="1151635"/>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Title 1">
              <a:extLst>
                <a:ext uri="{FF2B5EF4-FFF2-40B4-BE49-F238E27FC236}">
                  <a16:creationId xmlns:a16="http://schemas.microsoft.com/office/drawing/2014/main" id="{0089DCA1-5DCB-4D43-BCB7-A088952D5092}"/>
                </a:ext>
              </a:extLst>
            </p:cNvPr>
            <p:cNvSpPr txBox="1">
              <a:spLocks/>
            </p:cNvSpPr>
            <p:nvPr/>
          </p:nvSpPr>
          <p:spPr>
            <a:xfrm>
              <a:off x="5492271" y="4072235"/>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cxnSp>
          <p:nvCxnSpPr>
            <p:cNvPr id="116" name="Connector: Elbow 115">
              <a:extLst>
                <a:ext uri="{FF2B5EF4-FFF2-40B4-BE49-F238E27FC236}">
                  <a16:creationId xmlns:a16="http://schemas.microsoft.com/office/drawing/2014/main" id="{5DE9C198-2613-4C14-A34F-63E596060E1E}"/>
                </a:ext>
              </a:extLst>
            </p:cNvPr>
            <p:cNvCxnSpPr>
              <a:cxnSpLocks/>
              <a:stCxn id="109" idx="2"/>
              <a:endCxn id="107" idx="2"/>
            </p:cNvCxnSpPr>
            <p:nvPr/>
          </p:nvCxnSpPr>
          <p:spPr>
            <a:xfrm rot="10800000" flipV="1">
              <a:off x="9142755" y="2087137"/>
              <a:ext cx="12700" cy="1752600"/>
            </a:xfrm>
            <a:prstGeom prst="bentConnector3">
              <a:avLst>
                <a:gd name="adj1" fmla="val 1800000"/>
              </a:avLst>
            </a:prstGeom>
            <a:ln w="127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E6B6B4C-EE59-46A9-B3B5-3A8D693706EB}"/>
                </a:ext>
              </a:extLst>
            </p:cNvPr>
            <p:cNvCxnSpPr>
              <a:cxnSpLocks/>
              <a:stCxn id="101" idx="2"/>
            </p:cNvCxnSpPr>
            <p:nvPr/>
          </p:nvCxnSpPr>
          <p:spPr>
            <a:xfrm>
              <a:off x="7501782" y="3369678"/>
              <a:ext cx="0" cy="9529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8ECD6E4-2F5E-443F-A1AD-8E813D429BAA}"/>
                </a:ext>
              </a:extLst>
            </p:cNvPr>
            <p:cNvCxnSpPr>
              <a:cxnSpLocks/>
              <a:stCxn id="101" idx="3"/>
              <a:endCxn id="104" idx="2"/>
            </p:cNvCxnSpPr>
            <p:nvPr/>
          </p:nvCxnSpPr>
          <p:spPr>
            <a:xfrm>
              <a:off x="7913262" y="2958198"/>
              <a:ext cx="1229493" cy="523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9" name="binoculars" title="Icon of binoculars">
              <a:extLst>
                <a:ext uri="{FF2B5EF4-FFF2-40B4-BE49-F238E27FC236}">
                  <a16:creationId xmlns:a16="http://schemas.microsoft.com/office/drawing/2014/main" id="{C807BCBE-9DB8-4A44-881D-B9CB32145165}"/>
                </a:ext>
              </a:extLst>
            </p:cNvPr>
            <p:cNvSpPr>
              <a:spLocks noChangeAspect="1" noEditPoints="1"/>
            </p:cNvSpPr>
            <p:nvPr/>
          </p:nvSpPr>
          <p:spPr bwMode="auto">
            <a:xfrm>
              <a:off x="9274391" y="1913648"/>
              <a:ext cx="376808" cy="34697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D50FCF52-0C5A-41AE-A34F-812A2DE3260D}"/>
                </a:ext>
              </a:extLst>
            </p:cNvPr>
            <p:cNvSpPr/>
            <p:nvPr/>
          </p:nvSpPr>
          <p:spPr bwMode="auto">
            <a:xfrm>
              <a:off x="5639909" y="4713494"/>
              <a:ext cx="6131149" cy="1517556"/>
            </a:xfrm>
            <a:prstGeom prst="roundRect">
              <a:avLst>
                <a:gd name="adj" fmla="val 3125"/>
              </a:avLst>
            </a:prstGeom>
            <a:solidFill>
              <a:srgbClr val="FCFDFE"/>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54A5F0D1-5AB5-4264-A163-7B1C6F681F3A}"/>
                </a:ext>
              </a:extLst>
            </p:cNvPr>
            <p:cNvSpPr txBox="1">
              <a:spLocks/>
            </p:cNvSpPr>
            <p:nvPr/>
          </p:nvSpPr>
          <p:spPr>
            <a:xfrm>
              <a:off x="5639909" y="4461990"/>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security configuration</a:t>
              </a:r>
            </a:p>
          </p:txBody>
        </p:sp>
        <p:sp>
          <p:nvSpPr>
            <p:cNvPr id="126" name="Title 1">
              <a:extLst>
                <a:ext uri="{FF2B5EF4-FFF2-40B4-BE49-F238E27FC236}">
                  <a16:creationId xmlns:a16="http://schemas.microsoft.com/office/drawing/2014/main" id="{5A7D9D80-1C28-42C8-B525-A9F7177261BF}"/>
                </a:ext>
              </a:extLst>
            </p:cNvPr>
            <p:cNvSpPr txBox="1">
              <a:spLocks/>
            </p:cNvSpPr>
            <p:nvPr/>
          </p:nvSpPr>
          <p:spPr>
            <a:xfrm>
              <a:off x="5887738" y="5029908"/>
              <a:ext cx="81541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27" name="Rectangle: Rounded Corners 126">
              <a:extLst>
                <a:ext uri="{FF2B5EF4-FFF2-40B4-BE49-F238E27FC236}">
                  <a16:creationId xmlns:a16="http://schemas.microsoft.com/office/drawing/2014/main" id="{B33D2AA2-7AC6-4B5D-AC6F-819F223681A5}"/>
                </a:ext>
              </a:extLst>
            </p:cNvPr>
            <p:cNvSpPr/>
            <p:nvPr/>
          </p:nvSpPr>
          <p:spPr bwMode="auto">
            <a:xfrm>
              <a:off x="5975404" y="5274557"/>
              <a:ext cx="640080" cy="64008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8" name="Group 127">
              <a:extLst>
                <a:ext uri="{FF2B5EF4-FFF2-40B4-BE49-F238E27FC236}">
                  <a16:creationId xmlns:a16="http://schemas.microsoft.com/office/drawing/2014/main" id="{3072977E-2F49-4D4C-96C9-77DCA01FFB06}"/>
                </a:ext>
              </a:extLst>
            </p:cNvPr>
            <p:cNvGrpSpPr/>
            <p:nvPr/>
          </p:nvGrpSpPr>
          <p:grpSpPr>
            <a:xfrm>
              <a:off x="6755922" y="4845769"/>
              <a:ext cx="778933" cy="1283681"/>
              <a:chOff x="6849750" y="4890013"/>
              <a:chExt cx="778933" cy="1283681"/>
            </a:xfrm>
          </p:grpSpPr>
          <p:cxnSp>
            <p:nvCxnSpPr>
              <p:cNvPr id="129" name="Straight Connector 128">
                <a:extLst>
                  <a:ext uri="{FF2B5EF4-FFF2-40B4-BE49-F238E27FC236}">
                    <a16:creationId xmlns:a16="http://schemas.microsoft.com/office/drawing/2014/main" id="{5B0C1BF5-BC82-4938-B43F-555A4546B36C}"/>
                  </a:ext>
                </a:extLst>
              </p:cNvPr>
              <p:cNvCxnSpPr>
                <a:cxnSpLocks/>
              </p:cNvCxnSpPr>
              <p:nvPr/>
            </p:nvCxnSpPr>
            <p:spPr>
              <a:xfrm>
                <a:off x="7239216" y="4890013"/>
                <a:ext cx="0" cy="1283681"/>
              </a:xfrm>
              <a:prstGeom prst="line">
                <a:avLst/>
              </a:prstGeom>
              <a:ln w="12700">
                <a:solidFill>
                  <a:srgbClr val="0F78D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6EA6B54A-39BA-48D5-A0C3-69B40A2D168A}"/>
                  </a:ext>
                </a:extLst>
              </p:cNvPr>
              <p:cNvSpPr/>
              <p:nvPr/>
            </p:nvSpPr>
            <p:spPr>
              <a:xfrm rot="16200000">
                <a:off x="6696686" y="5331799"/>
                <a:ext cx="706238" cy="400110"/>
              </a:xfrm>
              <a:prstGeom prst="rect">
                <a:avLst/>
              </a:prstGeom>
            </p:spPr>
            <p:txBody>
              <a:bodyPr wrap="square">
                <a:spAutoFit/>
              </a:bodyPr>
              <a:lstStyle/>
              <a:p>
                <a:pPr algn="ctr"/>
                <a:r>
                  <a:rPr lang="en-US" sz="1000" dirty="0">
                    <a:solidFill>
                      <a:srgbClr val="000000"/>
                    </a:solidFill>
                  </a:rPr>
                  <a:t>Control Plane</a:t>
                </a:r>
              </a:p>
            </p:txBody>
          </p:sp>
          <p:sp>
            <p:nvSpPr>
              <p:cNvPr id="131" name="Rectangle 130">
                <a:extLst>
                  <a:ext uri="{FF2B5EF4-FFF2-40B4-BE49-F238E27FC236}">
                    <a16:creationId xmlns:a16="http://schemas.microsoft.com/office/drawing/2014/main" id="{B89D1775-218D-420A-89D2-386AF94C9921}"/>
                  </a:ext>
                </a:extLst>
              </p:cNvPr>
              <p:cNvSpPr/>
              <p:nvPr/>
            </p:nvSpPr>
            <p:spPr>
              <a:xfrm rot="5400000">
                <a:off x="7075509" y="5331799"/>
                <a:ext cx="706238" cy="400110"/>
              </a:xfrm>
              <a:prstGeom prst="rect">
                <a:avLst/>
              </a:prstGeom>
            </p:spPr>
            <p:txBody>
              <a:bodyPr wrap="square">
                <a:spAutoFit/>
              </a:bodyPr>
              <a:lstStyle/>
              <a:p>
                <a:pPr algn="ctr"/>
                <a:r>
                  <a:rPr lang="en-US" sz="1000" dirty="0">
                    <a:solidFill>
                      <a:srgbClr val="000000"/>
                    </a:solidFill>
                  </a:rPr>
                  <a:t>Agent nodes</a:t>
                </a:r>
              </a:p>
            </p:txBody>
          </p:sp>
        </p:grpSp>
        <p:grpSp>
          <p:nvGrpSpPr>
            <p:cNvPr id="132" name="Group 131">
              <a:extLst>
                <a:ext uri="{FF2B5EF4-FFF2-40B4-BE49-F238E27FC236}">
                  <a16:creationId xmlns:a16="http://schemas.microsoft.com/office/drawing/2014/main" id="{8BD0990A-4DF5-4892-BC72-45AB026CEB63}"/>
                </a:ext>
              </a:extLst>
            </p:cNvPr>
            <p:cNvGrpSpPr/>
            <p:nvPr/>
          </p:nvGrpSpPr>
          <p:grpSpPr>
            <a:xfrm>
              <a:off x="7743261" y="4816526"/>
              <a:ext cx="1234440" cy="1243673"/>
              <a:chOff x="7802253" y="4909885"/>
              <a:chExt cx="1234440" cy="1243673"/>
            </a:xfrm>
          </p:grpSpPr>
          <p:sp>
            <p:nvSpPr>
              <p:cNvPr id="133" name="Title 1">
                <a:extLst>
                  <a:ext uri="{FF2B5EF4-FFF2-40B4-BE49-F238E27FC236}">
                    <a16:creationId xmlns:a16="http://schemas.microsoft.com/office/drawing/2014/main" id="{29335B29-24F8-4EBB-9387-8B8D3F671885}"/>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Node1</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E7256F43-8070-45F5-B9E0-367960F7D53E}"/>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35" name="Rectangle: Rounded Corners 134">
                <a:extLst>
                  <a:ext uri="{FF2B5EF4-FFF2-40B4-BE49-F238E27FC236}">
                    <a16:creationId xmlns:a16="http://schemas.microsoft.com/office/drawing/2014/main" id="{F03855B0-D9B0-4A1F-9152-6BC38F1E2CF1}"/>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36" name="Rectangle 135">
                <a:extLst>
                  <a:ext uri="{FF2B5EF4-FFF2-40B4-BE49-F238E27FC236}">
                    <a16:creationId xmlns:a16="http://schemas.microsoft.com/office/drawing/2014/main" id="{4DD93C4C-EB16-4B5C-AA87-2136512BB676}"/>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37" name="Rectangle: Rounded Corners 136">
                <a:extLst>
                  <a:ext uri="{FF2B5EF4-FFF2-40B4-BE49-F238E27FC236}">
                    <a16:creationId xmlns:a16="http://schemas.microsoft.com/office/drawing/2014/main" id="{C61D0EDF-5477-41F8-B229-A190A32C4554}"/>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38" name="Group 137">
                <a:extLst>
                  <a:ext uri="{FF2B5EF4-FFF2-40B4-BE49-F238E27FC236}">
                    <a16:creationId xmlns:a16="http://schemas.microsoft.com/office/drawing/2014/main" id="{9FFF3E8F-325B-40FE-AD12-78E3DB17F779}"/>
                  </a:ext>
                </a:extLst>
              </p:cNvPr>
              <p:cNvGrpSpPr/>
              <p:nvPr/>
            </p:nvGrpSpPr>
            <p:grpSpPr>
              <a:xfrm>
                <a:off x="7921710" y="5264907"/>
                <a:ext cx="981010" cy="217547"/>
                <a:chOff x="7928426" y="5264907"/>
                <a:chExt cx="981010" cy="217547"/>
              </a:xfrm>
            </p:grpSpPr>
            <p:sp>
              <p:nvSpPr>
                <p:cNvPr id="140" name="Freeform: Shape 139">
                  <a:extLst>
                    <a:ext uri="{FF2B5EF4-FFF2-40B4-BE49-F238E27FC236}">
                      <a16:creationId xmlns:a16="http://schemas.microsoft.com/office/drawing/2014/main" id="{6A1DF8B4-6C97-40F9-B08C-066C7C3E32A2}"/>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1" name="Freeform: Shape 140">
                  <a:extLst>
                    <a:ext uri="{FF2B5EF4-FFF2-40B4-BE49-F238E27FC236}">
                      <a16:creationId xmlns:a16="http://schemas.microsoft.com/office/drawing/2014/main" id="{36E5DD9E-61A5-43BF-BCF7-977255D55434}"/>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2" name="Freeform: Shape 141">
                  <a:extLst>
                    <a:ext uri="{FF2B5EF4-FFF2-40B4-BE49-F238E27FC236}">
                      <a16:creationId xmlns:a16="http://schemas.microsoft.com/office/drawing/2014/main" id="{116797A5-74C3-4692-8DCF-2DD1EE21C8A0}"/>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3" name="Freeform: Shape 142">
                  <a:extLst>
                    <a:ext uri="{FF2B5EF4-FFF2-40B4-BE49-F238E27FC236}">
                      <a16:creationId xmlns:a16="http://schemas.microsoft.com/office/drawing/2014/main" id="{37BF6F1F-A9EE-43B3-B36C-44EC6434D970}"/>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39" name="Rectangle 138">
                <a:extLst>
                  <a:ext uri="{FF2B5EF4-FFF2-40B4-BE49-F238E27FC236}">
                    <a16:creationId xmlns:a16="http://schemas.microsoft.com/office/drawing/2014/main" id="{E16AC165-02B0-414B-A80B-D82AEA786A73}"/>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grpSp>
          <p:nvGrpSpPr>
            <p:cNvPr id="144" name="Group 143">
              <a:extLst>
                <a:ext uri="{FF2B5EF4-FFF2-40B4-BE49-F238E27FC236}">
                  <a16:creationId xmlns:a16="http://schemas.microsoft.com/office/drawing/2014/main" id="{6680E9E9-EF59-4468-9FA0-A6A341D88043}"/>
                </a:ext>
              </a:extLst>
            </p:cNvPr>
            <p:cNvGrpSpPr/>
            <p:nvPr/>
          </p:nvGrpSpPr>
          <p:grpSpPr>
            <a:xfrm>
              <a:off x="9072561" y="4816526"/>
              <a:ext cx="1234440" cy="1243673"/>
              <a:chOff x="7802253" y="4909885"/>
              <a:chExt cx="1234440" cy="1243673"/>
            </a:xfrm>
          </p:grpSpPr>
          <p:sp>
            <p:nvSpPr>
              <p:cNvPr id="145" name="Title 1">
                <a:extLst>
                  <a:ext uri="{FF2B5EF4-FFF2-40B4-BE49-F238E27FC236}">
                    <a16:creationId xmlns:a16="http://schemas.microsoft.com/office/drawing/2014/main" id="{10EFA721-52F5-4992-B125-57DB15AF42E5}"/>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Node2</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46" name="Rectangle: Rounded Corners 145">
                <a:extLst>
                  <a:ext uri="{FF2B5EF4-FFF2-40B4-BE49-F238E27FC236}">
                    <a16:creationId xmlns:a16="http://schemas.microsoft.com/office/drawing/2014/main" id="{6A97C7C0-66FE-461B-A448-372A77DF5360}"/>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47" name="Rectangle: Rounded Corners 146">
                <a:extLst>
                  <a:ext uri="{FF2B5EF4-FFF2-40B4-BE49-F238E27FC236}">
                    <a16:creationId xmlns:a16="http://schemas.microsoft.com/office/drawing/2014/main" id="{20E7DA5F-F20D-45F9-8903-FECB00ECF077}"/>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48" name="Rectangle 147">
                <a:extLst>
                  <a:ext uri="{FF2B5EF4-FFF2-40B4-BE49-F238E27FC236}">
                    <a16:creationId xmlns:a16="http://schemas.microsoft.com/office/drawing/2014/main" id="{AA35596A-2F17-4642-98A0-BD0A28AC2DE6}"/>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49" name="Rectangle: Rounded Corners 148">
                <a:extLst>
                  <a:ext uri="{FF2B5EF4-FFF2-40B4-BE49-F238E27FC236}">
                    <a16:creationId xmlns:a16="http://schemas.microsoft.com/office/drawing/2014/main" id="{A0349C9E-C49A-4A55-BB2A-994B9A6FEFF3}"/>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50" name="Group 149">
                <a:extLst>
                  <a:ext uri="{FF2B5EF4-FFF2-40B4-BE49-F238E27FC236}">
                    <a16:creationId xmlns:a16="http://schemas.microsoft.com/office/drawing/2014/main" id="{57DE85A7-46DB-494E-AC39-C7AC8FBE7714}"/>
                  </a:ext>
                </a:extLst>
              </p:cNvPr>
              <p:cNvGrpSpPr/>
              <p:nvPr/>
            </p:nvGrpSpPr>
            <p:grpSpPr>
              <a:xfrm>
                <a:off x="7921710" y="5264907"/>
                <a:ext cx="981010" cy="217547"/>
                <a:chOff x="7928426" y="5264907"/>
                <a:chExt cx="981010" cy="217547"/>
              </a:xfrm>
            </p:grpSpPr>
            <p:sp>
              <p:nvSpPr>
                <p:cNvPr id="152" name="Freeform: Shape 151">
                  <a:extLst>
                    <a:ext uri="{FF2B5EF4-FFF2-40B4-BE49-F238E27FC236}">
                      <a16:creationId xmlns:a16="http://schemas.microsoft.com/office/drawing/2014/main" id="{5CF00B88-5A56-43D2-AC72-35EC5B5302B0}"/>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3" name="Freeform: Shape 152">
                  <a:extLst>
                    <a:ext uri="{FF2B5EF4-FFF2-40B4-BE49-F238E27FC236}">
                      <a16:creationId xmlns:a16="http://schemas.microsoft.com/office/drawing/2014/main" id="{E86775D9-0179-4ABB-8140-EDE18D2E62E5}"/>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4" name="Freeform: Shape 153">
                  <a:extLst>
                    <a:ext uri="{FF2B5EF4-FFF2-40B4-BE49-F238E27FC236}">
                      <a16:creationId xmlns:a16="http://schemas.microsoft.com/office/drawing/2014/main" id="{03C6C5FD-3176-4C03-979D-F01203C63440}"/>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5" name="Freeform: Shape 154">
                  <a:extLst>
                    <a:ext uri="{FF2B5EF4-FFF2-40B4-BE49-F238E27FC236}">
                      <a16:creationId xmlns:a16="http://schemas.microsoft.com/office/drawing/2014/main" id="{0232664B-CC1B-4D3C-A4DA-D7AB2F84AF70}"/>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51" name="Rectangle 150">
                <a:extLst>
                  <a:ext uri="{FF2B5EF4-FFF2-40B4-BE49-F238E27FC236}">
                    <a16:creationId xmlns:a16="http://schemas.microsoft.com/office/drawing/2014/main" id="{ED5BB45C-FE49-42E9-90D0-763818C960E6}"/>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grpSp>
          <p:nvGrpSpPr>
            <p:cNvPr id="156" name="Group 155">
              <a:extLst>
                <a:ext uri="{FF2B5EF4-FFF2-40B4-BE49-F238E27FC236}">
                  <a16:creationId xmlns:a16="http://schemas.microsoft.com/office/drawing/2014/main" id="{EA5FE283-B967-4123-8188-9DBFAB9E1F7F}"/>
                </a:ext>
              </a:extLst>
            </p:cNvPr>
            <p:cNvGrpSpPr/>
            <p:nvPr/>
          </p:nvGrpSpPr>
          <p:grpSpPr>
            <a:xfrm>
              <a:off x="10401861" y="4816526"/>
              <a:ext cx="1234440" cy="1243673"/>
              <a:chOff x="7802253" y="4909885"/>
              <a:chExt cx="1234440" cy="1243673"/>
            </a:xfrm>
          </p:grpSpPr>
          <p:sp>
            <p:nvSpPr>
              <p:cNvPr id="157" name="Title 1">
                <a:extLst>
                  <a:ext uri="{FF2B5EF4-FFF2-40B4-BE49-F238E27FC236}">
                    <a16:creationId xmlns:a16="http://schemas.microsoft.com/office/drawing/2014/main" id="{32E64A47-4F1C-441A-B35D-177AA56DA456}"/>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Node3</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58" name="Rectangle: Rounded Corners 157">
                <a:extLst>
                  <a:ext uri="{FF2B5EF4-FFF2-40B4-BE49-F238E27FC236}">
                    <a16:creationId xmlns:a16="http://schemas.microsoft.com/office/drawing/2014/main" id="{678975A3-4806-4078-B449-8648623AFA2C}"/>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59" name="Rectangle: Rounded Corners 158">
                <a:extLst>
                  <a:ext uri="{FF2B5EF4-FFF2-40B4-BE49-F238E27FC236}">
                    <a16:creationId xmlns:a16="http://schemas.microsoft.com/office/drawing/2014/main" id="{02427F48-C4DA-4E6C-8FB7-AEA11CD07ABC}"/>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60" name="Rectangle 159">
                <a:extLst>
                  <a:ext uri="{FF2B5EF4-FFF2-40B4-BE49-F238E27FC236}">
                    <a16:creationId xmlns:a16="http://schemas.microsoft.com/office/drawing/2014/main" id="{20FC7C20-035F-4563-BBB8-C586750144DA}"/>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61" name="Rectangle: Rounded Corners 160">
                <a:extLst>
                  <a:ext uri="{FF2B5EF4-FFF2-40B4-BE49-F238E27FC236}">
                    <a16:creationId xmlns:a16="http://schemas.microsoft.com/office/drawing/2014/main" id="{0EECCBC3-1E90-4340-857C-AA13EF093D47}"/>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62" name="Group 161">
                <a:extLst>
                  <a:ext uri="{FF2B5EF4-FFF2-40B4-BE49-F238E27FC236}">
                    <a16:creationId xmlns:a16="http://schemas.microsoft.com/office/drawing/2014/main" id="{D1D8AD67-1FEA-4698-BACA-F15E81362C76}"/>
                  </a:ext>
                </a:extLst>
              </p:cNvPr>
              <p:cNvGrpSpPr/>
              <p:nvPr/>
            </p:nvGrpSpPr>
            <p:grpSpPr>
              <a:xfrm>
                <a:off x="7921710" y="5264907"/>
                <a:ext cx="981010" cy="217547"/>
                <a:chOff x="7928426" y="5264907"/>
                <a:chExt cx="981010" cy="217547"/>
              </a:xfrm>
            </p:grpSpPr>
            <p:sp>
              <p:nvSpPr>
                <p:cNvPr id="164" name="Freeform: Shape 163">
                  <a:extLst>
                    <a:ext uri="{FF2B5EF4-FFF2-40B4-BE49-F238E27FC236}">
                      <a16:creationId xmlns:a16="http://schemas.microsoft.com/office/drawing/2014/main" id="{94BC31CC-ECCE-4B8B-B8D2-3403607EF947}"/>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5" name="Freeform: Shape 164">
                  <a:extLst>
                    <a:ext uri="{FF2B5EF4-FFF2-40B4-BE49-F238E27FC236}">
                      <a16:creationId xmlns:a16="http://schemas.microsoft.com/office/drawing/2014/main" id="{B254E77E-A4FA-42A9-B938-F4666146FEDE}"/>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6" name="Freeform: Shape 165">
                  <a:extLst>
                    <a:ext uri="{FF2B5EF4-FFF2-40B4-BE49-F238E27FC236}">
                      <a16:creationId xmlns:a16="http://schemas.microsoft.com/office/drawing/2014/main" id="{050D10F8-040B-451C-B0D2-00E19BE086F3}"/>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7" name="Freeform: Shape 166">
                  <a:extLst>
                    <a:ext uri="{FF2B5EF4-FFF2-40B4-BE49-F238E27FC236}">
                      <a16:creationId xmlns:a16="http://schemas.microsoft.com/office/drawing/2014/main" id="{A62F9D16-4D08-4AB6-816E-D2CDC1945395}"/>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63" name="Rectangle 162">
                <a:extLst>
                  <a:ext uri="{FF2B5EF4-FFF2-40B4-BE49-F238E27FC236}">
                    <a16:creationId xmlns:a16="http://schemas.microsoft.com/office/drawing/2014/main" id="{B760DC06-1D89-44BE-B963-7569D0131B06}"/>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cxnSp>
          <p:nvCxnSpPr>
            <p:cNvPr id="168" name="Connector: Elbow 167">
              <a:extLst>
                <a:ext uri="{FF2B5EF4-FFF2-40B4-BE49-F238E27FC236}">
                  <a16:creationId xmlns:a16="http://schemas.microsoft.com/office/drawing/2014/main" id="{F9A43113-CE28-4146-B396-2F879D80CB9E}"/>
                </a:ext>
              </a:extLst>
            </p:cNvPr>
            <p:cNvCxnSpPr>
              <a:cxnSpLocks/>
              <a:stCxn id="101" idx="1"/>
              <a:endCxn id="127" idx="1"/>
            </p:cNvCxnSpPr>
            <p:nvPr/>
          </p:nvCxnSpPr>
          <p:spPr>
            <a:xfrm rot="10800000" flipV="1">
              <a:off x="5993022" y="3125715"/>
              <a:ext cx="1097280" cy="2468880"/>
            </a:xfrm>
            <a:prstGeom prst="bentConnector3">
              <a:avLst>
                <a:gd name="adj1" fmla="val 162582"/>
              </a:avLst>
            </a:prstGeom>
            <a:ln w="12700">
              <a:solidFill>
                <a:srgbClr val="00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8138208B-5A7E-4B8E-BA33-979B392E3BFE}"/>
                </a:ext>
              </a:extLst>
            </p:cNvPr>
            <p:cNvCxnSpPr>
              <a:cxnSpLocks/>
              <a:stCxn id="101" idx="1"/>
              <a:endCxn id="163" idx="2"/>
            </p:cNvCxnSpPr>
            <p:nvPr/>
          </p:nvCxnSpPr>
          <p:spPr>
            <a:xfrm rot="10800000" flipH="1" flipV="1">
              <a:off x="7079902" y="2753596"/>
              <a:ext cx="3931920" cy="3291840"/>
            </a:xfrm>
            <a:prstGeom prst="bentConnector4">
              <a:avLst>
                <a:gd name="adj1" fmla="val -51450"/>
                <a:gd name="adj2" fmla="val 113664"/>
              </a:avLst>
            </a:prstGeom>
            <a:ln w="12700">
              <a:solidFill>
                <a:srgbClr val="00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87D8C8D-DF22-43E9-97B7-BE420BFEC28E}"/>
                </a:ext>
              </a:extLst>
            </p:cNvPr>
            <p:cNvCxnSpPr/>
            <p:nvPr/>
          </p:nvCxnSpPr>
          <p:spPr>
            <a:xfrm>
              <a:off x="8353223" y="6060199"/>
              <a:ext cx="0" cy="438912"/>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B285372-6398-4AD7-AF1D-E0AD1CE185C1}"/>
                </a:ext>
              </a:extLst>
            </p:cNvPr>
            <p:cNvCxnSpPr/>
            <p:nvPr/>
          </p:nvCxnSpPr>
          <p:spPr>
            <a:xfrm>
              <a:off x="9689781" y="6060199"/>
              <a:ext cx="0" cy="438912"/>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2" name="server" title="Icon of a server tower">
              <a:extLst>
                <a:ext uri="{FF2B5EF4-FFF2-40B4-BE49-F238E27FC236}">
                  <a16:creationId xmlns:a16="http://schemas.microsoft.com/office/drawing/2014/main" id="{A0BB9695-A72C-436F-8E8A-9E9EFE17532B}"/>
                </a:ext>
              </a:extLst>
            </p:cNvPr>
            <p:cNvSpPr>
              <a:spLocks noChangeAspect="1" noEditPoints="1"/>
            </p:cNvSpPr>
            <p:nvPr/>
          </p:nvSpPr>
          <p:spPr bwMode="auto">
            <a:xfrm>
              <a:off x="6178221" y="5371947"/>
              <a:ext cx="234446" cy="44530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73" name="Group 172">
              <a:extLst>
                <a:ext uri="{FF2B5EF4-FFF2-40B4-BE49-F238E27FC236}">
                  <a16:creationId xmlns:a16="http://schemas.microsoft.com/office/drawing/2014/main" id="{57901A90-7925-4B21-A5C9-A8B433B6344D}"/>
                </a:ext>
              </a:extLst>
            </p:cNvPr>
            <p:cNvGrpSpPr/>
            <p:nvPr/>
          </p:nvGrpSpPr>
          <p:grpSpPr>
            <a:xfrm>
              <a:off x="11683095" y="4086107"/>
              <a:ext cx="469127" cy="469127"/>
              <a:chOff x="7885934" y="3333716"/>
              <a:chExt cx="469127" cy="469127"/>
            </a:xfrm>
          </p:grpSpPr>
          <p:sp>
            <p:nvSpPr>
              <p:cNvPr id="174" name="Oval 173">
                <a:extLst>
                  <a:ext uri="{FF2B5EF4-FFF2-40B4-BE49-F238E27FC236}">
                    <a16:creationId xmlns:a16="http://schemas.microsoft.com/office/drawing/2014/main" id="{1DEBED5E-05B9-4F58-BE9B-C692D3C326C8}"/>
                  </a:ext>
                </a:extLst>
              </p:cNvPr>
              <p:cNvSpPr/>
              <p:nvPr/>
            </p:nvSpPr>
            <p:spPr bwMode="auto">
              <a:xfrm>
                <a:off x="7885934" y="3333716"/>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13" title="Icon of a cloud">
                <a:extLst>
                  <a:ext uri="{FF2B5EF4-FFF2-40B4-BE49-F238E27FC236}">
                    <a16:creationId xmlns:a16="http://schemas.microsoft.com/office/drawing/2014/main" id="{B297E135-5BB3-44A7-8652-798A55F33C44}"/>
                  </a:ext>
                </a:extLst>
              </p:cNvPr>
              <p:cNvSpPr>
                <a:spLocks noChangeAspect="1"/>
              </p:cNvSpPr>
              <p:nvPr/>
            </p:nvSpPr>
            <p:spPr bwMode="auto">
              <a:xfrm>
                <a:off x="7966548" y="3483829"/>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76" name="Group 175">
              <a:extLst>
                <a:ext uri="{FF2B5EF4-FFF2-40B4-BE49-F238E27FC236}">
                  <a16:creationId xmlns:a16="http://schemas.microsoft.com/office/drawing/2014/main" id="{2229449D-C58A-4084-8A1B-01E07FF60457}"/>
                </a:ext>
              </a:extLst>
            </p:cNvPr>
            <p:cNvGrpSpPr/>
            <p:nvPr/>
          </p:nvGrpSpPr>
          <p:grpSpPr>
            <a:xfrm>
              <a:off x="9810484" y="4415654"/>
              <a:ext cx="200333" cy="200333"/>
              <a:chOff x="6629313" y="1392067"/>
              <a:chExt cx="469127" cy="469127"/>
            </a:xfrm>
          </p:grpSpPr>
          <p:sp>
            <p:nvSpPr>
              <p:cNvPr id="177" name="Oval 176">
                <a:extLst>
                  <a:ext uri="{FF2B5EF4-FFF2-40B4-BE49-F238E27FC236}">
                    <a16:creationId xmlns:a16="http://schemas.microsoft.com/office/drawing/2014/main" id="{BDEE2CF8-720B-4067-8651-D26C829D4F23}"/>
                  </a:ext>
                </a:extLst>
              </p:cNvPr>
              <p:cNvSpPr/>
              <p:nvPr/>
            </p:nvSpPr>
            <p:spPr bwMode="auto">
              <a:xfrm>
                <a:off x="6629313" y="1392067"/>
                <a:ext cx="469127" cy="469127"/>
              </a:xfrm>
              <a:prstGeom prst="ellipse">
                <a:avLst/>
              </a:prstGeom>
              <a:solidFill>
                <a:srgbClr val="E5F7ED"/>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8" name="Picture 177">
                <a:extLst>
                  <a:ext uri="{FF2B5EF4-FFF2-40B4-BE49-F238E27FC236}">
                    <a16:creationId xmlns:a16="http://schemas.microsoft.com/office/drawing/2014/main" id="{70614D78-C628-4B23-AE14-2887FE364C4C}"/>
                  </a:ext>
                </a:extLst>
              </p:cNvPr>
              <p:cNvPicPr>
                <a:picLocks noChangeAspect="1"/>
              </p:cNvPicPr>
              <p:nvPr/>
            </p:nvPicPr>
            <p:blipFill rotWithShape="1">
              <a:blip r:embed="rId4"/>
              <a:srcRect l="24796" t="19470" r="25208" b="36624"/>
              <a:stretch/>
            </p:blipFill>
            <p:spPr>
              <a:xfrm>
                <a:off x="6717213" y="1487527"/>
                <a:ext cx="293327" cy="278207"/>
              </a:xfrm>
              <a:prstGeom prst="rect">
                <a:avLst/>
              </a:prstGeom>
            </p:spPr>
          </p:pic>
        </p:grpSp>
        <p:sp>
          <p:nvSpPr>
            <p:cNvPr id="179" name="Title 1">
              <a:extLst>
                <a:ext uri="{FF2B5EF4-FFF2-40B4-BE49-F238E27FC236}">
                  <a16:creationId xmlns:a16="http://schemas.microsoft.com/office/drawing/2014/main" id="{988432BC-F778-4AFB-BEE5-EB655F04AD49}"/>
                </a:ext>
              </a:extLst>
            </p:cNvPr>
            <p:cNvSpPr txBox="1">
              <a:spLocks/>
            </p:cNvSpPr>
            <p:nvPr/>
          </p:nvSpPr>
          <p:spPr>
            <a:xfrm>
              <a:off x="10085341" y="4437337"/>
              <a:ext cx="1562697"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i="1" spc="0">
                  <a:solidFill>
                    <a:srgbClr val="00B050"/>
                  </a:solidFill>
                  <a:latin typeface="Segoe UI" panose="020B0502040204020203" pitchFamily="34" charset="0"/>
                </a:rPr>
                <a:t>Verified by Security Center</a:t>
              </a:r>
              <a:endParaRPr sz="1000" i="1" spc="0">
                <a:solidFill>
                  <a:srgbClr val="00B050"/>
                </a:solidFill>
                <a:latin typeface="Segoe UI" panose="020B0502040204020203" pitchFamily="34" charset="0"/>
              </a:endParaRPr>
            </a:p>
          </p:txBody>
        </p:sp>
        <p:sp>
          <p:nvSpPr>
            <p:cNvPr id="180" name="Rectangle 179">
              <a:extLst>
                <a:ext uri="{FF2B5EF4-FFF2-40B4-BE49-F238E27FC236}">
                  <a16:creationId xmlns:a16="http://schemas.microsoft.com/office/drawing/2014/main" id="{71E3DC62-109D-458A-82A2-521A3DF2440E}"/>
                </a:ext>
              </a:extLst>
            </p:cNvPr>
            <p:cNvSpPr/>
            <p:nvPr/>
          </p:nvSpPr>
          <p:spPr>
            <a:xfrm>
              <a:off x="5439760" y="3189580"/>
              <a:ext cx="1473652" cy="247495"/>
            </a:xfrm>
            <a:prstGeom prst="rect">
              <a:avLst/>
            </a:prstGeom>
          </p:spPr>
          <p:txBody>
            <a:bodyPr wrap="square">
              <a:spAutoFit/>
            </a:bodyPr>
            <a:lstStyle/>
            <a:p>
              <a:pPr algn="ctr"/>
              <a:r>
                <a:rPr lang="en-US" sz="1000">
                  <a:solidFill>
                    <a:srgbClr val="000000"/>
                  </a:solidFill>
                </a:rPr>
                <a:t>Audit log</a:t>
              </a:r>
            </a:p>
          </p:txBody>
        </p:sp>
        <p:sp>
          <p:nvSpPr>
            <p:cNvPr id="181" name="Rectangle 180">
              <a:extLst>
                <a:ext uri="{FF2B5EF4-FFF2-40B4-BE49-F238E27FC236}">
                  <a16:creationId xmlns:a16="http://schemas.microsoft.com/office/drawing/2014/main" id="{430A8322-E628-4561-A3D5-5A6A5E3846CF}"/>
                </a:ext>
              </a:extLst>
            </p:cNvPr>
            <p:cNvSpPr/>
            <p:nvPr/>
          </p:nvSpPr>
          <p:spPr>
            <a:xfrm>
              <a:off x="5439760" y="2453006"/>
              <a:ext cx="1473652" cy="247495"/>
            </a:xfrm>
            <a:prstGeom prst="rect">
              <a:avLst/>
            </a:prstGeom>
          </p:spPr>
          <p:txBody>
            <a:bodyPr wrap="square">
              <a:spAutoFit/>
            </a:bodyPr>
            <a:lstStyle/>
            <a:p>
              <a:pPr algn="ctr"/>
              <a:r>
                <a:rPr lang="en-US" sz="1000">
                  <a:solidFill>
                    <a:srgbClr val="000000"/>
                  </a:solidFill>
                </a:rPr>
                <a:t>Raw security events</a:t>
              </a:r>
            </a:p>
          </p:txBody>
        </p:sp>
        <p:sp>
          <p:nvSpPr>
            <p:cNvPr id="182" name="Flowchart: Connector 181">
              <a:extLst>
                <a:ext uri="{FF2B5EF4-FFF2-40B4-BE49-F238E27FC236}">
                  <a16:creationId xmlns:a16="http://schemas.microsoft.com/office/drawing/2014/main" id="{B1D5925F-4EFC-4D6E-8E57-F3DEF124D0D6}"/>
                </a:ext>
              </a:extLst>
            </p:cNvPr>
            <p:cNvSpPr/>
            <p:nvPr/>
          </p:nvSpPr>
          <p:spPr bwMode="auto">
            <a:xfrm>
              <a:off x="9594292" y="1724595"/>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83" name="Flowchart: Connector 182">
              <a:extLst>
                <a:ext uri="{FF2B5EF4-FFF2-40B4-BE49-F238E27FC236}">
                  <a16:creationId xmlns:a16="http://schemas.microsoft.com/office/drawing/2014/main" id="{DA7AF434-2C90-4F08-ACE2-6DBA30377C40}"/>
                </a:ext>
              </a:extLst>
            </p:cNvPr>
            <p:cNvSpPr/>
            <p:nvPr/>
          </p:nvSpPr>
          <p:spPr bwMode="auto">
            <a:xfrm>
              <a:off x="9594292" y="2596008"/>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84" name="Flowchart: Connector 183">
              <a:extLst>
                <a:ext uri="{FF2B5EF4-FFF2-40B4-BE49-F238E27FC236}">
                  <a16:creationId xmlns:a16="http://schemas.microsoft.com/office/drawing/2014/main" id="{FF7A6C7D-FE21-4B6B-A978-133C0FF2D714}"/>
                </a:ext>
              </a:extLst>
            </p:cNvPr>
            <p:cNvSpPr/>
            <p:nvPr/>
          </p:nvSpPr>
          <p:spPr bwMode="auto">
            <a:xfrm>
              <a:off x="9594292" y="3471333"/>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a</a:t>
              </a:r>
            </a:p>
          </p:txBody>
        </p:sp>
        <p:sp>
          <p:nvSpPr>
            <p:cNvPr id="185" name="Flowchart: Connector 184">
              <a:extLst>
                <a:ext uri="{FF2B5EF4-FFF2-40B4-BE49-F238E27FC236}">
                  <a16:creationId xmlns:a16="http://schemas.microsoft.com/office/drawing/2014/main" id="{EA625DD8-0ADA-451B-8118-1F6EEA3DA5CF}"/>
                </a:ext>
              </a:extLst>
            </p:cNvPr>
            <p:cNvSpPr/>
            <p:nvPr/>
          </p:nvSpPr>
          <p:spPr bwMode="auto">
            <a:xfrm>
              <a:off x="9594292" y="3986771"/>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b</a:t>
              </a:r>
            </a:p>
          </p:txBody>
        </p:sp>
      </p:grpSp>
      <p:sp>
        <p:nvSpPr>
          <p:cNvPr id="186" name="Title 16">
            <a:extLst>
              <a:ext uri="{FF2B5EF4-FFF2-40B4-BE49-F238E27FC236}">
                <a16:creationId xmlns:a16="http://schemas.microsoft.com/office/drawing/2014/main" id="{96D0C5A9-E512-40FB-8F3A-A88CE78DEC67}"/>
              </a:ext>
            </a:extLst>
          </p:cNvPr>
          <p:cNvSpPr txBox="1">
            <a:spLocks/>
          </p:cNvSpPr>
          <p:nvPr/>
        </p:nvSpPr>
        <p:spPr>
          <a:xfrm>
            <a:off x="740367" y="5757952"/>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…and reports any threats and malicious activity detected (e.g., “API requests to your cluster from a suspicious IP was detected”)</a:t>
            </a:r>
          </a:p>
        </p:txBody>
      </p:sp>
    </p:spTree>
    <p:extLst>
      <p:ext uri="{BB962C8B-B14F-4D97-AF65-F5344CB8AC3E}">
        <p14:creationId xmlns:p14="http://schemas.microsoft.com/office/powerpoint/2010/main" val="651160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fade">
                                      <p:cBhvr>
                                        <p:cTn id="20" dur="500"/>
                                        <p:tgtEl>
                                          <p:spTgt spid="1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500"/>
                                        <p:tgtEl>
                                          <p:spTgt spid="1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6"/>
                                        </p:tgtEl>
                                        <p:attrNameLst>
                                          <p:attrName>style.visibility</p:attrName>
                                        </p:attrNameLst>
                                      </p:cBhvr>
                                      <p:to>
                                        <p:strVal val="visible"/>
                                      </p:to>
                                    </p:set>
                                    <p:animEffect transition="in" filter="fade">
                                      <p:cBhvr>
                                        <p:cTn id="26"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22" grpId="0"/>
      <p:bldP spid="123" grpId="0"/>
      <p:bldP spid="124" grpId="0"/>
      <p:bldP spid="125" grpId="0"/>
      <p:bldP spid="18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9D0F58D-259F-4BBD-A7A2-1D4CBEFEEA04}"/>
              </a:ext>
              <a:ext uri="{C183D7F6-B498-43B3-948B-1728B52AA6E4}">
                <adec:decorative xmlns:adec="http://schemas.microsoft.com/office/drawing/2017/decorative" val="1"/>
              </a:ext>
            </a:extLst>
          </p:cNvPr>
          <p:cNvSpPr/>
          <p:nvPr/>
        </p:nvSpPr>
        <p:spPr bwMode="auto">
          <a:xfrm>
            <a:off x="5993827" y="1978682"/>
            <a:ext cx="5911270" cy="2902099"/>
          </a:xfrm>
          <a:prstGeom prst="roundRect">
            <a:avLst>
              <a:gd name="adj" fmla="val 3125"/>
            </a:avLst>
          </a:prstGeom>
          <a:solidFill>
            <a:srgbClr val="FCFDFE"/>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199" b="1" i="0" u="none" strike="noStrike" kern="1200" cap="none" spc="0" normalizeH="0" baseline="0" noProof="0" dirty="0">
              <a:ln w="12700">
                <a:solidFill>
                  <a:srgbClr val="D83B01"/>
                </a:solidFill>
                <a:prstDash val="solid"/>
              </a:ln>
              <a:pattFill prst="pct50">
                <a:fgClr>
                  <a:srgbClr val="D83B01"/>
                </a:fgClr>
                <a:bgClr>
                  <a:srgbClr val="D83B01">
                    <a:lumMod val="20000"/>
                    <a:lumOff val="80000"/>
                  </a:srgbClr>
                </a:bgClr>
              </a:pattFill>
              <a:effectLst>
                <a:outerShdw dist="38100" dir="2640000" algn="bl" rotWithShape="0">
                  <a:srgbClr val="D83B01"/>
                </a:outerShdw>
              </a:effectLst>
              <a:uLnTx/>
              <a:uFillTx/>
              <a:latin typeface="Segoe UI"/>
              <a:ea typeface="+mn-ea"/>
              <a:cs typeface="Segoe UI" pitchFamily="34" charset="0"/>
            </a:endParaRPr>
          </a:p>
        </p:txBody>
      </p:sp>
      <p:sp>
        <p:nvSpPr>
          <p:cNvPr id="10" name="Rectangle: Rounded Corners 9" descr="pods and containers">
            <a:extLst>
              <a:ext uri="{FF2B5EF4-FFF2-40B4-BE49-F238E27FC236}">
                <a16:creationId xmlns:a16="http://schemas.microsoft.com/office/drawing/2014/main" id="{07B44270-B7F3-48C1-ABCE-B8890BB3DBE1}"/>
              </a:ext>
            </a:extLst>
          </p:cNvPr>
          <p:cNvSpPr/>
          <p:nvPr/>
        </p:nvSpPr>
        <p:spPr bwMode="auto">
          <a:xfrm>
            <a:off x="7210718" y="3514578"/>
            <a:ext cx="4457700" cy="120963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2" name="Rectangle: Rounded Corners 1" descr="visual showing how Kubernetes works">
            <a:extLst>
              <a:ext uri="{FF2B5EF4-FFF2-40B4-BE49-F238E27FC236}">
                <a16:creationId xmlns:a16="http://schemas.microsoft.com/office/drawing/2014/main" id="{915106DA-AE94-4165-AA4D-49C227974FE4}"/>
              </a:ext>
            </a:extLst>
          </p:cNvPr>
          <p:cNvSpPr/>
          <p:nvPr/>
        </p:nvSpPr>
        <p:spPr bwMode="auto">
          <a:xfrm>
            <a:off x="5993827" y="1978682"/>
            <a:ext cx="5911270" cy="3999345"/>
          </a:xfrm>
          <a:prstGeom prst="roundRect">
            <a:avLst>
              <a:gd name="adj" fmla="val 2317"/>
            </a:avLst>
          </a:prstGeom>
          <a:solidFill>
            <a:srgbClr val="FCFDFE"/>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199" b="1" i="0" u="none" strike="noStrike" kern="1200" cap="none" spc="0" normalizeH="0" baseline="0" noProof="0">
              <a:ln w="12700">
                <a:solidFill>
                  <a:srgbClr val="D83B01"/>
                </a:solidFill>
                <a:prstDash val="solid"/>
              </a:ln>
              <a:pattFill prst="pct50">
                <a:fgClr>
                  <a:srgbClr val="D83B01"/>
                </a:fgClr>
                <a:bgClr>
                  <a:srgbClr val="D83B01">
                    <a:lumMod val="20000"/>
                    <a:lumOff val="80000"/>
                  </a:srgbClr>
                </a:bgClr>
              </a:pattFill>
              <a:effectLst>
                <a:outerShdw dist="38100" dir="2640000" algn="bl" rotWithShape="0">
                  <a:srgbClr val="D83B01"/>
                </a:outerShdw>
              </a:effectLst>
              <a:uLnTx/>
              <a:uFillTx/>
              <a:latin typeface="Segoe UI"/>
              <a:ea typeface="+mn-ea"/>
              <a:cs typeface="Segoe UI" pitchFamily="34" charset="0"/>
            </a:endParaRPr>
          </a:p>
        </p:txBody>
      </p:sp>
      <p:sp>
        <p:nvSpPr>
          <p:cNvPr id="4" name="Title 3"/>
          <p:cNvSpPr>
            <a:spLocks noGrp="1"/>
          </p:cNvSpPr>
          <p:nvPr>
            <p:ph type="title"/>
          </p:nvPr>
        </p:nvSpPr>
        <p:spPr>
          <a:xfrm>
            <a:off x="465138" y="632779"/>
            <a:ext cx="5685895" cy="410369"/>
          </a:xfrm>
        </p:spPr>
        <p:txBody>
          <a:bodyPr/>
          <a:lstStyle/>
          <a:p>
            <a:r>
              <a:rPr lang="en-US" spc="-50" dirty="0"/>
              <a:t>How does </a:t>
            </a:r>
            <a:r>
              <a:rPr lang="en-US" spc="-50" dirty="0">
                <a:solidFill>
                  <a:srgbClr val="0078D4"/>
                </a:solidFill>
              </a:rPr>
              <a:t>Kubernetes</a:t>
            </a:r>
            <a:r>
              <a:rPr lang="en-US" spc="-50" dirty="0"/>
              <a:t> work?</a:t>
            </a:r>
            <a:endParaRPr lang="en-US" spc="-50" dirty="0">
              <a:solidFill>
                <a:srgbClr val="0078D4"/>
              </a:solidFill>
            </a:endParaRPr>
          </a:p>
        </p:txBody>
      </p:sp>
      <p:grpSp>
        <p:nvGrpSpPr>
          <p:cNvPr id="232" name="Group 231" descr="user icon">
            <a:extLst>
              <a:ext uri="{FF2B5EF4-FFF2-40B4-BE49-F238E27FC236}">
                <a16:creationId xmlns:a16="http://schemas.microsoft.com/office/drawing/2014/main" id="{5945F74B-4333-4D86-86F9-1F25045E9308}"/>
              </a:ext>
            </a:extLst>
          </p:cNvPr>
          <p:cNvGrpSpPr/>
          <p:nvPr/>
        </p:nvGrpSpPr>
        <p:grpSpPr>
          <a:xfrm>
            <a:off x="10950837" y="1016498"/>
            <a:ext cx="717581" cy="831526"/>
            <a:chOff x="5499242" y="1323396"/>
            <a:chExt cx="717581" cy="831526"/>
          </a:xfrm>
        </p:grpSpPr>
        <p:sp>
          <p:nvSpPr>
            <p:cNvPr id="262" name="Title 1">
              <a:extLst>
                <a:ext uri="{FF2B5EF4-FFF2-40B4-BE49-F238E27FC236}">
                  <a16:creationId xmlns:a16="http://schemas.microsoft.com/office/drawing/2014/main" id="{73E998CE-D477-4CAB-AEAD-041AA4B7F79B}"/>
                </a:ext>
              </a:extLst>
            </p:cNvPr>
            <p:cNvSpPr txBox="1">
              <a:spLocks/>
            </p:cNvSpPr>
            <p:nvPr/>
          </p:nvSpPr>
          <p:spPr>
            <a:xfrm>
              <a:off x="5499242" y="1323396"/>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User</a:t>
              </a:r>
            </a:p>
          </p:txBody>
        </p:sp>
        <p:sp>
          <p:nvSpPr>
            <p:cNvPr id="263" name="Rectangle: Rounded Corners 262">
              <a:extLst>
                <a:ext uri="{FF2B5EF4-FFF2-40B4-BE49-F238E27FC236}">
                  <a16:creationId xmlns:a16="http://schemas.microsoft.com/office/drawing/2014/main" id="{98C8B947-DD93-4DF7-ABC4-37E1F10B1467}"/>
                </a:ext>
              </a:extLst>
            </p:cNvPr>
            <p:cNvSpPr/>
            <p:nvPr/>
          </p:nvSpPr>
          <p:spPr bwMode="auto">
            <a:xfrm>
              <a:off x="5551583" y="1547191"/>
              <a:ext cx="607731" cy="60773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199"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64" name="people_4" title="Icon of a person">
              <a:extLst>
                <a:ext uri="{FF2B5EF4-FFF2-40B4-BE49-F238E27FC236}">
                  <a16:creationId xmlns:a16="http://schemas.microsoft.com/office/drawing/2014/main" id="{B776616F-0FC2-4DA8-B400-C47CC1B040A0}"/>
                </a:ext>
              </a:extLst>
            </p:cNvPr>
            <p:cNvSpPr>
              <a:spLocks noChangeAspect="1" noEditPoints="1"/>
            </p:cNvSpPr>
            <p:nvPr/>
          </p:nvSpPr>
          <p:spPr bwMode="auto">
            <a:xfrm>
              <a:off x="5677647" y="1652278"/>
              <a:ext cx="355603" cy="397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89" name="Rectangle: Rounded Corners 188" descr="cloud balancer icon">
            <a:extLst>
              <a:ext uri="{FF2B5EF4-FFF2-40B4-BE49-F238E27FC236}">
                <a16:creationId xmlns:a16="http://schemas.microsoft.com/office/drawing/2014/main" id="{28CAAFCE-ABCA-4C7C-A04D-DB14BCF135A7}"/>
              </a:ext>
            </a:extLst>
          </p:cNvPr>
          <p:cNvSpPr/>
          <p:nvPr/>
        </p:nvSpPr>
        <p:spPr bwMode="auto">
          <a:xfrm>
            <a:off x="7210718" y="2542901"/>
            <a:ext cx="4457700" cy="450885"/>
          </a:xfrm>
          <a:prstGeom prst="roundRect">
            <a:avLst>
              <a:gd name="adj" fmla="val 7170"/>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9" name="Title 1">
            <a:extLst>
              <a:ext uri="{FF2B5EF4-FFF2-40B4-BE49-F238E27FC236}">
                <a16:creationId xmlns:a16="http://schemas.microsoft.com/office/drawing/2014/main" id="{DDD63AC0-E786-41DA-A956-060AE7EC8C4A}"/>
              </a:ext>
            </a:extLst>
          </p:cNvPr>
          <p:cNvSpPr txBox="1">
            <a:spLocks/>
          </p:cNvSpPr>
          <p:nvPr/>
        </p:nvSpPr>
        <p:spPr>
          <a:xfrm>
            <a:off x="7210718" y="2326756"/>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Kubernetes Service</a:t>
            </a:r>
          </a:p>
        </p:txBody>
      </p:sp>
      <p:grpSp>
        <p:nvGrpSpPr>
          <p:cNvPr id="8" name="Group 7" descr="group of containers">
            <a:extLst>
              <a:ext uri="{FF2B5EF4-FFF2-40B4-BE49-F238E27FC236}">
                <a16:creationId xmlns:a16="http://schemas.microsoft.com/office/drawing/2014/main" id="{61C3E490-51B0-408F-887D-AAEF622C0999}"/>
              </a:ext>
            </a:extLst>
          </p:cNvPr>
          <p:cNvGrpSpPr/>
          <p:nvPr/>
        </p:nvGrpSpPr>
        <p:grpSpPr>
          <a:xfrm>
            <a:off x="7351142" y="3622402"/>
            <a:ext cx="1303248" cy="954142"/>
            <a:chOff x="6139214" y="3570700"/>
            <a:chExt cx="1303248" cy="954142"/>
          </a:xfrm>
        </p:grpSpPr>
        <p:sp>
          <p:nvSpPr>
            <p:cNvPr id="274" name="Title 1">
              <a:extLst>
                <a:ext uri="{FF2B5EF4-FFF2-40B4-BE49-F238E27FC236}">
                  <a16:creationId xmlns:a16="http://schemas.microsoft.com/office/drawing/2014/main" id="{CF6FD255-1AF6-4AE7-9466-6BDF78133B7A}"/>
                </a:ext>
              </a:extLst>
            </p:cNvPr>
            <p:cNvSpPr txBox="1">
              <a:spLocks/>
            </p:cNvSpPr>
            <p:nvPr/>
          </p:nvSpPr>
          <p:spPr>
            <a:xfrm>
              <a:off x="6139214" y="3570700"/>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Pods</a:t>
              </a:r>
              <a:endPar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76" name="Title 1">
              <a:extLst>
                <a:ext uri="{FF2B5EF4-FFF2-40B4-BE49-F238E27FC236}">
                  <a16:creationId xmlns:a16="http://schemas.microsoft.com/office/drawing/2014/main" id="{50C487E5-546E-4A41-8C2A-F530347C6520}"/>
                </a:ext>
              </a:extLst>
            </p:cNvPr>
            <p:cNvSpPr txBox="1">
              <a:spLocks/>
            </p:cNvSpPr>
            <p:nvPr/>
          </p:nvSpPr>
          <p:spPr>
            <a:xfrm>
              <a:off x="6416816" y="3867475"/>
              <a:ext cx="75226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7" name="Group 6">
              <a:extLst>
                <a:ext uri="{FF2B5EF4-FFF2-40B4-BE49-F238E27FC236}">
                  <a16:creationId xmlns:a16="http://schemas.microsoft.com/office/drawing/2014/main" id="{2D85D264-28EE-452F-ACB4-68142D108664}"/>
                </a:ext>
              </a:extLst>
            </p:cNvPr>
            <p:cNvGrpSpPr/>
            <p:nvPr/>
          </p:nvGrpSpPr>
          <p:grpSpPr>
            <a:xfrm>
              <a:off x="6139214" y="3788842"/>
              <a:ext cx="1303248" cy="736000"/>
              <a:chOff x="7392979" y="3661579"/>
              <a:chExt cx="968156" cy="546759"/>
            </a:xfrm>
          </p:grpSpPr>
          <p:sp>
            <p:nvSpPr>
              <p:cNvPr id="272" name="Rectangle: Rounded Corners 271">
                <a:extLst>
                  <a:ext uri="{FF2B5EF4-FFF2-40B4-BE49-F238E27FC236}">
                    <a16:creationId xmlns:a16="http://schemas.microsoft.com/office/drawing/2014/main" id="{30EC19B7-DB33-4FED-B604-34DDB41453ED}"/>
                  </a:ext>
                </a:extLst>
              </p:cNvPr>
              <p:cNvSpPr/>
              <p:nvPr/>
            </p:nvSpPr>
            <p:spPr bwMode="auto">
              <a:xfrm>
                <a:off x="7392979" y="366157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280" name="Freeform: Shape 279">
                <a:extLst>
                  <a:ext uri="{FF2B5EF4-FFF2-40B4-BE49-F238E27FC236}">
                    <a16:creationId xmlns:a16="http://schemas.microsoft.com/office/drawing/2014/main" id="{E7AA3DEB-3C1B-4D26-9738-06625E91F97D}"/>
                  </a:ext>
                </a:extLst>
              </p:cNvPr>
              <p:cNvSpPr/>
              <p:nvPr/>
            </p:nvSpPr>
            <p:spPr>
              <a:xfrm>
                <a:off x="7540037" y="389852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CBF619A9-E6D8-461E-93AA-654635EAC639}"/>
                  </a:ext>
                </a:extLst>
              </p:cNvPr>
              <p:cNvSpPr/>
              <p:nvPr/>
            </p:nvSpPr>
            <p:spPr>
              <a:xfrm>
                <a:off x="7785609" y="389852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C63F1E3E-7BE8-48DE-A8AB-93BBCEFA47EA}"/>
                  </a:ext>
                </a:extLst>
              </p:cNvPr>
              <p:cNvSpPr/>
              <p:nvPr/>
            </p:nvSpPr>
            <p:spPr>
              <a:xfrm>
                <a:off x="8031180" y="389852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30" name="Group 329" descr="group of containers">
            <a:extLst>
              <a:ext uri="{FF2B5EF4-FFF2-40B4-BE49-F238E27FC236}">
                <a16:creationId xmlns:a16="http://schemas.microsoft.com/office/drawing/2014/main" id="{85A4AE54-45AF-4201-924A-100C61E09D52}"/>
              </a:ext>
            </a:extLst>
          </p:cNvPr>
          <p:cNvGrpSpPr/>
          <p:nvPr/>
        </p:nvGrpSpPr>
        <p:grpSpPr>
          <a:xfrm>
            <a:off x="8787944" y="3622402"/>
            <a:ext cx="1303248" cy="954142"/>
            <a:chOff x="6139214" y="3570700"/>
            <a:chExt cx="1303248" cy="954142"/>
          </a:xfrm>
        </p:grpSpPr>
        <p:sp>
          <p:nvSpPr>
            <p:cNvPr id="331" name="Title 1">
              <a:extLst>
                <a:ext uri="{FF2B5EF4-FFF2-40B4-BE49-F238E27FC236}">
                  <a16:creationId xmlns:a16="http://schemas.microsoft.com/office/drawing/2014/main" id="{C29D034F-9385-4631-B44E-22B7AB7B4EEC}"/>
                </a:ext>
              </a:extLst>
            </p:cNvPr>
            <p:cNvSpPr txBox="1">
              <a:spLocks/>
            </p:cNvSpPr>
            <p:nvPr/>
          </p:nvSpPr>
          <p:spPr>
            <a:xfrm>
              <a:off x="6139214" y="3570700"/>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Pods</a:t>
              </a:r>
              <a:endPar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332" name="Title 1">
              <a:extLst>
                <a:ext uri="{FF2B5EF4-FFF2-40B4-BE49-F238E27FC236}">
                  <a16:creationId xmlns:a16="http://schemas.microsoft.com/office/drawing/2014/main" id="{A0F72643-5C4E-486E-9888-8A89FC106CDA}"/>
                </a:ext>
              </a:extLst>
            </p:cNvPr>
            <p:cNvSpPr txBox="1">
              <a:spLocks/>
            </p:cNvSpPr>
            <p:nvPr/>
          </p:nvSpPr>
          <p:spPr>
            <a:xfrm>
              <a:off x="6416816" y="3867475"/>
              <a:ext cx="75226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33" name="Group 332">
              <a:extLst>
                <a:ext uri="{FF2B5EF4-FFF2-40B4-BE49-F238E27FC236}">
                  <a16:creationId xmlns:a16="http://schemas.microsoft.com/office/drawing/2014/main" id="{A97F7C65-8DDA-4F11-A2F9-41165A918654}"/>
                </a:ext>
              </a:extLst>
            </p:cNvPr>
            <p:cNvGrpSpPr/>
            <p:nvPr/>
          </p:nvGrpSpPr>
          <p:grpSpPr>
            <a:xfrm>
              <a:off x="6139214" y="3788842"/>
              <a:ext cx="1303248" cy="736000"/>
              <a:chOff x="7392979" y="3661579"/>
              <a:chExt cx="968156" cy="546759"/>
            </a:xfrm>
          </p:grpSpPr>
          <p:sp>
            <p:nvSpPr>
              <p:cNvPr id="334" name="Rectangle: Rounded Corners 333">
                <a:extLst>
                  <a:ext uri="{FF2B5EF4-FFF2-40B4-BE49-F238E27FC236}">
                    <a16:creationId xmlns:a16="http://schemas.microsoft.com/office/drawing/2014/main" id="{9D554448-E581-4D43-BE75-43BE0A47DCCD}"/>
                  </a:ext>
                </a:extLst>
              </p:cNvPr>
              <p:cNvSpPr/>
              <p:nvPr/>
            </p:nvSpPr>
            <p:spPr bwMode="auto">
              <a:xfrm>
                <a:off x="7392979" y="366157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335" name="Freeform: Shape 334">
                <a:extLst>
                  <a:ext uri="{FF2B5EF4-FFF2-40B4-BE49-F238E27FC236}">
                    <a16:creationId xmlns:a16="http://schemas.microsoft.com/office/drawing/2014/main" id="{3445D60F-A38E-4FC4-88FF-BDACF5DECE25}"/>
                  </a:ext>
                </a:extLst>
              </p:cNvPr>
              <p:cNvSpPr/>
              <p:nvPr/>
            </p:nvSpPr>
            <p:spPr>
              <a:xfrm>
                <a:off x="7540037" y="389852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89C09582-5EBB-45F7-B34F-6E43F92C42A7}"/>
                  </a:ext>
                </a:extLst>
              </p:cNvPr>
              <p:cNvSpPr/>
              <p:nvPr/>
            </p:nvSpPr>
            <p:spPr>
              <a:xfrm>
                <a:off x="7785609" y="389852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53DB1331-84F4-4B1F-8F49-F2993AF4E185}"/>
                  </a:ext>
                </a:extLst>
              </p:cNvPr>
              <p:cNvSpPr/>
              <p:nvPr/>
            </p:nvSpPr>
            <p:spPr>
              <a:xfrm>
                <a:off x="8031180" y="389852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38" name="Group 337" descr="group of containers with a no-entry sign">
            <a:extLst>
              <a:ext uri="{FF2B5EF4-FFF2-40B4-BE49-F238E27FC236}">
                <a16:creationId xmlns:a16="http://schemas.microsoft.com/office/drawing/2014/main" id="{EF1F1139-059B-49D7-848D-638499E3A7B6}"/>
              </a:ext>
            </a:extLst>
          </p:cNvPr>
          <p:cNvGrpSpPr/>
          <p:nvPr/>
        </p:nvGrpSpPr>
        <p:grpSpPr>
          <a:xfrm>
            <a:off x="10224746" y="3622402"/>
            <a:ext cx="1303248" cy="954142"/>
            <a:chOff x="6139214" y="3570700"/>
            <a:chExt cx="1303248" cy="954142"/>
          </a:xfrm>
        </p:grpSpPr>
        <p:sp>
          <p:nvSpPr>
            <p:cNvPr id="339" name="Title 1">
              <a:extLst>
                <a:ext uri="{FF2B5EF4-FFF2-40B4-BE49-F238E27FC236}">
                  <a16:creationId xmlns:a16="http://schemas.microsoft.com/office/drawing/2014/main" id="{6A82B70B-FB77-4E04-8891-03D3ACA26BFF}"/>
                </a:ext>
              </a:extLst>
            </p:cNvPr>
            <p:cNvSpPr txBox="1">
              <a:spLocks/>
            </p:cNvSpPr>
            <p:nvPr/>
          </p:nvSpPr>
          <p:spPr>
            <a:xfrm>
              <a:off x="6139214" y="3570700"/>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Pods</a:t>
              </a:r>
              <a:endPar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340" name="Title 1">
              <a:extLst>
                <a:ext uri="{FF2B5EF4-FFF2-40B4-BE49-F238E27FC236}">
                  <a16:creationId xmlns:a16="http://schemas.microsoft.com/office/drawing/2014/main" id="{C920F439-9905-4450-9D3D-17428B2FFCF4}"/>
                </a:ext>
              </a:extLst>
            </p:cNvPr>
            <p:cNvSpPr txBox="1">
              <a:spLocks/>
            </p:cNvSpPr>
            <p:nvPr/>
          </p:nvSpPr>
          <p:spPr>
            <a:xfrm>
              <a:off x="6416816" y="3867475"/>
              <a:ext cx="75226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1" name="Group 340">
              <a:extLst>
                <a:ext uri="{FF2B5EF4-FFF2-40B4-BE49-F238E27FC236}">
                  <a16:creationId xmlns:a16="http://schemas.microsoft.com/office/drawing/2014/main" id="{9CAEE839-95C1-4B99-A4EC-12FA8E88A1B2}"/>
                </a:ext>
              </a:extLst>
            </p:cNvPr>
            <p:cNvGrpSpPr/>
            <p:nvPr/>
          </p:nvGrpSpPr>
          <p:grpSpPr>
            <a:xfrm>
              <a:off x="6139214" y="3788842"/>
              <a:ext cx="1303248" cy="736000"/>
              <a:chOff x="7392979" y="3661579"/>
              <a:chExt cx="968156" cy="546759"/>
            </a:xfrm>
          </p:grpSpPr>
          <p:sp>
            <p:nvSpPr>
              <p:cNvPr id="342" name="Rectangle: Rounded Corners 341">
                <a:extLst>
                  <a:ext uri="{FF2B5EF4-FFF2-40B4-BE49-F238E27FC236}">
                    <a16:creationId xmlns:a16="http://schemas.microsoft.com/office/drawing/2014/main" id="{849DE8F7-D3A2-4509-879D-C3FAEACF1802}"/>
                  </a:ext>
                </a:extLst>
              </p:cNvPr>
              <p:cNvSpPr/>
              <p:nvPr/>
            </p:nvSpPr>
            <p:spPr bwMode="auto">
              <a:xfrm>
                <a:off x="7392979" y="366157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343" name="Freeform: Shape 342">
                <a:extLst>
                  <a:ext uri="{FF2B5EF4-FFF2-40B4-BE49-F238E27FC236}">
                    <a16:creationId xmlns:a16="http://schemas.microsoft.com/office/drawing/2014/main" id="{3E3797D2-46C4-4420-BFFD-D7834F1450F3}"/>
                  </a:ext>
                </a:extLst>
              </p:cNvPr>
              <p:cNvSpPr/>
              <p:nvPr/>
            </p:nvSpPr>
            <p:spPr>
              <a:xfrm>
                <a:off x="7540037" y="389852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48B07A8E-2C15-4D24-B3D2-59717AF56F03}"/>
                  </a:ext>
                </a:extLst>
              </p:cNvPr>
              <p:cNvSpPr/>
              <p:nvPr/>
            </p:nvSpPr>
            <p:spPr>
              <a:xfrm>
                <a:off x="7785609" y="389852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4FEC8CD9-4604-48C9-8194-C41F4362BCE6}"/>
                  </a:ext>
                </a:extLst>
              </p:cNvPr>
              <p:cNvSpPr/>
              <p:nvPr/>
            </p:nvSpPr>
            <p:spPr>
              <a:xfrm>
                <a:off x="8031180" y="3898528"/>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348" name="Title 1">
            <a:extLst>
              <a:ext uri="{FF2B5EF4-FFF2-40B4-BE49-F238E27FC236}">
                <a16:creationId xmlns:a16="http://schemas.microsoft.com/office/drawing/2014/main" id="{279AF0E3-3C83-4CD3-A139-ACE66EE6D52C}"/>
              </a:ext>
            </a:extLst>
          </p:cNvPr>
          <p:cNvSpPr txBox="1">
            <a:spLocks/>
          </p:cNvSpPr>
          <p:nvPr/>
        </p:nvSpPr>
        <p:spPr>
          <a:xfrm>
            <a:off x="7210718" y="3301565"/>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Customer VMs</a:t>
            </a:r>
          </a:p>
        </p:txBody>
      </p:sp>
      <p:grpSp>
        <p:nvGrpSpPr>
          <p:cNvPr id="80" name="Group 79" descr="YAML file icon">
            <a:extLst>
              <a:ext uri="{FF2B5EF4-FFF2-40B4-BE49-F238E27FC236}">
                <a16:creationId xmlns:a16="http://schemas.microsoft.com/office/drawing/2014/main" id="{CCAA3DA6-1D6E-4F18-A887-47B7B0DFE9DC}"/>
              </a:ext>
            </a:extLst>
          </p:cNvPr>
          <p:cNvGrpSpPr/>
          <p:nvPr/>
        </p:nvGrpSpPr>
        <p:grpSpPr>
          <a:xfrm>
            <a:off x="10782916" y="2128096"/>
            <a:ext cx="420371" cy="603309"/>
            <a:chOff x="9591998" y="1886593"/>
            <a:chExt cx="420371" cy="603309"/>
          </a:xfrm>
        </p:grpSpPr>
        <p:sp>
          <p:nvSpPr>
            <p:cNvPr id="351" name="Title 1">
              <a:extLst>
                <a:ext uri="{FF2B5EF4-FFF2-40B4-BE49-F238E27FC236}">
                  <a16:creationId xmlns:a16="http://schemas.microsoft.com/office/drawing/2014/main" id="{73F4C0E1-331F-4E53-BA77-68F312E38406}"/>
                </a:ext>
              </a:extLst>
            </p:cNvPr>
            <p:cNvSpPr txBox="1">
              <a:spLocks/>
            </p:cNvSpPr>
            <p:nvPr/>
          </p:nvSpPr>
          <p:spPr>
            <a:xfrm>
              <a:off x="9591998" y="1886593"/>
              <a:ext cx="420371" cy="15852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YAML</a:t>
              </a:r>
            </a:p>
          </p:txBody>
        </p:sp>
        <p:grpSp>
          <p:nvGrpSpPr>
            <p:cNvPr id="12" name="Group 11">
              <a:extLst>
                <a:ext uri="{FF2B5EF4-FFF2-40B4-BE49-F238E27FC236}">
                  <a16:creationId xmlns:a16="http://schemas.microsoft.com/office/drawing/2014/main" id="{CB74B95D-2858-435B-B143-39A2C6F09ABA}"/>
                </a:ext>
              </a:extLst>
            </p:cNvPr>
            <p:cNvGrpSpPr/>
            <p:nvPr/>
          </p:nvGrpSpPr>
          <p:grpSpPr>
            <a:xfrm>
              <a:off x="9611054" y="2107643"/>
              <a:ext cx="382259" cy="382259"/>
              <a:chOff x="9656618" y="2193151"/>
              <a:chExt cx="482216" cy="482216"/>
            </a:xfrm>
          </p:grpSpPr>
          <p:sp>
            <p:nvSpPr>
              <p:cNvPr id="352" name="Rectangle: Rounded Corners 351">
                <a:extLst>
                  <a:ext uri="{FF2B5EF4-FFF2-40B4-BE49-F238E27FC236}">
                    <a16:creationId xmlns:a16="http://schemas.microsoft.com/office/drawing/2014/main" id="{2863CD02-9503-449D-B219-03DD35E78678}"/>
                  </a:ext>
                </a:extLst>
              </p:cNvPr>
              <p:cNvSpPr/>
              <p:nvPr/>
            </p:nvSpPr>
            <p:spPr bwMode="auto">
              <a:xfrm>
                <a:off x="9656618" y="2193151"/>
                <a:ext cx="482216" cy="482216"/>
              </a:xfrm>
              <a:prstGeom prst="roundRect">
                <a:avLst>
                  <a:gd name="adj" fmla="val 3125"/>
                </a:avLst>
              </a:prstGeom>
              <a:solidFill>
                <a:srgbClr val="FCFDFE"/>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199"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1" name="CRMArticles_EFF5" title="Icon of two documents stacked together with writing on them">
                <a:extLst>
                  <a:ext uri="{FF2B5EF4-FFF2-40B4-BE49-F238E27FC236}">
                    <a16:creationId xmlns:a16="http://schemas.microsoft.com/office/drawing/2014/main" id="{1D8CC7FC-91E7-4052-BE99-B0CD368BCBF0}"/>
                  </a:ext>
                </a:extLst>
              </p:cNvPr>
              <p:cNvSpPr>
                <a:spLocks noChangeAspect="1" noEditPoints="1"/>
              </p:cNvSpPr>
              <p:nvPr/>
            </p:nvSpPr>
            <p:spPr bwMode="auto">
              <a:xfrm>
                <a:off x="9762602" y="2278280"/>
                <a:ext cx="270249" cy="311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C292A"/>
                  </a:solidFill>
                  <a:effectLst/>
                  <a:uLnTx/>
                  <a:uFillTx/>
                  <a:latin typeface="Segoe UI"/>
                  <a:ea typeface="+mn-ea"/>
                  <a:cs typeface="+mn-cs"/>
                </a:endParaRPr>
              </a:p>
            </p:txBody>
          </p:sp>
        </p:grpSp>
      </p:grpSp>
      <p:sp>
        <p:nvSpPr>
          <p:cNvPr id="15" name="Arrow: Quad 14">
            <a:extLst>
              <a:ext uri="{FF2B5EF4-FFF2-40B4-BE49-F238E27FC236}">
                <a16:creationId xmlns:a16="http://schemas.microsoft.com/office/drawing/2014/main" id="{72976386-34FF-4D54-AF8F-9324EB76F5B0}"/>
              </a:ext>
              <a:ext uri="{C183D7F6-B498-43B3-948B-1728B52AA6E4}">
                <adec:decorative xmlns:adec="http://schemas.microsoft.com/office/drawing/2017/decorative" val="1"/>
              </a:ext>
            </a:extLst>
          </p:cNvPr>
          <p:cNvSpPr/>
          <p:nvPr/>
        </p:nvSpPr>
        <p:spPr bwMode="auto">
          <a:xfrm>
            <a:off x="9291227" y="2620002"/>
            <a:ext cx="296682" cy="296682"/>
          </a:xfrm>
          <a:prstGeom prst="quadArrow">
            <a:avLst>
              <a:gd name="adj1" fmla="val 16250"/>
              <a:gd name="adj2" fmla="val 15625"/>
              <a:gd name="adj3" fmla="val 21875"/>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a:extLst>
              <a:ext uri="{FF2B5EF4-FFF2-40B4-BE49-F238E27FC236}">
                <a16:creationId xmlns:a16="http://schemas.microsoft.com/office/drawing/2014/main" id="{B4932D80-49C3-4BF7-8E59-665F86427A6E}"/>
              </a:ext>
            </a:extLst>
          </p:cNvPr>
          <p:cNvSpPr txBox="1">
            <a:spLocks/>
          </p:cNvSpPr>
          <p:nvPr/>
        </p:nvSpPr>
        <p:spPr>
          <a:xfrm>
            <a:off x="7633412" y="2691399"/>
            <a:ext cx="15715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Cloud load balancer</a:t>
            </a:r>
          </a:p>
        </p:txBody>
      </p:sp>
      <p:sp>
        <p:nvSpPr>
          <p:cNvPr id="359" name="Rectangle: Rounded Corners 358">
            <a:extLst>
              <a:ext uri="{FF2B5EF4-FFF2-40B4-BE49-F238E27FC236}">
                <a16:creationId xmlns:a16="http://schemas.microsoft.com/office/drawing/2014/main" id="{DF247508-3D23-4E42-B053-22C0098C1EC4}"/>
              </a:ext>
              <a:ext uri="{C183D7F6-B498-43B3-948B-1728B52AA6E4}">
                <adec:decorative xmlns:adec="http://schemas.microsoft.com/office/drawing/2017/decorative" val="1"/>
              </a:ext>
            </a:extLst>
          </p:cNvPr>
          <p:cNvSpPr/>
          <p:nvPr/>
        </p:nvSpPr>
        <p:spPr bwMode="auto">
          <a:xfrm>
            <a:off x="6157771" y="3517203"/>
            <a:ext cx="930564" cy="120700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362" name="Title 1">
            <a:extLst>
              <a:ext uri="{FF2B5EF4-FFF2-40B4-BE49-F238E27FC236}">
                <a16:creationId xmlns:a16="http://schemas.microsoft.com/office/drawing/2014/main" id="{13057DCD-CD8A-4EB8-8708-70C6DB1FEC1B}"/>
              </a:ext>
            </a:extLst>
          </p:cNvPr>
          <p:cNvSpPr txBox="1">
            <a:spLocks/>
          </p:cNvSpPr>
          <p:nvPr/>
        </p:nvSpPr>
        <p:spPr>
          <a:xfrm>
            <a:off x="6285506" y="3798908"/>
            <a:ext cx="67509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api-server</a:t>
            </a:r>
          </a:p>
        </p:txBody>
      </p:sp>
      <p:grpSp>
        <p:nvGrpSpPr>
          <p:cNvPr id="63" name="Group 62" descr="api-server icon">
            <a:extLst>
              <a:ext uri="{FF2B5EF4-FFF2-40B4-BE49-F238E27FC236}">
                <a16:creationId xmlns:a16="http://schemas.microsoft.com/office/drawing/2014/main" id="{079F9FA1-70EF-4E55-868D-178F328961C2}"/>
              </a:ext>
            </a:extLst>
          </p:cNvPr>
          <p:cNvGrpSpPr/>
          <p:nvPr/>
        </p:nvGrpSpPr>
        <p:grpSpPr>
          <a:xfrm>
            <a:off x="6431924" y="4012615"/>
            <a:ext cx="382259" cy="382259"/>
            <a:chOff x="10941377" y="1527738"/>
            <a:chExt cx="482216" cy="482216"/>
          </a:xfrm>
        </p:grpSpPr>
        <p:sp>
          <p:nvSpPr>
            <p:cNvPr id="364" name="Rectangle: Rounded Corners 363">
              <a:extLst>
                <a:ext uri="{FF2B5EF4-FFF2-40B4-BE49-F238E27FC236}">
                  <a16:creationId xmlns:a16="http://schemas.microsoft.com/office/drawing/2014/main" id="{4ECB8BAC-D4D6-4335-B3D3-C4B98F7927B6}"/>
                </a:ext>
              </a:extLst>
            </p:cNvPr>
            <p:cNvSpPr/>
            <p:nvPr/>
          </p:nvSpPr>
          <p:spPr bwMode="auto">
            <a:xfrm>
              <a:off x="10941377" y="1527738"/>
              <a:ext cx="482216" cy="482216"/>
            </a:xfrm>
            <a:prstGeom prst="roundRect">
              <a:avLst>
                <a:gd name="adj" fmla="val 3125"/>
              </a:avLst>
            </a:prstGeom>
            <a:solidFill>
              <a:srgbClr val="FCFDFE"/>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199"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0" name="plug" title="Icon of a power plug showing an A to B connection">
              <a:extLst>
                <a:ext uri="{FF2B5EF4-FFF2-40B4-BE49-F238E27FC236}">
                  <a16:creationId xmlns:a16="http://schemas.microsoft.com/office/drawing/2014/main" id="{DBB89CB6-9A16-4392-A732-A2E01C26D401}"/>
                </a:ext>
              </a:extLst>
            </p:cNvPr>
            <p:cNvSpPr>
              <a:spLocks noChangeAspect="1" noEditPoints="1"/>
            </p:cNvSpPr>
            <p:nvPr/>
          </p:nvSpPr>
          <p:spPr bwMode="auto">
            <a:xfrm>
              <a:off x="11028908" y="1623273"/>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367" name="Title 1">
            <a:extLst>
              <a:ext uri="{FF2B5EF4-FFF2-40B4-BE49-F238E27FC236}">
                <a16:creationId xmlns:a16="http://schemas.microsoft.com/office/drawing/2014/main" id="{4E258217-AA96-46EF-822F-CE5F5AA20E3B}"/>
              </a:ext>
            </a:extLst>
          </p:cNvPr>
          <p:cNvSpPr txBox="1">
            <a:spLocks/>
          </p:cNvSpPr>
          <p:nvPr/>
        </p:nvSpPr>
        <p:spPr>
          <a:xfrm>
            <a:off x="6211573" y="3301565"/>
            <a:ext cx="82296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Control plane</a:t>
            </a:r>
          </a:p>
        </p:txBody>
      </p:sp>
      <p:cxnSp>
        <p:nvCxnSpPr>
          <p:cNvPr id="382" name="Straight Arrow Connector 381">
            <a:extLst>
              <a:ext uri="{FF2B5EF4-FFF2-40B4-BE49-F238E27FC236}">
                <a16:creationId xmlns:a16="http://schemas.microsoft.com/office/drawing/2014/main" id="{198DF598-CCEE-4096-BD54-DAB961E74AC5}"/>
              </a:ext>
              <a:ext uri="{C183D7F6-B498-43B3-948B-1728B52AA6E4}">
                <adec:decorative xmlns:adec="http://schemas.microsoft.com/office/drawing/2017/decorative" val="1"/>
              </a:ext>
            </a:extLst>
          </p:cNvPr>
          <p:cNvCxnSpPr>
            <a:cxnSpLocks/>
          </p:cNvCxnSpPr>
          <p:nvPr/>
        </p:nvCxnSpPr>
        <p:spPr>
          <a:xfrm>
            <a:off x="6814183" y="4203745"/>
            <a:ext cx="536959"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4" name="Connector: Elbow 413">
            <a:extLst>
              <a:ext uri="{FF2B5EF4-FFF2-40B4-BE49-F238E27FC236}">
                <a16:creationId xmlns:a16="http://schemas.microsoft.com/office/drawing/2014/main" id="{62B5355A-623D-4132-B2AF-6FD6297B6EF8}"/>
              </a:ext>
              <a:ext uri="{C183D7F6-B498-43B3-948B-1728B52AA6E4}">
                <adec:decorative xmlns:adec="http://schemas.microsoft.com/office/drawing/2017/decorative" val="1"/>
              </a:ext>
            </a:extLst>
          </p:cNvPr>
          <p:cNvCxnSpPr>
            <a:cxnSpLocks/>
            <a:stCxn id="263" idx="1"/>
            <a:endCxn id="189" idx="0"/>
          </p:cNvCxnSpPr>
          <p:nvPr/>
        </p:nvCxnSpPr>
        <p:spPr>
          <a:xfrm rot="10800000" flipV="1">
            <a:off x="9439568" y="1544159"/>
            <a:ext cx="1563610" cy="998742"/>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24" name="Group 423" descr="cloud icon with IP address ">
            <a:extLst>
              <a:ext uri="{FF2B5EF4-FFF2-40B4-BE49-F238E27FC236}">
                <a16:creationId xmlns:a16="http://schemas.microsoft.com/office/drawing/2014/main" id="{5F1453AA-D145-4C59-9988-53850FA34F7D}"/>
              </a:ext>
            </a:extLst>
          </p:cNvPr>
          <p:cNvGrpSpPr/>
          <p:nvPr/>
        </p:nvGrpSpPr>
        <p:grpSpPr>
          <a:xfrm>
            <a:off x="9041827" y="1232583"/>
            <a:ext cx="789710" cy="446593"/>
            <a:chOff x="7823201" y="616264"/>
            <a:chExt cx="789710" cy="446593"/>
          </a:xfrm>
        </p:grpSpPr>
        <p:sp>
          <p:nvSpPr>
            <p:cNvPr id="421" name="cloud" title="Icon of a cloud">
              <a:extLst>
                <a:ext uri="{FF2B5EF4-FFF2-40B4-BE49-F238E27FC236}">
                  <a16:creationId xmlns:a16="http://schemas.microsoft.com/office/drawing/2014/main" id="{69173156-B196-44C1-BBDA-6E16EC0B95AE}"/>
                </a:ext>
              </a:extLst>
            </p:cNvPr>
            <p:cNvSpPr>
              <a:spLocks noChangeAspect="1"/>
            </p:cNvSpPr>
            <p:nvPr/>
          </p:nvSpPr>
          <p:spPr bwMode="auto">
            <a:xfrm>
              <a:off x="7867566" y="616264"/>
              <a:ext cx="700981" cy="44659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CFDFE"/>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3" name="TextBox 422">
              <a:extLst>
                <a:ext uri="{FF2B5EF4-FFF2-40B4-BE49-F238E27FC236}">
                  <a16:creationId xmlns:a16="http://schemas.microsoft.com/office/drawing/2014/main" id="{E9CC48D3-0E8F-4151-AC07-DAD810BAD460}"/>
                </a:ext>
              </a:extLst>
            </p:cNvPr>
            <p:cNvSpPr txBox="1"/>
            <p:nvPr/>
          </p:nvSpPr>
          <p:spPr>
            <a:xfrm>
              <a:off x="7823201" y="812798"/>
              <a:ext cx="789710" cy="203133"/>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2C292A"/>
                  </a:solidFill>
                  <a:effectLst/>
                  <a:uLnTx/>
                  <a:uFillTx/>
                  <a:latin typeface="Segoe UI Semibold" panose="020B0702040204020203" pitchFamily="34" charset="0"/>
                  <a:ea typeface="Segoe UI" pitchFamily="34" charset="0"/>
                  <a:cs typeface="Segoe UI Semibold" panose="020B0702040204020203" pitchFamily="34" charset="0"/>
                </a:rPr>
                <a:t>IP address</a:t>
              </a:r>
            </a:p>
          </p:txBody>
        </p:sp>
      </p:grpSp>
      <p:sp>
        <p:nvSpPr>
          <p:cNvPr id="426" name="Title 1">
            <a:extLst>
              <a:ext uri="{FF2B5EF4-FFF2-40B4-BE49-F238E27FC236}">
                <a16:creationId xmlns:a16="http://schemas.microsoft.com/office/drawing/2014/main" id="{626D075D-E164-42F3-927B-31F4D28BC7FD}"/>
              </a:ext>
            </a:extLst>
          </p:cNvPr>
          <p:cNvSpPr txBox="1">
            <a:spLocks/>
          </p:cNvSpPr>
          <p:nvPr/>
        </p:nvSpPr>
        <p:spPr>
          <a:xfrm>
            <a:off x="6247827" y="176333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Kubernetes</a:t>
            </a:r>
          </a:p>
        </p:txBody>
      </p:sp>
      <p:grpSp>
        <p:nvGrpSpPr>
          <p:cNvPr id="431" name="Graphic 13" descr="Kubernetes icon">
            <a:extLst>
              <a:ext uri="{FF2B5EF4-FFF2-40B4-BE49-F238E27FC236}">
                <a16:creationId xmlns:a16="http://schemas.microsoft.com/office/drawing/2014/main" id="{1BC09632-721B-456C-8EDB-B94AF684F326}"/>
              </a:ext>
            </a:extLst>
          </p:cNvPr>
          <p:cNvGrpSpPr/>
          <p:nvPr/>
        </p:nvGrpSpPr>
        <p:grpSpPr>
          <a:xfrm>
            <a:off x="5789225" y="1761628"/>
            <a:ext cx="413317" cy="406933"/>
            <a:chOff x="4862512" y="2214562"/>
            <a:chExt cx="2466975" cy="2428875"/>
          </a:xfrm>
        </p:grpSpPr>
        <p:sp>
          <p:nvSpPr>
            <p:cNvPr id="432" name="Freeform: Shape 431">
              <a:extLst>
                <a:ext uri="{FF2B5EF4-FFF2-40B4-BE49-F238E27FC236}">
                  <a16:creationId xmlns:a16="http://schemas.microsoft.com/office/drawing/2014/main" id="{7899892F-2072-4EA5-8066-FAE798C19734}"/>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990EA7A8-92FE-41A9-954D-81F0548ECE99}"/>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4" name="Freeform: Shape 433">
              <a:extLst>
                <a:ext uri="{FF2B5EF4-FFF2-40B4-BE49-F238E27FC236}">
                  <a16:creationId xmlns:a16="http://schemas.microsoft.com/office/drawing/2014/main" id="{5F8AECAE-C844-4DDF-ADD9-E397B882789E}"/>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5" name="Freeform: Shape 434">
              <a:extLst>
                <a:ext uri="{FF2B5EF4-FFF2-40B4-BE49-F238E27FC236}">
                  <a16:creationId xmlns:a16="http://schemas.microsoft.com/office/drawing/2014/main" id="{5377D3DE-9786-47BB-B840-F23CD3EC834A}"/>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437" name="Connector: Elbow 436">
            <a:extLst>
              <a:ext uri="{FF2B5EF4-FFF2-40B4-BE49-F238E27FC236}">
                <a16:creationId xmlns:a16="http://schemas.microsoft.com/office/drawing/2014/main" id="{9EC9510E-2109-4ECA-A4D1-89553EDE92AD}"/>
              </a:ext>
              <a:ext uri="{C183D7F6-B498-43B3-948B-1728B52AA6E4}">
                <adec:decorative xmlns:adec="http://schemas.microsoft.com/office/drawing/2017/decorative" val="1"/>
              </a:ext>
            </a:extLst>
          </p:cNvPr>
          <p:cNvCxnSpPr>
            <a:cxnSpLocks/>
          </p:cNvCxnSpPr>
          <p:nvPr/>
        </p:nvCxnSpPr>
        <p:spPr>
          <a:xfrm rot="10800000" flipV="1">
            <a:off x="8256429" y="3266084"/>
            <a:ext cx="1188720" cy="574459"/>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0" name="Group 509" descr="internet icon">
            <a:extLst>
              <a:ext uri="{FF2B5EF4-FFF2-40B4-BE49-F238E27FC236}">
                <a16:creationId xmlns:a16="http://schemas.microsoft.com/office/drawing/2014/main" id="{3C3B5A9D-85C9-41E5-B67A-629FCA6FD9F4}"/>
              </a:ext>
            </a:extLst>
          </p:cNvPr>
          <p:cNvGrpSpPr/>
          <p:nvPr/>
        </p:nvGrpSpPr>
        <p:grpSpPr>
          <a:xfrm>
            <a:off x="4958358" y="4717280"/>
            <a:ext cx="914400" cy="568369"/>
            <a:chOff x="10706748" y="4349344"/>
            <a:chExt cx="914400" cy="568369"/>
          </a:xfrm>
        </p:grpSpPr>
        <p:sp>
          <p:nvSpPr>
            <p:cNvPr id="511" name="globe_2" title="Icon of a sphere made of lines">
              <a:extLst>
                <a:ext uri="{FF2B5EF4-FFF2-40B4-BE49-F238E27FC236}">
                  <a16:creationId xmlns:a16="http://schemas.microsoft.com/office/drawing/2014/main" id="{512C84DA-C287-472B-BF04-501CF0BCF7DD}"/>
                </a:ext>
              </a:extLst>
            </p:cNvPr>
            <p:cNvSpPr>
              <a:spLocks noChangeAspect="1" noEditPoints="1"/>
            </p:cNvSpPr>
            <p:nvPr/>
          </p:nvSpPr>
          <p:spPr bwMode="auto">
            <a:xfrm>
              <a:off x="10981771" y="4551953"/>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UI"/>
                <a:ea typeface="+mn-ea"/>
                <a:cs typeface="+mn-cs"/>
              </a:endParaRPr>
            </a:p>
          </p:txBody>
        </p:sp>
        <p:sp>
          <p:nvSpPr>
            <p:cNvPr id="512" name="Title 1">
              <a:extLst>
                <a:ext uri="{FF2B5EF4-FFF2-40B4-BE49-F238E27FC236}">
                  <a16:creationId xmlns:a16="http://schemas.microsoft.com/office/drawing/2014/main" id="{950B4F1F-AF52-410E-BEA3-011A82A7E20A}"/>
                </a:ext>
              </a:extLst>
            </p:cNvPr>
            <p:cNvSpPr txBox="1">
              <a:spLocks/>
            </p:cNvSpPr>
            <p:nvPr/>
          </p:nvSpPr>
          <p:spPr>
            <a:xfrm>
              <a:off x="10706748" y="4349344"/>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513" name="Connector: Elbow 512">
            <a:extLst>
              <a:ext uri="{FF2B5EF4-FFF2-40B4-BE49-F238E27FC236}">
                <a16:creationId xmlns:a16="http://schemas.microsoft.com/office/drawing/2014/main" id="{D6DA72ED-4BDD-411F-937C-ADF3A606F022}"/>
              </a:ext>
              <a:ext uri="{C183D7F6-B498-43B3-948B-1728B52AA6E4}">
                <adec:decorative xmlns:adec="http://schemas.microsoft.com/office/drawing/2017/decorative" val="1"/>
              </a:ext>
            </a:extLst>
          </p:cNvPr>
          <p:cNvCxnSpPr>
            <a:endCxn id="511" idx="2"/>
          </p:cNvCxnSpPr>
          <p:nvPr/>
        </p:nvCxnSpPr>
        <p:spPr>
          <a:xfrm rot="5400000">
            <a:off x="5747486" y="4245179"/>
            <a:ext cx="727801" cy="1024489"/>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EA9557F1-7FC6-435F-B609-15C683D9AB04}"/>
              </a:ext>
              <a:ext uri="{C183D7F6-B498-43B3-948B-1728B52AA6E4}">
                <adec:decorative xmlns:adec="http://schemas.microsoft.com/office/drawing/2017/decorative" val="1"/>
              </a:ext>
            </a:extLst>
          </p:cNvPr>
          <p:cNvCxnSpPr>
            <a:cxnSpLocks/>
          </p:cNvCxnSpPr>
          <p:nvPr/>
        </p:nvCxnSpPr>
        <p:spPr>
          <a:xfrm>
            <a:off x="5718546" y="4202394"/>
            <a:ext cx="710686"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5" name="Group 514" descr="developer icon">
            <a:extLst>
              <a:ext uri="{FF2B5EF4-FFF2-40B4-BE49-F238E27FC236}">
                <a16:creationId xmlns:a16="http://schemas.microsoft.com/office/drawing/2014/main" id="{62254CCD-5000-42AB-B45C-8B119CC180E1}"/>
              </a:ext>
            </a:extLst>
          </p:cNvPr>
          <p:cNvGrpSpPr/>
          <p:nvPr/>
        </p:nvGrpSpPr>
        <p:grpSpPr>
          <a:xfrm>
            <a:off x="5056768" y="3654217"/>
            <a:ext cx="717581" cy="849998"/>
            <a:chOff x="5366186" y="3127458"/>
            <a:chExt cx="717581" cy="849998"/>
          </a:xfrm>
        </p:grpSpPr>
        <p:grpSp>
          <p:nvGrpSpPr>
            <p:cNvPr id="516" name="Group 515">
              <a:extLst>
                <a:ext uri="{FF2B5EF4-FFF2-40B4-BE49-F238E27FC236}">
                  <a16:creationId xmlns:a16="http://schemas.microsoft.com/office/drawing/2014/main" id="{B70BD00B-E8E4-4175-A34D-421A7D594C89}"/>
                </a:ext>
              </a:extLst>
            </p:cNvPr>
            <p:cNvGrpSpPr/>
            <p:nvPr/>
          </p:nvGrpSpPr>
          <p:grpSpPr>
            <a:xfrm>
              <a:off x="5366186" y="3127458"/>
              <a:ext cx="717581" cy="849998"/>
              <a:chOff x="5366186" y="3127458"/>
              <a:chExt cx="717581" cy="849998"/>
            </a:xfrm>
          </p:grpSpPr>
          <p:sp>
            <p:nvSpPr>
              <p:cNvPr id="518" name="Title 1">
                <a:extLst>
                  <a:ext uri="{FF2B5EF4-FFF2-40B4-BE49-F238E27FC236}">
                    <a16:creationId xmlns:a16="http://schemas.microsoft.com/office/drawing/2014/main" id="{F533A6A4-7D8D-4DD5-BD65-2F0A2E29760E}"/>
                  </a:ext>
                </a:extLst>
              </p:cNvPr>
              <p:cNvSpPr txBox="1">
                <a:spLocks/>
              </p:cNvSpPr>
              <p:nvPr/>
            </p:nvSpPr>
            <p:spPr>
              <a:xfrm>
                <a:off x="5366186" y="3127458"/>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Developer</a:t>
                </a:r>
              </a:p>
            </p:txBody>
          </p:sp>
          <p:sp>
            <p:nvSpPr>
              <p:cNvPr id="519" name="Rectangle: Rounded Corners 518">
                <a:extLst>
                  <a:ext uri="{FF2B5EF4-FFF2-40B4-BE49-F238E27FC236}">
                    <a16:creationId xmlns:a16="http://schemas.microsoft.com/office/drawing/2014/main" id="{5BF75254-9C0F-4FB1-9093-DA0F2C91866D}"/>
                  </a:ext>
                </a:extLst>
              </p:cNvPr>
              <p:cNvSpPr/>
              <p:nvPr/>
            </p:nvSpPr>
            <p:spPr bwMode="auto">
              <a:xfrm>
                <a:off x="5418527" y="3369725"/>
                <a:ext cx="607731" cy="60773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199"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520" name="people_4" title="Icon of a person">
                <a:extLst>
                  <a:ext uri="{FF2B5EF4-FFF2-40B4-BE49-F238E27FC236}">
                    <a16:creationId xmlns:a16="http://schemas.microsoft.com/office/drawing/2014/main" id="{ADD29818-596F-4990-A836-36AC2D1B2DB7}"/>
                  </a:ext>
                </a:extLst>
              </p:cNvPr>
              <p:cNvSpPr>
                <a:spLocks noChangeAspect="1" noEditPoints="1"/>
              </p:cNvSpPr>
              <p:nvPr/>
            </p:nvSpPr>
            <p:spPr bwMode="auto">
              <a:xfrm>
                <a:off x="5544591" y="3474812"/>
                <a:ext cx="355603" cy="397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517" name="Embed_ECCE" title="Icon of two chevron brackets around a backslash">
              <a:extLst>
                <a:ext uri="{FF2B5EF4-FFF2-40B4-BE49-F238E27FC236}">
                  <a16:creationId xmlns:a16="http://schemas.microsoft.com/office/drawing/2014/main" id="{3D676F5A-20FE-44DC-B7E4-26B7DF35A516}"/>
                </a:ext>
              </a:extLst>
            </p:cNvPr>
            <p:cNvSpPr>
              <a:spLocks noChangeAspect="1" noEditPoints="1"/>
            </p:cNvSpPr>
            <p:nvPr/>
          </p:nvSpPr>
          <p:spPr bwMode="auto">
            <a:xfrm>
              <a:off x="5644874" y="3765461"/>
              <a:ext cx="160205" cy="13737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4" name="Freeform: Shape 93">
            <a:extLst>
              <a:ext uri="{FF2B5EF4-FFF2-40B4-BE49-F238E27FC236}">
                <a16:creationId xmlns:a16="http://schemas.microsoft.com/office/drawing/2014/main" id="{16DFFA87-6B26-43BA-9AD7-44D6130B4DA9}"/>
              </a:ext>
              <a:ext uri="{C183D7F6-B498-43B3-948B-1728B52AA6E4}">
                <adec:decorative xmlns:adec="http://schemas.microsoft.com/office/drawing/2017/decorative" val="1"/>
              </a:ext>
            </a:extLst>
          </p:cNvPr>
          <p:cNvSpPr/>
          <p:nvPr/>
        </p:nvSpPr>
        <p:spPr>
          <a:xfrm>
            <a:off x="10422703" y="5226305"/>
            <a:ext cx="246200" cy="26981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50E6FF"/>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D1A3F9A-BA57-4B14-94D1-B6D056E10325}"/>
              </a:ext>
              <a:ext uri="{C183D7F6-B498-43B3-948B-1728B52AA6E4}">
                <adec:decorative xmlns:adec="http://schemas.microsoft.com/office/drawing/2017/decorative" val="1"/>
              </a:ext>
            </a:extLst>
          </p:cNvPr>
          <p:cNvSpPr/>
          <p:nvPr/>
        </p:nvSpPr>
        <p:spPr>
          <a:xfrm>
            <a:off x="10753271" y="5226305"/>
            <a:ext cx="246200" cy="26981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50E6FF"/>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61DB979D-9873-472F-8FF1-2CF78085B84C}"/>
              </a:ext>
              <a:ext uri="{C183D7F6-B498-43B3-948B-1728B52AA6E4}">
                <adec:decorative xmlns:adec="http://schemas.microsoft.com/office/drawing/2017/decorative" val="1"/>
              </a:ext>
            </a:extLst>
          </p:cNvPr>
          <p:cNvSpPr/>
          <p:nvPr/>
        </p:nvSpPr>
        <p:spPr>
          <a:xfrm>
            <a:off x="11083837" y="5226305"/>
            <a:ext cx="246200" cy="26981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50E6FF"/>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12589E57-0098-4513-9012-55E43D8FADB9}"/>
              </a:ext>
              <a:ext uri="{C183D7F6-B498-43B3-948B-1728B52AA6E4}">
                <adec:decorative xmlns:adec="http://schemas.microsoft.com/office/drawing/2017/decorative" val="1"/>
              </a:ext>
            </a:extLst>
          </p:cNvPr>
          <p:cNvSpPr/>
          <p:nvPr/>
        </p:nvSpPr>
        <p:spPr bwMode="auto">
          <a:xfrm>
            <a:off x="7210718" y="3514577"/>
            <a:ext cx="4457700" cy="227410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grpSp>
        <p:nvGrpSpPr>
          <p:cNvPr id="13" name="Group 12">
            <a:extLst>
              <a:ext uri="{FF2B5EF4-FFF2-40B4-BE49-F238E27FC236}">
                <a16:creationId xmlns:a16="http://schemas.microsoft.com/office/drawing/2014/main" id="{42F5C5AF-8C2B-4227-AF03-908E863F46E5}"/>
              </a:ext>
              <a:ext uri="{C183D7F6-B498-43B3-948B-1728B52AA6E4}">
                <adec:decorative xmlns:adec="http://schemas.microsoft.com/office/drawing/2017/decorative" val="1"/>
              </a:ext>
            </a:extLst>
          </p:cNvPr>
          <p:cNvGrpSpPr/>
          <p:nvPr/>
        </p:nvGrpSpPr>
        <p:grpSpPr>
          <a:xfrm>
            <a:off x="10224746" y="4689203"/>
            <a:ext cx="1303248" cy="954142"/>
            <a:chOff x="10224746" y="4689203"/>
            <a:chExt cx="1303248" cy="954142"/>
          </a:xfrm>
        </p:grpSpPr>
        <p:sp>
          <p:nvSpPr>
            <p:cNvPr id="91" name="Title 1">
              <a:extLst>
                <a:ext uri="{FF2B5EF4-FFF2-40B4-BE49-F238E27FC236}">
                  <a16:creationId xmlns:a16="http://schemas.microsoft.com/office/drawing/2014/main" id="{9B3F0087-C9F2-42EE-81C1-C63753673E61}"/>
                </a:ext>
              </a:extLst>
            </p:cNvPr>
            <p:cNvSpPr txBox="1">
              <a:spLocks/>
            </p:cNvSpPr>
            <p:nvPr/>
          </p:nvSpPr>
          <p:spPr>
            <a:xfrm>
              <a:off x="10224746" y="4689203"/>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Pods</a:t>
              </a:r>
              <a:endPar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93" name="Rectangle: Rounded Corners 92">
              <a:extLst>
                <a:ext uri="{FF2B5EF4-FFF2-40B4-BE49-F238E27FC236}">
                  <a16:creationId xmlns:a16="http://schemas.microsoft.com/office/drawing/2014/main" id="{00FA7E83-4924-4198-A312-5CCC2E658808}"/>
                </a:ext>
              </a:extLst>
            </p:cNvPr>
            <p:cNvSpPr/>
            <p:nvPr/>
          </p:nvSpPr>
          <p:spPr bwMode="auto">
            <a:xfrm>
              <a:off x="10224746" y="4907345"/>
              <a:ext cx="1303248" cy="736000"/>
            </a:xfrm>
            <a:prstGeom prst="roundRect">
              <a:avLst>
                <a:gd name="adj" fmla="val 3125"/>
              </a:avLst>
            </a:prstGeom>
            <a:noFill/>
            <a:ln w="12700">
              <a:solidFill>
                <a:srgbClr val="50E6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D434F97-CB76-40DE-8973-7A7EE08660E4}"/>
                </a:ext>
              </a:extLst>
            </p:cNvPr>
            <p:cNvSpPr txBox="1">
              <a:spLocks/>
            </p:cNvSpPr>
            <p:nvPr/>
          </p:nvSpPr>
          <p:spPr>
            <a:xfrm>
              <a:off x="10502348" y="4985978"/>
              <a:ext cx="75226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Containers</a:t>
              </a:r>
            </a:p>
          </p:txBody>
        </p:sp>
      </p:grpSp>
      <p:sp>
        <p:nvSpPr>
          <p:cNvPr id="14" name="Oval 13">
            <a:extLst>
              <a:ext uri="{FF2B5EF4-FFF2-40B4-BE49-F238E27FC236}">
                <a16:creationId xmlns:a16="http://schemas.microsoft.com/office/drawing/2014/main" id="{D07A2378-086C-4343-B1D5-D44C3EAF1BC6}"/>
              </a:ext>
            </a:extLst>
          </p:cNvPr>
          <p:cNvSpPr/>
          <p:nvPr/>
        </p:nvSpPr>
        <p:spPr bwMode="auto">
          <a:xfrm>
            <a:off x="10032647" y="4962709"/>
            <a:ext cx="274665" cy="274665"/>
          </a:xfrm>
          <a:prstGeom prst="ellipse">
            <a:avLst/>
          </a:prstGeom>
          <a:solidFill>
            <a:srgbClr val="00B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2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pitchFamily="34" charset="0"/>
                <a:sym typeface="Wingdings 2" panose="05020102010507070707" pitchFamily="18" charset="2"/>
              </a:rPr>
              <a:t></a:t>
            </a:r>
            <a:endParaRPr kumimoji="0" lang="en-US" sz="1400" b="1"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7" name="Oval 16">
            <a:extLst>
              <a:ext uri="{FF2B5EF4-FFF2-40B4-BE49-F238E27FC236}">
                <a16:creationId xmlns:a16="http://schemas.microsoft.com/office/drawing/2014/main" id="{30524EF9-33A9-4D73-9CB0-C5DFEF77A782}"/>
              </a:ext>
            </a:extLst>
          </p:cNvPr>
          <p:cNvSpPr/>
          <p:nvPr/>
        </p:nvSpPr>
        <p:spPr bwMode="auto">
          <a:xfrm>
            <a:off x="10032647" y="5313691"/>
            <a:ext cx="274665" cy="274665"/>
          </a:xfrm>
          <a:prstGeom prst="ellipse">
            <a:avLst/>
          </a:prstGeom>
          <a:solidFill>
            <a:srgbClr val="00B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2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pitchFamily="34" charset="0"/>
                <a:sym typeface="Wingdings 2" panose="05020102010507070707" pitchFamily="18" charset="2"/>
              </a:rPr>
              <a:t></a:t>
            </a:r>
            <a:endParaRPr kumimoji="0" lang="en-US" sz="1400" b="1"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8" name="Title 1">
            <a:extLst>
              <a:ext uri="{FF2B5EF4-FFF2-40B4-BE49-F238E27FC236}">
                <a16:creationId xmlns:a16="http://schemas.microsoft.com/office/drawing/2014/main" id="{CD177FCC-FABC-40AE-942C-C6AA4CB09DE5}"/>
              </a:ext>
            </a:extLst>
          </p:cNvPr>
          <p:cNvSpPr txBox="1">
            <a:spLocks/>
          </p:cNvSpPr>
          <p:nvPr/>
        </p:nvSpPr>
        <p:spPr>
          <a:xfrm>
            <a:off x="8967935" y="5023097"/>
            <a:ext cx="98969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a:ea typeface="+mn-ea"/>
                <a:cs typeface="Segoe UI Semibold" panose="020B0702040204020203" pitchFamily="34" charset="0"/>
              </a:rPr>
              <a:t>Liveness check</a:t>
            </a:r>
            <a:endParaRPr kumimoji="0" lang="en-US" sz="800" b="0" i="0" u="none" strike="noStrike" kern="1200" cap="none" spc="0" normalizeH="0" baseline="0" noProof="0" dirty="0">
              <a:ln w="3175">
                <a:noFill/>
              </a:ln>
              <a:solidFill>
                <a:srgbClr val="3C3C41"/>
              </a:solidFill>
              <a:effectLst/>
              <a:uLnTx/>
              <a:uFillTx/>
              <a:latin typeface="Segoe UI"/>
              <a:ea typeface="+mn-ea"/>
              <a:cs typeface="Segoe UI Semibold" panose="020B0702040204020203" pitchFamily="34" charset="0"/>
            </a:endParaRPr>
          </a:p>
        </p:txBody>
      </p:sp>
      <p:sp>
        <p:nvSpPr>
          <p:cNvPr id="19" name="Title 1">
            <a:extLst>
              <a:ext uri="{FF2B5EF4-FFF2-40B4-BE49-F238E27FC236}">
                <a16:creationId xmlns:a16="http://schemas.microsoft.com/office/drawing/2014/main" id="{8FA823E6-D6B3-407A-8DB4-9C32D328074E}"/>
              </a:ext>
            </a:extLst>
          </p:cNvPr>
          <p:cNvSpPr txBox="1">
            <a:spLocks/>
          </p:cNvSpPr>
          <p:nvPr/>
        </p:nvSpPr>
        <p:spPr>
          <a:xfrm>
            <a:off x="8967935" y="5374079"/>
            <a:ext cx="98969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a:ea typeface="+mn-ea"/>
                <a:cs typeface="Segoe UI Semibold" panose="020B0702040204020203" pitchFamily="34" charset="0"/>
              </a:rPr>
              <a:t>Readiness check</a:t>
            </a:r>
            <a:endParaRPr kumimoji="0" lang="en-US" sz="800" b="0" i="0" u="none" strike="noStrike" kern="1200" cap="none" spc="0" normalizeH="0" baseline="0" noProof="0" dirty="0">
              <a:ln w="3175">
                <a:noFill/>
              </a:ln>
              <a:solidFill>
                <a:srgbClr val="3C3C41"/>
              </a:solidFill>
              <a:effectLst/>
              <a:uLnTx/>
              <a:uFillTx/>
              <a:latin typeface="Segoe UI"/>
              <a:ea typeface="+mn-ea"/>
              <a:cs typeface="Segoe UI Semibold" panose="020B0702040204020203" pitchFamily="34" charset="0"/>
            </a:endParaRPr>
          </a:p>
        </p:txBody>
      </p:sp>
      <p:cxnSp>
        <p:nvCxnSpPr>
          <p:cNvPr id="20" name="Connector: Elbow 19">
            <a:extLst>
              <a:ext uri="{FF2B5EF4-FFF2-40B4-BE49-F238E27FC236}">
                <a16:creationId xmlns:a16="http://schemas.microsoft.com/office/drawing/2014/main" id="{CD750187-839A-49D4-81CF-7FE8D06EED7B}"/>
              </a:ext>
              <a:ext uri="{C183D7F6-B498-43B3-948B-1728B52AA6E4}">
                <adec:decorative xmlns:adec="http://schemas.microsoft.com/office/drawing/2017/decorative" val="1"/>
              </a:ext>
            </a:extLst>
          </p:cNvPr>
          <p:cNvCxnSpPr>
            <a:cxnSpLocks/>
            <a:stCxn id="93" idx="3"/>
          </p:cNvCxnSpPr>
          <p:nvPr/>
        </p:nvCxnSpPr>
        <p:spPr>
          <a:xfrm flipH="1" flipV="1">
            <a:off x="9438024" y="3132887"/>
            <a:ext cx="2089970" cy="2142458"/>
          </a:xfrm>
          <a:prstGeom prst="bentConnector3">
            <a:avLst>
              <a:gd name="adj1" fmla="val -12790"/>
            </a:avLst>
          </a:prstGeom>
          <a:ln w="12700">
            <a:solidFill>
              <a:srgbClr val="50E6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2" name="Connector: Elbow 461">
            <a:extLst>
              <a:ext uri="{FF2B5EF4-FFF2-40B4-BE49-F238E27FC236}">
                <a16:creationId xmlns:a16="http://schemas.microsoft.com/office/drawing/2014/main" id="{98D1438C-7DD0-4BA2-A07D-64D3DFC76228}"/>
              </a:ext>
              <a:ext uri="{C183D7F6-B498-43B3-948B-1728B52AA6E4}">
                <adec:decorative xmlns:adec="http://schemas.microsoft.com/office/drawing/2017/decorative" val="1"/>
              </a:ext>
            </a:extLst>
          </p:cNvPr>
          <p:cNvCxnSpPr>
            <a:cxnSpLocks/>
            <a:stCxn id="342" idx="0"/>
          </p:cNvCxnSpPr>
          <p:nvPr/>
        </p:nvCxnSpPr>
        <p:spPr>
          <a:xfrm rot="16200000" flipV="1">
            <a:off x="9746699" y="2958955"/>
            <a:ext cx="574459" cy="1188720"/>
          </a:xfrm>
          <a:prstGeom prst="bentConnector2">
            <a:avLst/>
          </a:prstGeom>
          <a:ln w="1270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F01B5F4B-4309-4C8C-BD15-BB5BC6720A17}"/>
              </a:ext>
              <a:ext uri="{C183D7F6-B498-43B3-948B-1728B52AA6E4}">
                <adec:decorative xmlns:adec="http://schemas.microsoft.com/office/drawing/2017/decorative" val="1"/>
              </a:ext>
            </a:extLst>
          </p:cNvPr>
          <p:cNvCxnSpPr>
            <a:cxnSpLocks/>
          </p:cNvCxnSpPr>
          <p:nvPr/>
        </p:nvCxnSpPr>
        <p:spPr>
          <a:xfrm>
            <a:off x="9439568" y="2993786"/>
            <a:ext cx="0" cy="84675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quot;Not Allowed&quot; Symbol 24" descr="not allowed symbol">
            <a:extLst>
              <a:ext uri="{FF2B5EF4-FFF2-40B4-BE49-F238E27FC236}">
                <a16:creationId xmlns:a16="http://schemas.microsoft.com/office/drawing/2014/main" id="{E0A7F0D2-A575-4B24-B37A-A288DFA78794}"/>
              </a:ext>
            </a:extLst>
          </p:cNvPr>
          <p:cNvSpPr/>
          <p:nvPr/>
        </p:nvSpPr>
        <p:spPr bwMode="auto">
          <a:xfrm>
            <a:off x="10398956" y="3733901"/>
            <a:ext cx="950735" cy="950735"/>
          </a:xfrm>
          <a:prstGeom prst="noSmoking">
            <a:avLst>
              <a:gd name="adj" fmla="val 8345"/>
            </a:avLst>
          </a:prstGeom>
          <a:solidFill>
            <a:srgbClr val="E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itle 16">
            <a:extLst>
              <a:ext uri="{FF2B5EF4-FFF2-40B4-BE49-F238E27FC236}">
                <a16:creationId xmlns:a16="http://schemas.microsoft.com/office/drawing/2014/main" id="{CF2A0650-6957-41F5-9C8A-D2D8B39C4149}"/>
              </a:ext>
            </a:extLst>
          </p:cNvPr>
          <p:cNvSpPr txBox="1">
            <a:spLocks/>
          </p:cNvSpPr>
          <p:nvPr/>
        </p:nvSpPr>
        <p:spPr>
          <a:xfrm>
            <a:off x="400193" y="1914198"/>
            <a:ext cx="3981573"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Problem is detected</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 in one of the pods and </a:t>
            </a: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 new pod</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 is created as replacement</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grpSp>
        <p:nvGrpSpPr>
          <p:cNvPr id="119" name="Group 118" descr="docker image icon">
            <a:extLst>
              <a:ext uri="{FF2B5EF4-FFF2-40B4-BE49-F238E27FC236}">
                <a16:creationId xmlns:a16="http://schemas.microsoft.com/office/drawing/2014/main" id="{472FB7E8-260D-44F6-91B2-5E2B04CB9B18}"/>
              </a:ext>
            </a:extLst>
          </p:cNvPr>
          <p:cNvGrpSpPr/>
          <p:nvPr/>
        </p:nvGrpSpPr>
        <p:grpSpPr>
          <a:xfrm>
            <a:off x="10181002" y="1133467"/>
            <a:ext cx="420371" cy="603309"/>
            <a:chOff x="10181002" y="1133467"/>
            <a:chExt cx="420371" cy="603309"/>
          </a:xfrm>
        </p:grpSpPr>
        <p:sp>
          <p:nvSpPr>
            <p:cNvPr id="120" name="Title 1">
              <a:extLst>
                <a:ext uri="{FF2B5EF4-FFF2-40B4-BE49-F238E27FC236}">
                  <a16:creationId xmlns:a16="http://schemas.microsoft.com/office/drawing/2014/main" id="{3990E0D2-08B0-4265-98A3-CA408E6C3B01}"/>
                </a:ext>
              </a:extLst>
            </p:cNvPr>
            <p:cNvSpPr txBox="1">
              <a:spLocks/>
            </p:cNvSpPr>
            <p:nvPr/>
          </p:nvSpPr>
          <p:spPr>
            <a:xfrm>
              <a:off x="10181002" y="1133467"/>
              <a:ext cx="420371" cy="15852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Image</a:t>
              </a:r>
            </a:p>
          </p:txBody>
        </p:sp>
        <p:sp>
          <p:nvSpPr>
            <p:cNvPr id="121" name="Rectangle: Rounded Corners 120">
              <a:extLst>
                <a:ext uri="{FF2B5EF4-FFF2-40B4-BE49-F238E27FC236}">
                  <a16:creationId xmlns:a16="http://schemas.microsoft.com/office/drawing/2014/main" id="{5EF37CAC-A1A9-49F0-8F6F-5A7967E96BD6}"/>
                </a:ext>
              </a:extLst>
            </p:cNvPr>
            <p:cNvSpPr/>
            <p:nvPr/>
          </p:nvSpPr>
          <p:spPr bwMode="auto">
            <a:xfrm>
              <a:off x="10200058" y="1354517"/>
              <a:ext cx="382259" cy="382259"/>
            </a:xfrm>
            <a:prstGeom prst="roundRect">
              <a:avLst>
                <a:gd name="adj" fmla="val 3125"/>
              </a:avLst>
            </a:prstGeom>
            <a:solidFill>
              <a:srgbClr val="FCFDFE"/>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199"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4289DC7A-5CF8-4841-ADD5-4EF95DED0B5E}"/>
                </a:ext>
              </a:extLst>
            </p:cNvPr>
            <p:cNvSpPr/>
            <p:nvPr/>
          </p:nvSpPr>
          <p:spPr>
            <a:xfrm>
              <a:off x="10247783" y="1443964"/>
              <a:ext cx="286808" cy="203365"/>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chemeClr val="tx1"/>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C292A"/>
                </a:solidFill>
                <a:effectLst/>
                <a:uLnTx/>
                <a:uFillTx/>
                <a:latin typeface="Segoe UI"/>
                <a:ea typeface="+mn-ea"/>
                <a:cs typeface="+mn-cs"/>
              </a:endParaRPr>
            </a:p>
          </p:txBody>
        </p:sp>
      </p:grpSp>
      <p:sp>
        <p:nvSpPr>
          <p:cNvPr id="123" name="Title 16">
            <a:extLst>
              <a:ext uri="{FF2B5EF4-FFF2-40B4-BE49-F238E27FC236}">
                <a16:creationId xmlns:a16="http://schemas.microsoft.com/office/drawing/2014/main" id="{01739EEC-A215-4307-B79F-EF9B3C6E8F4D}"/>
              </a:ext>
            </a:extLst>
          </p:cNvPr>
          <p:cNvSpPr txBox="1">
            <a:spLocks/>
          </p:cNvSpPr>
          <p:nvPr/>
        </p:nvSpPr>
        <p:spPr>
          <a:xfrm>
            <a:off x="400193" y="2720244"/>
            <a:ext cx="3712892"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Liveness check and readiness check</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 are performed on the new pod</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124" name="Title 16">
            <a:extLst>
              <a:ext uri="{FF2B5EF4-FFF2-40B4-BE49-F238E27FC236}">
                <a16:creationId xmlns:a16="http://schemas.microsoft.com/office/drawing/2014/main" id="{093B12DB-55A5-4236-9FE5-33D21FEE065C}"/>
              </a:ext>
            </a:extLst>
          </p:cNvPr>
          <p:cNvSpPr txBox="1">
            <a:spLocks/>
          </p:cNvSpPr>
          <p:nvPr/>
        </p:nvSpPr>
        <p:spPr>
          <a:xfrm>
            <a:off x="400193" y="3526290"/>
            <a:ext cx="3902242"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Load balancer starts directing</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 incoming </a:t>
            </a: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traffic to the newly created</a:t>
            </a:r>
            <a:r>
              <a:rPr kumimoji="0" lang="en-US" sz="1600" b="0" i="0" u="none" strike="noStrike" kern="1200" cap="none" spc="0" normalizeH="0" noProof="0" dirty="0">
                <a:ln w="3175">
                  <a:noFill/>
                </a:ln>
                <a:solidFill>
                  <a:srgbClr val="0078D4"/>
                </a:solidFill>
                <a:effectLst/>
                <a:uLnTx/>
                <a:uFillTx/>
                <a:latin typeface="Segoe UI" panose="020B0502040204020203" pitchFamily="34" charset="0"/>
                <a:ea typeface="+mn-ea"/>
                <a:cs typeface="Segoe UI" pitchFamily="34" charset="0"/>
              </a:rPr>
              <a:t> </a:t>
            </a: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pod</a:t>
            </a:r>
          </a:p>
        </p:txBody>
      </p:sp>
      <p:sp>
        <p:nvSpPr>
          <p:cNvPr id="125" name="Title 16">
            <a:extLst>
              <a:ext uri="{FF2B5EF4-FFF2-40B4-BE49-F238E27FC236}">
                <a16:creationId xmlns:a16="http://schemas.microsoft.com/office/drawing/2014/main" id="{12AFDE15-CD12-4E39-884C-0F45B6EFDCE6}"/>
              </a:ext>
            </a:extLst>
          </p:cNvPr>
          <p:cNvSpPr txBox="1">
            <a:spLocks/>
          </p:cNvSpPr>
          <p:nvPr/>
        </p:nvSpPr>
        <p:spPr>
          <a:xfrm>
            <a:off x="400193" y="4332336"/>
            <a:ext cx="3712892"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Grace period provided for existing users </a:t>
            </a:r>
          </a:p>
        </p:txBody>
      </p:sp>
      <p:sp>
        <p:nvSpPr>
          <p:cNvPr id="126" name="Title 16">
            <a:extLst>
              <a:ext uri="{FF2B5EF4-FFF2-40B4-BE49-F238E27FC236}">
                <a16:creationId xmlns:a16="http://schemas.microsoft.com/office/drawing/2014/main" id="{FDDB7A29-4AC9-4C8F-AB78-4B6982D4AE75}"/>
              </a:ext>
            </a:extLst>
          </p:cNvPr>
          <p:cNvSpPr txBox="1">
            <a:spLocks/>
          </p:cNvSpPr>
          <p:nvPr/>
        </p:nvSpPr>
        <p:spPr>
          <a:xfrm>
            <a:off x="400193" y="5138382"/>
            <a:ext cx="3712892"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Problematic pod is terminated</a:t>
            </a:r>
            <a:r>
              <a:rPr lang="en-US" sz="1600" b="0" spc="0" noProof="0" dirty="0">
                <a:solidFill>
                  <a:srgbClr val="0078D4"/>
                </a:solidFill>
                <a:latin typeface="Segoe UI" panose="020B0502040204020203" pitchFamily="34" charset="0"/>
              </a:rPr>
              <a:t>. Configuration is fully restored.</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21" name="Rectangle 20">
            <a:extLst>
              <a:ext uri="{FF2B5EF4-FFF2-40B4-BE49-F238E27FC236}">
                <a16:creationId xmlns:a16="http://schemas.microsoft.com/office/drawing/2014/main" id="{82E0D254-2B2A-4B5D-9499-99DD8C235771}"/>
              </a:ext>
            </a:extLst>
          </p:cNvPr>
          <p:cNvSpPr/>
          <p:nvPr/>
        </p:nvSpPr>
        <p:spPr>
          <a:xfrm>
            <a:off x="455547" y="1037082"/>
            <a:ext cx="11155362" cy="400110"/>
          </a:xfrm>
          <a:prstGeom prst="rect">
            <a:avLst/>
          </a:prstGeom>
        </p:spPr>
        <p:txBody>
          <a:bodyPr wrap="square" lIns="0">
            <a:spAutoFit/>
          </a:bodyPr>
          <a:lstStyle/>
          <a:p>
            <a:pPr lvl="0" defTabSz="914400">
              <a:spcAft>
                <a:spcPts val="2400"/>
              </a:spcAft>
              <a:defRPr/>
            </a:pPr>
            <a:r>
              <a:rPr lang="en-US" sz="2000" dirty="0">
                <a:solidFill>
                  <a:srgbClr val="000000"/>
                </a:solidFill>
                <a:cs typeface="Segoe UI Semibold" panose="020B0702040204020203" pitchFamily="34" charset="0"/>
              </a:rPr>
              <a:t>Scenario: Maintain configuration while handling failure</a:t>
            </a:r>
          </a:p>
        </p:txBody>
      </p:sp>
    </p:spTree>
    <p:extLst>
      <p:ext uri="{BB962C8B-B14F-4D97-AF65-F5344CB8AC3E}">
        <p14:creationId xmlns:p14="http://schemas.microsoft.com/office/powerpoint/2010/main" val="1734229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10" presetClass="exit" presetSubtype="0" fill="hold" grpId="0" nodeType="withEffect">
                                  <p:stCondLst>
                                    <p:cond delay="0"/>
                                  </p:stCondLst>
                                  <p:childTnLst>
                                    <p:animEffect transition="out" filter="fade">
                                      <p:cBhvr>
                                        <p:cTn id="9" dur="750"/>
                                        <p:tgtEl>
                                          <p:spTgt spid="6"/>
                                        </p:tgtEl>
                                      </p:cBhvr>
                                    </p:animEffect>
                                    <p:set>
                                      <p:cBhvr>
                                        <p:cTn id="10" dur="1" fill="hold">
                                          <p:stCondLst>
                                            <p:cond delay="749"/>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750"/>
                                        <p:tgtEl>
                                          <p:spTgt spid="2"/>
                                        </p:tgtEl>
                                      </p:cBhvr>
                                    </p:animEffect>
                                  </p:childTnLst>
                                </p:cTn>
                              </p:par>
                              <p:par>
                                <p:cTn id="14" presetID="10" presetClass="exit" presetSubtype="0" fill="hold" grpId="0" nodeType="withEffect">
                                  <p:stCondLst>
                                    <p:cond delay="0"/>
                                  </p:stCondLst>
                                  <p:childTnLst>
                                    <p:animEffect transition="out" filter="fade">
                                      <p:cBhvr>
                                        <p:cTn id="15" dur="750"/>
                                        <p:tgtEl>
                                          <p:spTgt spid="10"/>
                                        </p:tgtEl>
                                      </p:cBhvr>
                                    </p:animEffect>
                                    <p:set>
                                      <p:cBhvr>
                                        <p:cTn id="16" dur="1" fill="hold">
                                          <p:stCondLst>
                                            <p:cond delay="749"/>
                                          </p:stCondLst>
                                        </p:cTn>
                                        <p:tgtEl>
                                          <p:spTgt spid="10"/>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 calcmode="lin" valueType="num">
                                      <p:cBhvr>
                                        <p:cTn id="25" dur="500" fill="hold"/>
                                        <p:tgtEl>
                                          <p:spTgt spid="94"/>
                                        </p:tgtEl>
                                        <p:attrNameLst>
                                          <p:attrName>ppt_w</p:attrName>
                                        </p:attrNameLst>
                                      </p:cBhvr>
                                      <p:tavLst>
                                        <p:tav tm="0">
                                          <p:val>
                                            <p:fltVal val="0"/>
                                          </p:val>
                                        </p:tav>
                                        <p:tav tm="100000">
                                          <p:val>
                                            <p:strVal val="#ppt_w"/>
                                          </p:val>
                                        </p:tav>
                                      </p:tavLst>
                                    </p:anim>
                                    <p:anim calcmode="lin" valueType="num">
                                      <p:cBhvr>
                                        <p:cTn id="26" dur="500" fill="hold"/>
                                        <p:tgtEl>
                                          <p:spTgt spid="94"/>
                                        </p:tgtEl>
                                        <p:attrNameLst>
                                          <p:attrName>ppt_h</p:attrName>
                                        </p:attrNameLst>
                                      </p:cBhvr>
                                      <p:tavLst>
                                        <p:tav tm="0">
                                          <p:val>
                                            <p:fltVal val="0"/>
                                          </p:val>
                                        </p:tav>
                                        <p:tav tm="100000">
                                          <p:val>
                                            <p:strVal val="#ppt_h"/>
                                          </p:val>
                                        </p:tav>
                                      </p:tavLst>
                                    </p:anim>
                                    <p:animEffect transition="in" filter="fade">
                                      <p:cBhvr>
                                        <p:cTn id="27" dur="500"/>
                                        <p:tgtEl>
                                          <p:spTgt spid="94"/>
                                        </p:tgtEl>
                                      </p:cBhvr>
                                    </p:animEffect>
                                  </p:childTnLst>
                                </p:cTn>
                              </p:par>
                              <p:par>
                                <p:cTn id="28" presetID="53" presetClass="entr" presetSubtype="16" fill="hold" grpId="0" nodeType="withEffect">
                                  <p:stCondLst>
                                    <p:cond delay="350"/>
                                  </p:stCondLst>
                                  <p:childTnLst>
                                    <p:set>
                                      <p:cBhvr>
                                        <p:cTn id="29" dur="1" fill="hold">
                                          <p:stCondLst>
                                            <p:cond delay="0"/>
                                          </p:stCondLst>
                                        </p:cTn>
                                        <p:tgtEl>
                                          <p:spTgt spid="95"/>
                                        </p:tgtEl>
                                        <p:attrNameLst>
                                          <p:attrName>style.visibility</p:attrName>
                                        </p:attrNameLst>
                                      </p:cBhvr>
                                      <p:to>
                                        <p:strVal val="visible"/>
                                      </p:to>
                                    </p:set>
                                    <p:anim calcmode="lin" valueType="num">
                                      <p:cBhvr>
                                        <p:cTn id="30" dur="500" fill="hold"/>
                                        <p:tgtEl>
                                          <p:spTgt spid="95"/>
                                        </p:tgtEl>
                                        <p:attrNameLst>
                                          <p:attrName>ppt_w</p:attrName>
                                        </p:attrNameLst>
                                      </p:cBhvr>
                                      <p:tavLst>
                                        <p:tav tm="0">
                                          <p:val>
                                            <p:fltVal val="0"/>
                                          </p:val>
                                        </p:tav>
                                        <p:tav tm="100000">
                                          <p:val>
                                            <p:strVal val="#ppt_w"/>
                                          </p:val>
                                        </p:tav>
                                      </p:tavLst>
                                    </p:anim>
                                    <p:anim calcmode="lin" valueType="num">
                                      <p:cBhvr>
                                        <p:cTn id="31" dur="500" fill="hold"/>
                                        <p:tgtEl>
                                          <p:spTgt spid="95"/>
                                        </p:tgtEl>
                                        <p:attrNameLst>
                                          <p:attrName>ppt_h</p:attrName>
                                        </p:attrNameLst>
                                      </p:cBhvr>
                                      <p:tavLst>
                                        <p:tav tm="0">
                                          <p:val>
                                            <p:fltVal val="0"/>
                                          </p:val>
                                        </p:tav>
                                        <p:tav tm="100000">
                                          <p:val>
                                            <p:strVal val="#ppt_h"/>
                                          </p:val>
                                        </p:tav>
                                      </p:tavLst>
                                    </p:anim>
                                    <p:animEffect transition="in" filter="fade">
                                      <p:cBhvr>
                                        <p:cTn id="32" dur="500"/>
                                        <p:tgtEl>
                                          <p:spTgt spid="95"/>
                                        </p:tgtEl>
                                      </p:cBhvr>
                                    </p:animEffect>
                                  </p:childTnLst>
                                </p:cTn>
                              </p:par>
                              <p:par>
                                <p:cTn id="33" presetID="53" presetClass="entr" presetSubtype="16" fill="hold" grpId="0" nodeType="withEffect">
                                  <p:stCondLst>
                                    <p:cond delay="700"/>
                                  </p:stCondLst>
                                  <p:childTnLst>
                                    <p:set>
                                      <p:cBhvr>
                                        <p:cTn id="34" dur="1" fill="hold">
                                          <p:stCondLst>
                                            <p:cond delay="0"/>
                                          </p:stCondLst>
                                        </p:cTn>
                                        <p:tgtEl>
                                          <p:spTgt spid="96"/>
                                        </p:tgtEl>
                                        <p:attrNameLst>
                                          <p:attrName>style.visibility</p:attrName>
                                        </p:attrNameLst>
                                      </p:cBhvr>
                                      <p:to>
                                        <p:strVal val="visible"/>
                                      </p:to>
                                    </p:set>
                                    <p:anim calcmode="lin" valueType="num">
                                      <p:cBhvr>
                                        <p:cTn id="35" dur="500" fill="hold"/>
                                        <p:tgtEl>
                                          <p:spTgt spid="96"/>
                                        </p:tgtEl>
                                        <p:attrNameLst>
                                          <p:attrName>ppt_w</p:attrName>
                                        </p:attrNameLst>
                                      </p:cBhvr>
                                      <p:tavLst>
                                        <p:tav tm="0">
                                          <p:val>
                                            <p:fltVal val="0"/>
                                          </p:val>
                                        </p:tav>
                                        <p:tav tm="100000">
                                          <p:val>
                                            <p:strVal val="#ppt_w"/>
                                          </p:val>
                                        </p:tav>
                                      </p:tavLst>
                                    </p:anim>
                                    <p:anim calcmode="lin" valueType="num">
                                      <p:cBhvr>
                                        <p:cTn id="36" dur="500" fill="hold"/>
                                        <p:tgtEl>
                                          <p:spTgt spid="96"/>
                                        </p:tgtEl>
                                        <p:attrNameLst>
                                          <p:attrName>ppt_h</p:attrName>
                                        </p:attrNameLst>
                                      </p:cBhvr>
                                      <p:tavLst>
                                        <p:tav tm="0">
                                          <p:val>
                                            <p:fltVal val="0"/>
                                          </p:val>
                                        </p:tav>
                                        <p:tav tm="100000">
                                          <p:val>
                                            <p:strVal val="#ppt_h"/>
                                          </p:val>
                                        </p:tav>
                                      </p:tavLst>
                                    </p:anim>
                                    <p:animEffect transition="in" filter="fade">
                                      <p:cBhvr>
                                        <p:cTn id="37" dur="500"/>
                                        <p:tgtEl>
                                          <p:spTgt spid="9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fade">
                                      <p:cBhvr>
                                        <p:cTn id="42" dur="500"/>
                                        <p:tgtEl>
                                          <p:spTgt spid="123"/>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53" presetClass="entr" presetSubtype="16" fill="hold" grpId="0" nodeType="withEffect">
                                  <p:stCondLst>
                                    <p:cond delay="35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animEffect transition="in" filter="fade">
                                      <p:cBhvr>
                                        <p:cTn id="55" dur="500"/>
                                        <p:tgtEl>
                                          <p:spTgt spid="17"/>
                                        </p:tgtEl>
                                      </p:cBhvr>
                                    </p:animEffect>
                                  </p:childTnLst>
                                </p:cTn>
                              </p:par>
                              <p:par>
                                <p:cTn id="56" presetID="10" presetClass="entr" presetSubtype="0" fill="hold" grpId="0" nodeType="withEffect">
                                  <p:stCondLst>
                                    <p:cond delay="35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4"/>
                                        </p:tgtEl>
                                        <p:attrNameLst>
                                          <p:attrName>style.visibility</p:attrName>
                                        </p:attrNameLst>
                                      </p:cBhvr>
                                      <p:to>
                                        <p:strVal val="visible"/>
                                      </p:to>
                                    </p:set>
                                    <p:animEffect transition="in" filter="fade">
                                      <p:cBhvr>
                                        <p:cTn id="63" dur="500"/>
                                        <p:tgtEl>
                                          <p:spTgt spid="12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25"/>
                                        </p:tgtEl>
                                        <p:attrNameLst>
                                          <p:attrName>style.visibility</p:attrName>
                                        </p:attrNameLst>
                                      </p:cBhvr>
                                      <p:to>
                                        <p:strVal val="visible"/>
                                      </p:to>
                                    </p:set>
                                    <p:animEffect transition="in" filter="fade">
                                      <p:cBhvr>
                                        <p:cTn id="71" dur="500"/>
                                        <p:tgtEl>
                                          <p:spTgt spid="125"/>
                                        </p:tgtEl>
                                      </p:cBhvr>
                                    </p:animEffect>
                                  </p:childTnLst>
                                </p:cTn>
                              </p:par>
                              <p:par>
                                <p:cTn id="72" presetID="26" presetClass="emph" presetSubtype="0" repeatCount="3000" fill="hold" nodeType="withEffect">
                                  <p:stCondLst>
                                    <p:cond delay="0"/>
                                  </p:stCondLst>
                                  <p:childTnLst>
                                    <p:animEffect transition="out" filter="fade">
                                      <p:cBhvr>
                                        <p:cTn id="73" dur="500" tmFilter="0, 0; .2, .5; .8, .5; 1, 0"/>
                                        <p:tgtEl>
                                          <p:spTgt spid="462"/>
                                        </p:tgtEl>
                                      </p:cBhvr>
                                    </p:animEffect>
                                    <p:animScale>
                                      <p:cBhvr>
                                        <p:cTn id="74" dur="250" autoRev="1" fill="hold"/>
                                        <p:tgtEl>
                                          <p:spTgt spid="462"/>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6"/>
                                        </p:tgtEl>
                                        <p:attrNameLst>
                                          <p:attrName>style.visibility</p:attrName>
                                        </p:attrNameLst>
                                      </p:cBhvr>
                                      <p:to>
                                        <p:strVal val="visible"/>
                                      </p:to>
                                    </p:set>
                                    <p:animEffect transition="in" filter="fade">
                                      <p:cBhvr>
                                        <p:cTn id="79" dur="500"/>
                                        <p:tgtEl>
                                          <p:spTgt spid="126"/>
                                        </p:tgtEl>
                                      </p:cBhvr>
                                    </p:animEffect>
                                  </p:childTnLst>
                                </p:cTn>
                              </p:par>
                              <p:par>
                                <p:cTn id="80" presetID="10" presetClass="exit" presetSubtype="0" fill="hold" nodeType="withEffect">
                                  <p:stCondLst>
                                    <p:cond delay="0"/>
                                  </p:stCondLst>
                                  <p:childTnLst>
                                    <p:animEffect transition="out" filter="fade">
                                      <p:cBhvr>
                                        <p:cTn id="81" dur="500"/>
                                        <p:tgtEl>
                                          <p:spTgt spid="462"/>
                                        </p:tgtEl>
                                      </p:cBhvr>
                                    </p:animEffect>
                                    <p:set>
                                      <p:cBhvr>
                                        <p:cTn id="82" dur="1" fill="hold">
                                          <p:stCondLst>
                                            <p:cond delay="499"/>
                                          </p:stCondLst>
                                        </p:cTn>
                                        <p:tgtEl>
                                          <p:spTgt spid="462"/>
                                        </p:tgtEl>
                                        <p:attrNameLst>
                                          <p:attrName>style.visibility</p:attrName>
                                        </p:attrNameLst>
                                      </p:cBhvr>
                                      <p:to>
                                        <p:strVal val="hidden"/>
                                      </p:to>
                                    </p:set>
                                  </p:childTnLst>
                                </p:cTn>
                              </p:par>
                              <p:par>
                                <p:cTn id="83" presetID="53" presetClass="entr" presetSubtype="16"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p:cTn id="85" dur="500" fill="hold"/>
                                        <p:tgtEl>
                                          <p:spTgt spid="25"/>
                                        </p:tgtEl>
                                        <p:attrNameLst>
                                          <p:attrName>ppt_w</p:attrName>
                                        </p:attrNameLst>
                                      </p:cBhvr>
                                      <p:tavLst>
                                        <p:tav tm="0">
                                          <p:val>
                                            <p:fltVal val="0"/>
                                          </p:val>
                                        </p:tav>
                                        <p:tav tm="100000">
                                          <p:val>
                                            <p:strVal val="#ppt_w"/>
                                          </p:val>
                                        </p:tav>
                                      </p:tavLst>
                                    </p:anim>
                                    <p:anim calcmode="lin" valueType="num">
                                      <p:cBhvr>
                                        <p:cTn id="86" dur="500" fill="hold"/>
                                        <p:tgtEl>
                                          <p:spTgt spid="25"/>
                                        </p:tgtEl>
                                        <p:attrNameLst>
                                          <p:attrName>ppt_h</p:attrName>
                                        </p:attrNameLst>
                                      </p:cBhvr>
                                      <p:tavLst>
                                        <p:tav tm="0">
                                          <p:val>
                                            <p:fltVal val="0"/>
                                          </p:val>
                                        </p:tav>
                                        <p:tav tm="100000">
                                          <p:val>
                                            <p:strVal val="#ppt_h"/>
                                          </p:val>
                                        </p:tav>
                                      </p:tavLst>
                                    </p:anim>
                                    <p:animEffect transition="in" filter="fade">
                                      <p:cBhvr>
                                        <p:cTn id="8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2" grpId="0" animBg="1"/>
      <p:bldP spid="94" grpId="0" animBg="1"/>
      <p:bldP spid="95" grpId="0" animBg="1"/>
      <p:bldP spid="96" grpId="0" animBg="1"/>
      <p:bldP spid="3" grpId="0" animBg="1"/>
      <p:bldP spid="14" grpId="0" animBg="1"/>
      <p:bldP spid="17" grpId="0" animBg="1"/>
      <p:bldP spid="18" grpId="0"/>
      <p:bldP spid="19" grpId="0"/>
      <p:bldP spid="25" grpId="0" animBg="1"/>
      <p:bldP spid="118" grpId="0"/>
      <p:bldP spid="123" grpId="0"/>
      <p:bldP spid="124" grpId="0"/>
      <p:bldP spid="125" grpId="0"/>
      <p:bldP spid="1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3692525" cy="410369"/>
          </a:xfrm>
        </p:spPr>
        <p:txBody>
          <a:bodyPr/>
          <a:lstStyle/>
          <a:p>
            <a:r>
              <a:rPr lang="en-US" dirty="0"/>
              <a:t>Security summary</a:t>
            </a:r>
          </a:p>
        </p:txBody>
      </p:sp>
      <p:sp>
        <p:nvSpPr>
          <p:cNvPr id="5" name="Title 16">
            <a:extLst>
              <a:ext uri="{FF2B5EF4-FFF2-40B4-BE49-F238E27FC236}">
                <a16:creationId xmlns:a16="http://schemas.microsoft.com/office/drawing/2014/main" id="{E11E89A8-D213-4CB5-AC86-21156A03DC0B}"/>
              </a:ext>
            </a:extLst>
          </p:cNvPr>
          <p:cNvSpPr txBox="1">
            <a:spLocks/>
          </p:cNvSpPr>
          <p:nvPr/>
        </p:nvSpPr>
        <p:spPr>
          <a:xfrm>
            <a:off x="465138" y="1703929"/>
            <a:ext cx="3383280" cy="9541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dirty="0">
                <a:solidFill>
                  <a:srgbClr val="0078D4"/>
                </a:solidFill>
                <a:latin typeface="Segoe UI" panose="020B0502040204020203" pitchFamily="34" charset="0"/>
              </a:rPr>
              <a:t>͏</a:t>
            </a:r>
            <a:r>
              <a:rPr lang="en-US" sz="1400" b="0" spc="0" dirty="0">
                <a:solidFill>
                  <a:srgbClr val="0078D4"/>
                </a:solidFill>
              </a:rPr>
              <a:t>Image and container level security</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AAD authenticated Container registry access</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ACR image scanning and content trust for image validation</a:t>
            </a:r>
          </a:p>
        </p:txBody>
      </p:sp>
      <p:sp>
        <p:nvSpPr>
          <p:cNvPr id="7" name="Title 16">
            <a:extLst>
              <a:ext uri="{FF2B5EF4-FFF2-40B4-BE49-F238E27FC236}">
                <a16:creationId xmlns:a16="http://schemas.microsoft.com/office/drawing/2014/main" id="{20B6352B-0FFE-4494-90ED-A4EB042665FC}"/>
              </a:ext>
            </a:extLst>
          </p:cNvPr>
          <p:cNvSpPr txBox="1">
            <a:spLocks/>
          </p:cNvSpPr>
          <p:nvPr/>
        </p:nvSpPr>
        <p:spPr>
          <a:xfrm>
            <a:off x="465138" y="2803670"/>
            <a:ext cx="3383280" cy="169277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buFont typeface="+mj-lt"/>
              <a:buAutoNum type="arabicPeriod" startAt="2"/>
              <a:defRPr/>
            </a:pPr>
            <a:r>
              <a:rPr lang="en-US" sz="1400" b="0" spc="0" dirty="0">
                <a:solidFill>
                  <a:srgbClr val="0078D4"/>
                </a:solidFill>
                <a:latin typeface="Segoe UI" panose="020B0502040204020203" pitchFamily="34" charset="0"/>
              </a:rPr>
              <a:t>͏</a:t>
            </a:r>
            <a:r>
              <a:rPr lang="en-US" sz="1400" spc="0" dirty="0">
                <a:solidFill>
                  <a:srgbClr val="0078D4"/>
                </a:solidFill>
              </a:rPr>
              <a:t>Node and cluster level security</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Automatic security patching nightly</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Nodes deployed in private virtual network subnet w/o public addresses</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Network policy to secure communication paths between namespaces (and nodes)</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Pod Security Policies using Gatekeeper</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K8s RBAC and AAD for authentication</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Threat protection on nodes</a:t>
            </a:r>
          </a:p>
        </p:txBody>
      </p:sp>
      <p:sp>
        <p:nvSpPr>
          <p:cNvPr id="6" name="Title 16">
            <a:extLst>
              <a:ext uri="{FF2B5EF4-FFF2-40B4-BE49-F238E27FC236}">
                <a16:creationId xmlns:a16="http://schemas.microsoft.com/office/drawing/2014/main" id="{8DCD53EF-8A49-4E5D-A282-6E4F2D1791DF}"/>
              </a:ext>
            </a:extLst>
          </p:cNvPr>
          <p:cNvSpPr txBox="1">
            <a:spLocks/>
          </p:cNvSpPr>
          <p:nvPr/>
        </p:nvSpPr>
        <p:spPr>
          <a:xfrm>
            <a:off x="465138" y="4555730"/>
            <a:ext cx="3383280"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buFont typeface="+mj-lt"/>
              <a:buAutoNum type="arabicPeriod" startAt="3"/>
              <a:defRPr/>
            </a:pPr>
            <a:r>
              <a:rPr lang="en-US" sz="1400" b="0" spc="0" dirty="0">
                <a:solidFill>
                  <a:srgbClr val="0078D4"/>
                </a:solidFill>
                <a:latin typeface="Segoe UI" panose="020B0502040204020203" pitchFamily="34" charset="0"/>
              </a:rPr>
              <a:t>͏</a:t>
            </a:r>
            <a:r>
              <a:rPr lang="en-US" sz="1400" spc="0" dirty="0">
                <a:solidFill>
                  <a:srgbClr val="0078D4"/>
                </a:solidFill>
              </a:rPr>
              <a:t>Pod level security</a:t>
            </a:r>
          </a:p>
          <a:p>
            <a:pPr marL="548640" lvl="0" indent="-274320">
              <a:buFont typeface="Arial" panose="020B0604020202020204" pitchFamily="34" charset="0"/>
              <a:buChar char="•"/>
              <a:defRPr/>
            </a:pPr>
            <a:r>
              <a:rPr lang="en-US" sz="1200" b="0" spc="0" dirty="0">
                <a:solidFill>
                  <a:srgbClr val="0078D4"/>
                </a:solidFill>
                <a:latin typeface="Segoe UI" panose="020B0502040204020203" pitchFamily="34" charset="0"/>
              </a:rPr>
              <a:t>Pod level control using AAD Pod Identity </a:t>
            </a:r>
          </a:p>
          <a:p>
            <a:pPr marL="548640" lvl="0" indent="-274320">
              <a:buFont typeface="Arial" panose="020B0604020202020204" pitchFamily="34" charset="0"/>
              <a:buChar char="•"/>
              <a:defRPr/>
            </a:pPr>
            <a:r>
              <a:rPr lang="en-US" sz="1200" b="0" spc="0" dirty="0">
                <a:solidFill>
                  <a:srgbClr val="0078D4"/>
                </a:solidFill>
                <a:latin typeface="Segoe UI" panose="020B0502040204020203" pitchFamily="34" charset="0"/>
              </a:rPr>
              <a:t>Pod Security Context</a:t>
            </a:r>
          </a:p>
        </p:txBody>
      </p:sp>
      <p:sp>
        <p:nvSpPr>
          <p:cNvPr id="8" name="Title 16">
            <a:extLst>
              <a:ext uri="{FF2B5EF4-FFF2-40B4-BE49-F238E27FC236}">
                <a16:creationId xmlns:a16="http://schemas.microsoft.com/office/drawing/2014/main" id="{A6B63C44-C8B2-4CD0-8A71-E5F19AFFDC26}"/>
              </a:ext>
            </a:extLst>
          </p:cNvPr>
          <p:cNvSpPr txBox="1">
            <a:spLocks/>
          </p:cNvSpPr>
          <p:nvPr/>
        </p:nvSpPr>
        <p:spPr>
          <a:xfrm>
            <a:off x="465138" y="5286140"/>
            <a:ext cx="3383280" cy="15081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dirty="0">
                <a:solidFill>
                  <a:srgbClr val="0078D4"/>
                </a:solidFill>
                <a:latin typeface="Segoe UI" panose="020B0502040204020203" pitchFamily="34" charset="0"/>
              </a:rPr>
              <a:t>͏</a:t>
            </a:r>
            <a:r>
              <a:rPr lang="en-US" sz="1400" spc="0" dirty="0">
                <a:solidFill>
                  <a:srgbClr val="0078D4"/>
                </a:solidFill>
              </a:rPr>
              <a:t>Workload level security</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Azure Role-based Access Control (RBAC) &amp; security policy groups</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Secure access to resources &amp; services </a:t>
            </a:r>
            <a:br>
              <a:rPr lang="en-US" sz="1200" b="0" spc="0" dirty="0">
                <a:solidFill>
                  <a:srgbClr val="0078D4"/>
                </a:solidFill>
                <a:latin typeface="Segoe UI" panose="020B0502040204020203" pitchFamily="34" charset="0"/>
              </a:rPr>
            </a:br>
            <a:r>
              <a:rPr lang="en-US" sz="1200" b="0" spc="0" dirty="0">
                <a:solidFill>
                  <a:srgbClr val="0078D4"/>
                </a:solidFill>
                <a:latin typeface="Segoe UI" panose="020B0502040204020203" pitchFamily="34" charset="0"/>
              </a:rPr>
              <a:t>(e.g. Azure Key Vault) via Pod Identity</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Storage Encryption</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App Gateway with WAF to protect against threats and intrusions</a:t>
            </a:r>
          </a:p>
        </p:txBody>
      </p:sp>
      <p:grpSp>
        <p:nvGrpSpPr>
          <p:cNvPr id="2" name="Group 1" descr="conceptual diagram showing various security related features offered by Azure and AKS">
            <a:extLst>
              <a:ext uri="{FF2B5EF4-FFF2-40B4-BE49-F238E27FC236}">
                <a16:creationId xmlns:a16="http://schemas.microsoft.com/office/drawing/2014/main" id="{2BB4AD02-8AAF-4019-AFAD-806AB5B62347}"/>
              </a:ext>
            </a:extLst>
          </p:cNvPr>
          <p:cNvGrpSpPr/>
          <p:nvPr/>
        </p:nvGrpSpPr>
        <p:grpSpPr>
          <a:xfrm>
            <a:off x="4462533" y="257756"/>
            <a:ext cx="7590473" cy="6454955"/>
            <a:chOff x="4462533" y="257756"/>
            <a:chExt cx="7590473" cy="6454955"/>
          </a:xfrm>
        </p:grpSpPr>
        <p:grpSp>
          <p:nvGrpSpPr>
            <p:cNvPr id="304" name="Group 303">
              <a:extLst>
                <a:ext uri="{FF2B5EF4-FFF2-40B4-BE49-F238E27FC236}">
                  <a16:creationId xmlns:a16="http://schemas.microsoft.com/office/drawing/2014/main" id="{F28CDA09-AEF0-4898-9C58-DEEEB07020C0}"/>
                </a:ext>
              </a:extLst>
            </p:cNvPr>
            <p:cNvGrpSpPr/>
            <p:nvPr/>
          </p:nvGrpSpPr>
          <p:grpSpPr>
            <a:xfrm>
              <a:off x="7290914" y="1524858"/>
              <a:ext cx="3575821" cy="337573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6539910" y="2619975"/>
              <a:ext cx="1141146" cy="11887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F5A99342-8860-47C1-A2A8-10415E074B63}"/>
                </a:ext>
              </a:extLst>
            </p:cNvPr>
            <p:cNvGrpSpPr/>
            <p:nvPr/>
          </p:nvGrpSpPr>
          <p:grpSpPr>
            <a:xfrm>
              <a:off x="4462533" y="1612671"/>
              <a:ext cx="822960" cy="1031092"/>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6104643" y="1234575"/>
              <a:ext cx="980709" cy="1409188"/>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5720" tIns="45720" rIns="45720" bIns="45720" rtlCol="0">
                  <a:spAutoFit/>
                </a:bodyPr>
                <a:lstStyle/>
                <a:p>
                  <a:pPr algn="ctr" defTabSz="914192">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284" name="Group 283">
              <a:extLst>
                <a:ext uri="{FF2B5EF4-FFF2-40B4-BE49-F238E27FC236}">
                  <a16:creationId xmlns:a16="http://schemas.microsoft.com/office/drawing/2014/main" id="{8D110457-19E9-424D-9803-DBA405866062}"/>
                </a:ext>
              </a:extLst>
            </p:cNvPr>
            <p:cNvGrpSpPr/>
            <p:nvPr/>
          </p:nvGrpSpPr>
          <p:grpSpPr>
            <a:xfrm>
              <a:off x="11230046" y="2964712"/>
              <a:ext cx="822960" cy="1184981"/>
              <a:chOff x="11230046" y="3021864"/>
              <a:chExt cx="822960" cy="1184981"/>
            </a:xfrm>
          </p:grpSpPr>
          <p:sp>
            <p:nvSpPr>
              <p:cNvPr id="82" name="Title 1">
                <a:extLst>
                  <a:ext uri="{FF2B5EF4-FFF2-40B4-BE49-F238E27FC236}">
                    <a16:creationId xmlns:a16="http://schemas.microsoft.com/office/drawing/2014/main" id="{A828F98D-E68D-4EB1-84DD-C3D4399DC9F9}"/>
                  </a:ext>
                </a:extLst>
              </p:cNvPr>
              <p:cNvSpPr txBox="1">
                <a:spLocks/>
              </p:cNvSpPr>
              <p:nvPr/>
            </p:nvSpPr>
            <p:spPr>
              <a:xfrm>
                <a:off x="11282736" y="302186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a:t>
                </a:r>
              </a:p>
            </p:txBody>
          </p:sp>
          <p:sp>
            <p:nvSpPr>
              <p:cNvPr id="83" name="Rectangle: Rounded Corners 82">
                <a:extLst>
                  <a:ext uri="{FF2B5EF4-FFF2-40B4-BE49-F238E27FC236}">
                    <a16:creationId xmlns:a16="http://schemas.microsoft.com/office/drawing/2014/main" id="{5290BCD0-784D-4FFA-A5DA-807F33EC99F0}"/>
                  </a:ext>
                </a:extLst>
              </p:cNvPr>
              <p:cNvSpPr/>
              <p:nvPr/>
            </p:nvSpPr>
            <p:spPr bwMode="auto">
              <a:xfrm>
                <a:off x="11230046" y="3383885"/>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people_4" title="Icon of a person">
                <a:extLst>
                  <a:ext uri="{FF2B5EF4-FFF2-40B4-BE49-F238E27FC236}">
                    <a16:creationId xmlns:a16="http://schemas.microsoft.com/office/drawing/2014/main" id="{9CCE1706-6987-4B0D-B74F-882281ED833D}"/>
                  </a:ext>
                </a:extLst>
              </p:cNvPr>
              <p:cNvSpPr>
                <a:spLocks noChangeAspect="1" noEditPoints="1"/>
              </p:cNvSpPr>
              <p:nvPr/>
            </p:nvSpPr>
            <p:spPr bwMode="auto">
              <a:xfrm>
                <a:off x="11423818" y="3551972"/>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11" name="Straight Arrow Connector 110">
              <a:extLst>
                <a:ext uri="{FF2B5EF4-FFF2-40B4-BE49-F238E27FC236}">
                  <a16:creationId xmlns:a16="http://schemas.microsoft.com/office/drawing/2014/main" id="{B16F1292-C672-45A1-8C0C-35C8AA0D16B7}"/>
                </a:ext>
              </a:extLst>
            </p:cNvPr>
            <p:cNvCxnSpPr>
              <a:cxnSpLocks/>
            </p:cNvCxnSpPr>
            <p:nvPr/>
          </p:nvCxnSpPr>
          <p:spPr>
            <a:xfrm>
              <a:off x="9078825" y="4900595"/>
              <a:ext cx="0" cy="451488"/>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50357D90-C8F1-4D9E-BB99-39DB7D99BFD0}"/>
                </a:ext>
              </a:extLst>
            </p:cNvPr>
            <p:cNvCxnSpPr>
              <a:cxnSpLocks/>
            </p:cNvCxnSpPr>
            <p:nvPr/>
          </p:nvCxnSpPr>
          <p:spPr>
            <a:xfrm rot="5400000" flipH="1" flipV="1">
              <a:off x="9078825" y="4207491"/>
              <a:ext cx="12700" cy="2276484"/>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9B2F278E-0B05-46D1-8CF7-5717C11D431C}"/>
                </a:ext>
              </a:extLst>
            </p:cNvPr>
            <p:cNvGrpSpPr/>
            <p:nvPr/>
          </p:nvGrpSpPr>
          <p:grpSpPr>
            <a:xfrm>
              <a:off x="7513780" y="5409770"/>
              <a:ext cx="853605" cy="1023472"/>
              <a:chOff x="7513780" y="5652666"/>
              <a:chExt cx="853605" cy="1023472"/>
            </a:xfrm>
          </p:grpSpPr>
          <p:sp>
            <p:nvSpPr>
              <p:cNvPr id="87" name="Title 1">
                <a:extLst>
                  <a:ext uri="{FF2B5EF4-FFF2-40B4-BE49-F238E27FC236}">
                    <a16:creationId xmlns:a16="http://schemas.microsoft.com/office/drawing/2014/main" id="{B7175134-D899-4BF5-A9CA-46BD199EF063}"/>
                  </a:ext>
                </a:extLst>
              </p:cNvPr>
              <p:cNvSpPr txBox="1">
                <a:spLocks/>
              </p:cNvSpPr>
              <p:nvPr/>
            </p:nvSpPr>
            <p:spPr>
              <a:xfrm>
                <a:off x="7513780"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88" name="Rectangle: Rounded Corners 68">
                <a:extLst>
                  <a:ext uri="{FF2B5EF4-FFF2-40B4-BE49-F238E27FC236}">
                    <a16:creationId xmlns:a16="http://schemas.microsoft.com/office/drawing/2014/main" id="{14C4AC1F-B43B-4DF1-B6FD-00398C0AE25A}"/>
                  </a:ext>
                </a:extLst>
              </p:cNvPr>
              <p:cNvSpPr/>
              <p:nvPr/>
            </p:nvSpPr>
            <p:spPr bwMode="auto">
              <a:xfrm>
                <a:off x="7529102"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0" name="Freeform: Shape 119">
                <a:extLst>
                  <a:ext uri="{FF2B5EF4-FFF2-40B4-BE49-F238E27FC236}">
                    <a16:creationId xmlns:a16="http://schemas.microsoft.com/office/drawing/2014/main" id="{44B3BEB2-A33C-4EE8-B96D-1968F02811E0}"/>
                  </a:ext>
                </a:extLst>
              </p:cNvPr>
              <p:cNvSpPr/>
              <p:nvPr/>
            </p:nvSpPr>
            <p:spPr>
              <a:xfrm>
                <a:off x="7665217" y="6027088"/>
                <a:ext cx="550730" cy="475140"/>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a:p>
            </p:txBody>
          </p:sp>
        </p:grpSp>
        <p:grpSp>
          <p:nvGrpSpPr>
            <p:cNvPr id="140" name="Group 139">
              <a:extLst>
                <a:ext uri="{FF2B5EF4-FFF2-40B4-BE49-F238E27FC236}">
                  <a16:creationId xmlns:a16="http://schemas.microsoft.com/office/drawing/2014/main" id="{CA86B9CB-2A27-4BD6-AF9C-5E2626854E5B}"/>
                </a:ext>
              </a:extLst>
            </p:cNvPr>
            <p:cNvGrpSpPr/>
            <p:nvPr/>
          </p:nvGrpSpPr>
          <p:grpSpPr>
            <a:xfrm>
              <a:off x="8652022" y="5409770"/>
              <a:ext cx="853605" cy="1023472"/>
              <a:chOff x="8652022" y="5652666"/>
              <a:chExt cx="853605" cy="1023472"/>
            </a:xfrm>
          </p:grpSpPr>
          <p:sp>
            <p:nvSpPr>
              <p:cNvPr id="94" name="Title 1">
                <a:extLst>
                  <a:ext uri="{FF2B5EF4-FFF2-40B4-BE49-F238E27FC236}">
                    <a16:creationId xmlns:a16="http://schemas.microsoft.com/office/drawing/2014/main" id="{03D61FC5-71E0-4AF6-8BD9-B990DA067A59}"/>
                  </a:ext>
                </a:extLst>
              </p:cNvPr>
              <p:cNvSpPr txBox="1">
                <a:spLocks/>
              </p:cNvSpPr>
              <p:nvPr/>
            </p:nvSpPr>
            <p:spPr>
              <a:xfrm>
                <a:off x="8652022"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sp>
            <p:nvSpPr>
              <p:cNvPr id="95" name="Rectangle: Rounded Corners 68">
                <a:extLst>
                  <a:ext uri="{FF2B5EF4-FFF2-40B4-BE49-F238E27FC236}">
                    <a16:creationId xmlns:a16="http://schemas.microsoft.com/office/drawing/2014/main" id="{7E528574-0BB9-4911-9A29-F1A5962D305B}"/>
                  </a:ext>
                </a:extLst>
              </p:cNvPr>
              <p:cNvSpPr/>
              <p:nvPr/>
            </p:nvSpPr>
            <p:spPr bwMode="auto">
              <a:xfrm>
                <a:off x="8667344"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6" name="Group 125">
                <a:extLst>
                  <a:ext uri="{FF2B5EF4-FFF2-40B4-BE49-F238E27FC236}">
                    <a16:creationId xmlns:a16="http://schemas.microsoft.com/office/drawing/2014/main" id="{AB276942-50F1-4E7F-8FA0-25EF9B98DC38}"/>
                  </a:ext>
                </a:extLst>
              </p:cNvPr>
              <p:cNvGrpSpPr/>
              <p:nvPr/>
            </p:nvGrpSpPr>
            <p:grpSpPr>
              <a:xfrm>
                <a:off x="8874032" y="5991601"/>
                <a:ext cx="409585" cy="546114"/>
                <a:chOff x="10412571" y="917416"/>
                <a:chExt cx="285750" cy="381000"/>
              </a:xfrm>
            </p:grpSpPr>
            <p:sp>
              <p:nvSpPr>
                <p:cNvPr id="124" name="Freeform: Shape 123">
                  <a:extLst>
                    <a:ext uri="{FF2B5EF4-FFF2-40B4-BE49-F238E27FC236}">
                      <a16:creationId xmlns:a16="http://schemas.microsoft.com/office/drawing/2014/main" id="{AC1B1183-4B5C-4431-BD66-1C6EAF4CF06C}"/>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A5C36C1-BDD3-4C4D-8AAD-69BA75F9606F}"/>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endParaRPr lang="en-US"/>
                </a:p>
              </p:txBody>
            </p:sp>
          </p:grpSp>
        </p:grpSp>
        <p:grpSp>
          <p:nvGrpSpPr>
            <p:cNvPr id="139" name="Group 138">
              <a:extLst>
                <a:ext uri="{FF2B5EF4-FFF2-40B4-BE49-F238E27FC236}">
                  <a16:creationId xmlns:a16="http://schemas.microsoft.com/office/drawing/2014/main" id="{D80F8A77-9577-4880-8111-C433108696A7}"/>
                </a:ext>
              </a:extLst>
            </p:cNvPr>
            <p:cNvGrpSpPr/>
            <p:nvPr/>
          </p:nvGrpSpPr>
          <p:grpSpPr>
            <a:xfrm>
              <a:off x="9790264" y="5409770"/>
              <a:ext cx="853605" cy="1023472"/>
              <a:chOff x="9790264" y="5652666"/>
              <a:chExt cx="853605" cy="1023472"/>
            </a:xfrm>
          </p:grpSpPr>
          <p:sp>
            <p:nvSpPr>
              <p:cNvPr id="101" name="Title 1">
                <a:extLst>
                  <a:ext uri="{FF2B5EF4-FFF2-40B4-BE49-F238E27FC236}">
                    <a16:creationId xmlns:a16="http://schemas.microsoft.com/office/drawing/2014/main" id="{1990D15F-43E5-4D5E-BEA5-7C70E0206375}"/>
                  </a:ext>
                </a:extLst>
              </p:cNvPr>
              <p:cNvSpPr txBox="1">
                <a:spLocks/>
              </p:cNvSpPr>
              <p:nvPr/>
            </p:nvSpPr>
            <p:spPr>
              <a:xfrm>
                <a:off x="9790264"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102" name="Rectangle: Rounded Corners 68">
                <a:extLst>
                  <a:ext uri="{FF2B5EF4-FFF2-40B4-BE49-F238E27FC236}">
                    <a16:creationId xmlns:a16="http://schemas.microsoft.com/office/drawing/2014/main" id="{CE2B4B83-C51C-4CC6-A0ED-99C62EE04E4D}"/>
                  </a:ext>
                </a:extLst>
              </p:cNvPr>
              <p:cNvSpPr/>
              <p:nvPr/>
            </p:nvSpPr>
            <p:spPr bwMode="auto">
              <a:xfrm>
                <a:off x="9805586"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9" name="Graphic 127">
                <a:extLst>
                  <a:ext uri="{FF2B5EF4-FFF2-40B4-BE49-F238E27FC236}">
                    <a16:creationId xmlns:a16="http://schemas.microsoft.com/office/drawing/2014/main" id="{F95A57D4-3F70-4EDC-B3C0-4BD51229E501}"/>
                  </a:ext>
                </a:extLst>
              </p:cNvPr>
              <p:cNvGrpSpPr/>
              <p:nvPr/>
            </p:nvGrpSpPr>
            <p:grpSpPr>
              <a:xfrm>
                <a:off x="9961478" y="6009070"/>
                <a:ext cx="511176" cy="511176"/>
                <a:chOff x="10418761" y="1096961"/>
                <a:chExt cx="1117601" cy="1117601"/>
              </a:xfrm>
            </p:grpSpPr>
            <p:sp>
              <p:nvSpPr>
                <p:cNvPr id="130" name="Freeform: Shape 129">
                  <a:extLst>
                    <a:ext uri="{FF2B5EF4-FFF2-40B4-BE49-F238E27FC236}">
                      <a16:creationId xmlns:a16="http://schemas.microsoft.com/office/drawing/2014/main" id="{983FFE1D-E98F-4BCF-A048-D93DE273F95F}"/>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2754551-8E4F-4859-99E8-35453C087811}"/>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80014C2-824E-4622-BB24-FDEAF64711E5}"/>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5A4A1A-1940-4735-BF76-4700E9AAA752}"/>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86C4B663-B65E-490A-A464-34A82E1D27F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CAAF9C9-B032-4AE2-8C37-6C573467EE47}"/>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175A1349-6A2F-4C24-8EF3-52CB2421BA2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45516C3-5AD5-4612-AFEE-BEFED570476D}"/>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CBE1FA-9EDE-4B2D-88E3-DBF49B6ABF7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endParaRPr lang="en-US"/>
                </a:p>
              </p:txBody>
            </p:sp>
          </p:grpSp>
        </p:grpSp>
        <p:grpSp>
          <p:nvGrpSpPr>
            <p:cNvPr id="151" name="Group 150">
              <a:extLst>
                <a:ext uri="{FF2B5EF4-FFF2-40B4-BE49-F238E27FC236}">
                  <a16:creationId xmlns:a16="http://schemas.microsoft.com/office/drawing/2014/main" id="{7F314B4B-5D31-4727-B174-28CBA317D94E}"/>
                </a:ext>
              </a:extLst>
            </p:cNvPr>
            <p:cNvGrpSpPr/>
            <p:nvPr/>
          </p:nvGrpSpPr>
          <p:grpSpPr>
            <a:xfrm>
              <a:off x="7477728" y="257756"/>
              <a:ext cx="717581" cy="910661"/>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7409716" y="1826582"/>
              <a:ext cx="853605" cy="903041"/>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7836518"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9964704" y="257756"/>
              <a:ext cx="717581" cy="910661"/>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9896692" y="1826582"/>
              <a:ext cx="853605" cy="903041"/>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0323494"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7457193" y="2664279"/>
              <a:ext cx="3243263" cy="2139735"/>
              <a:chOff x="7457193" y="3190643"/>
              <a:chExt cx="3243263" cy="1597395"/>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0643"/>
                <a:ext cx="1097280" cy="12195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a:t>
                </a:r>
                <a:r>
                  <a:rPr lang="en-US" err="1">
                    <a:solidFill>
                      <a:srgbClr val="000000"/>
                    </a:solidFill>
                  </a:rPr>
                  <a:t>VNet</a:t>
                </a:r>
                <a:endParaRPr lang="en-US">
                  <a:solidFill>
                    <a:srgbClr val="000000"/>
                  </a:solidFill>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7559223" y="3465056"/>
              <a:ext cx="1373762" cy="1199868"/>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224386" y="3465056"/>
              <a:ext cx="1374039" cy="1199868"/>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7886700" y="3746039"/>
              <a:ext cx="980970" cy="852210"/>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8323500"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8323500"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8584106"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8584106"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9295964" y="3746039"/>
              <a:ext cx="1230882" cy="852210"/>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a:t>
                </a:r>
              </a:p>
            </p:txBody>
          </p:sp>
        </p:grpSp>
        <p:sp>
          <p:nvSpPr>
            <p:cNvPr id="235" name="Freeform: Shape 234">
              <a:extLst>
                <a:ext uri="{FF2B5EF4-FFF2-40B4-BE49-F238E27FC236}">
                  <a16:creationId xmlns:a16="http://schemas.microsoft.com/office/drawing/2014/main" id="{53781067-DC4F-4C01-BA6B-5DFF8D0745E0}"/>
                </a:ext>
              </a:extLst>
            </p:cNvPr>
            <p:cNvSpPr/>
            <p:nvPr/>
          </p:nvSpPr>
          <p:spPr>
            <a:xfrm>
              <a:off x="9818508" y="417660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07" name="Group 306">
              <a:extLst>
                <a:ext uri="{FF2B5EF4-FFF2-40B4-BE49-F238E27FC236}">
                  <a16:creationId xmlns:a16="http://schemas.microsoft.com/office/drawing/2014/main" id="{8B20E0B3-A0DD-4AB9-BA07-0967F89AA55D}"/>
                </a:ext>
              </a:extLst>
            </p:cNvPr>
            <p:cNvGrpSpPr/>
            <p:nvPr/>
          </p:nvGrpSpPr>
          <p:grpSpPr>
            <a:xfrm>
              <a:off x="7632258" y="4118973"/>
              <a:ext cx="341658" cy="341658"/>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6916504" y="4446338"/>
              <a:ext cx="71523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5774135" y="4355156"/>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AAD Pod Identity</a:t>
              </a:r>
            </a:p>
          </p:txBody>
        </p:sp>
        <p:cxnSp>
          <p:nvCxnSpPr>
            <p:cNvPr id="262" name="Connector: Elbow 261">
              <a:extLst>
                <a:ext uri="{FF2B5EF4-FFF2-40B4-BE49-F238E27FC236}">
                  <a16:creationId xmlns:a16="http://schemas.microsoft.com/office/drawing/2014/main" id="{6FDA4C62-12A0-4CB9-A911-C4559D3441F0}"/>
                </a:ext>
              </a:extLst>
            </p:cNvPr>
            <p:cNvCxnSpPr>
              <a:cxnSpLocks/>
            </p:cNvCxnSpPr>
            <p:nvPr/>
          </p:nvCxnSpPr>
          <p:spPr>
            <a:xfrm flipV="1">
              <a:off x="7520443" y="4407291"/>
              <a:ext cx="283464" cy="5669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C155B63-F1E9-4968-9ADF-E02B7976E4D3}"/>
                </a:ext>
              </a:extLst>
            </p:cNvPr>
            <p:cNvGrpSpPr/>
            <p:nvPr/>
          </p:nvGrpSpPr>
          <p:grpSpPr>
            <a:xfrm>
              <a:off x="7884286" y="3036990"/>
              <a:ext cx="639217" cy="318052"/>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a:t>
                </a:r>
                <a:r>
                  <a:rPr lang="en-US" sz="800" spc="0">
                    <a:solidFill>
                      <a:srgbClr val="000000"/>
                    </a:solidFill>
                    <a:latin typeface="Segoe UI Semibold" panose="020B0702040204020203" pitchFamily="34" charset="0"/>
                    <a:cs typeface="Segoe UI Semibold" panose="020B0702040204020203" pitchFamily="34" charset="0"/>
                  </a:rPr>
                  <a:t>C</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ontroller</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8932985" y="4170193"/>
              <a:ext cx="291401"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12139B4A-0C4A-46F1-A238-C1C1164D0225}"/>
                </a:ext>
              </a:extLst>
            </p:cNvPr>
            <p:cNvCxnSpPr>
              <a:cxnSpLocks/>
            </p:cNvCxnSpPr>
            <p:nvPr/>
          </p:nvCxnSpPr>
          <p:spPr>
            <a:xfrm flipH="1">
              <a:off x="10891018" y="3791552"/>
              <a:ext cx="33902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BD0FC3A4-5DC3-46D2-A2EB-A0425C47D51D}"/>
                </a:ext>
              </a:extLst>
            </p:cNvPr>
            <p:cNvGrpSpPr/>
            <p:nvPr/>
          </p:nvGrpSpPr>
          <p:grpSpPr>
            <a:xfrm>
              <a:off x="7529102" y="6558823"/>
              <a:ext cx="3099444" cy="153888"/>
              <a:chOff x="7529102" y="6558823"/>
              <a:chExt cx="3099444" cy="153888"/>
            </a:xfrm>
          </p:grpSpPr>
          <p:cxnSp>
            <p:nvCxnSpPr>
              <p:cNvPr id="290" name="Straight Connector 289">
                <a:extLst>
                  <a:ext uri="{FF2B5EF4-FFF2-40B4-BE49-F238E27FC236}">
                    <a16:creationId xmlns:a16="http://schemas.microsoft.com/office/drawing/2014/main" id="{23F67584-1BEB-4BBA-93A7-85059CBE3DDB}"/>
                  </a:ext>
                </a:extLst>
              </p:cNvPr>
              <p:cNvCxnSpPr>
                <a:cxnSpLocks/>
              </p:cNvCxnSpPr>
              <p:nvPr/>
            </p:nvCxnSpPr>
            <p:spPr>
              <a:xfrm>
                <a:off x="7529102" y="6650424"/>
                <a:ext cx="3099444" cy="0"/>
              </a:xfrm>
              <a:prstGeom prst="line">
                <a:avLst/>
              </a:prstGeom>
              <a:ln>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8" name="Title 1">
                <a:extLst>
                  <a:ext uri="{FF2B5EF4-FFF2-40B4-BE49-F238E27FC236}">
                    <a16:creationId xmlns:a16="http://schemas.microsoft.com/office/drawing/2014/main" id="{FCA954EA-7541-4D66-81C2-40C2CBC33F4B}"/>
                  </a:ext>
                </a:extLst>
              </p:cNvPr>
              <p:cNvSpPr txBox="1">
                <a:spLocks/>
              </p:cNvSpPr>
              <p:nvPr/>
            </p:nvSpPr>
            <p:spPr>
              <a:xfrm>
                <a:off x="8444186" y="6558823"/>
                <a:ext cx="1269276" cy="153888"/>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dirty="0">
                    <a:solidFill>
                      <a:srgbClr val="000000"/>
                    </a:solidFill>
                  </a:rPr>
                  <a:t>Encrypted Storage</a:t>
                </a:r>
              </a:p>
            </p:txBody>
          </p:sp>
        </p:grpSp>
        <p:sp>
          <p:nvSpPr>
            <p:cNvPr id="291" name="Oval 290">
              <a:extLst>
                <a:ext uri="{FF2B5EF4-FFF2-40B4-BE49-F238E27FC236}">
                  <a16:creationId xmlns:a16="http://schemas.microsoft.com/office/drawing/2014/main" id="{DBBE95E5-B939-4609-85D5-3B3890F18E92}"/>
                </a:ext>
              </a:extLst>
            </p:cNvPr>
            <p:cNvSpPr/>
            <p:nvPr/>
          </p:nvSpPr>
          <p:spPr bwMode="auto">
            <a:xfrm>
              <a:off x="5966173" y="168149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7951201" y="415005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93" name="Oval 292">
              <a:extLst>
                <a:ext uri="{FF2B5EF4-FFF2-40B4-BE49-F238E27FC236}">
                  <a16:creationId xmlns:a16="http://schemas.microsoft.com/office/drawing/2014/main" id="{AB660874-33B9-48D5-AFDC-F873098C6BC8}"/>
                </a:ext>
              </a:extLst>
            </p:cNvPr>
            <p:cNvSpPr/>
            <p:nvPr/>
          </p:nvSpPr>
          <p:spPr bwMode="auto">
            <a:xfrm>
              <a:off x="9273497" y="402965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94" name="Oval 293">
              <a:extLst>
                <a:ext uri="{FF2B5EF4-FFF2-40B4-BE49-F238E27FC236}">
                  <a16:creationId xmlns:a16="http://schemas.microsoft.com/office/drawing/2014/main" id="{CA51BB25-4B31-47AA-B0C3-FAAF65EB47A0}"/>
                </a:ext>
              </a:extLst>
            </p:cNvPr>
            <p:cNvSpPr/>
            <p:nvPr/>
          </p:nvSpPr>
          <p:spPr bwMode="auto">
            <a:xfrm>
              <a:off x="8622715" y="49893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08" name="Group 307">
              <a:extLst>
                <a:ext uri="{FF2B5EF4-FFF2-40B4-BE49-F238E27FC236}">
                  <a16:creationId xmlns:a16="http://schemas.microsoft.com/office/drawing/2014/main" id="{B8DAEDE1-E043-4F4C-87A6-D36F2E75A010}"/>
                </a:ext>
              </a:extLst>
            </p:cNvPr>
            <p:cNvGrpSpPr/>
            <p:nvPr/>
          </p:nvGrpSpPr>
          <p:grpSpPr>
            <a:xfrm>
              <a:off x="6130215" y="4675794"/>
              <a:ext cx="1388663" cy="463697"/>
              <a:chOff x="6130215" y="4675794"/>
              <a:chExt cx="1388663" cy="463697"/>
            </a:xfrm>
          </p:grpSpPr>
          <p:sp>
            <p:nvSpPr>
              <p:cNvPr id="259" name="Oval 258">
                <a:extLst>
                  <a:ext uri="{FF2B5EF4-FFF2-40B4-BE49-F238E27FC236}">
                    <a16:creationId xmlns:a16="http://schemas.microsoft.com/office/drawing/2014/main" id="{4BC39D94-48CF-465D-810B-D3EEBEBBF491}"/>
                  </a:ext>
                </a:extLst>
              </p:cNvPr>
              <p:cNvSpPr/>
              <p:nvPr/>
            </p:nvSpPr>
            <p:spPr bwMode="auto">
              <a:xfrm>
                <a:off x="7055181" y="4675794"/>
                <a:ext cx="463697" cy="46369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3" name="Group 302">
                <a:extLst>
                  <a:ext uri="{FF2B5EF4-FFF2-40B4-BE49-F238E27FC236}">
                    <a16:creationId xmlns:a16="http://schemas.microsoft.com/office/drawing/2014/main" id="{9277C7AB-A56E-4476-B305-9AF8387625BD}"/>
                  </a:ext>
                </a:extLst>
              </p:cNvPr>
              <p:cNvGrpSpPr/>
              <p:nvPr/>
            </p:nvGrpSpPr>
            <p:grpSpPr>
              <a:xfrm>
                <a:off x="6130215" y="4702913"/>
                <a:ext cx="1358332" cy="395028"/>
                <a:chOff x="6130215" y="4702913"/>
                <a:chExt cx="1358332" cy="395028"/>
              </a:xfrm>
            </p:grpSpPr>
            <p:pic>
              <p:nvPicPr>
                <p:cNvPr id="258" name="Picture 257" descr="A close up of a sign&#10;&#10;Description automatically generated">
                  <a:extLst>
                    <a:ext uri="{FF2B5EF4-FFF2-40B4-BE49-F238E27FC236}">
                      <a16:creationId xmlns:a16="http://schemas.microsoft.com/office/drawing/2014/main" id="{A6B9979E-E465-4394-A25B-1691C4CEE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3519" y="4702913"/>
                  <a:ext cx="395028" cy="395028"/>
                </a:xfrm>
                <a:prstGeom prst="rect">
                  <a:avLst/>
                </a:prstGeom>
              </p:spPr>
            </p:pic>
            <p:sp>
              <p:nvSpPr>
                <p:cNvPr id="260" name="Title 1">
                  <a:extLst>
                    <a:ext uri="{FF2B5EF4-FFF2-40B4-BE49-F238E27FC236}">
                      <a16:creationId xmlns:a16="http://schemas.microsoft.com/office/drawing/2014/main" id="{F8689D09-A63A-4FCC-A93F-67EC314E39F1}"/>
                    </a:ext>
                  </a:extLst>
                </p:cNvPr>
                <p:cNvSpPr txBox="1">
                  <a:spLocks/>
                </p:cNvSpPr>
                <p:nvPr/>
              </p:nvSpPr>
              <p:spPr>
                <a:xfrm>
                  <a:off x="6130215" y="4759699"/>
                  <a:ext cx="90329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Azure </a:t>
                  </a:r>
                  <a:br>
                    <a:rPr lang="en-US">
                      <a:solidFill>
                        <a:srgbClr val="000000"/>
                      </a:solidFill>
                    </a:rPr>
                  </a:br>
                  <a:r>
                    <a:rPr lang="en-US">
                      <a:solidFill>
                        <a:srgbClr val="000000"/>
                      </a:solidFill>
                    </a:rPr>
                    <a:t>Key Vault</a:t>
                  </a:r>
                </a:p>
              </p:txBody>
            </p:sp>
          </p:grpSp>
        </p:gr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7848566" y="2717576"/>
              <a:ext cx="617603" cy="93057"/>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224386" y="3036990"/>
              <a:ext cx="639217" cy="318052"/>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Ingress Controller</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8523503" y="3196016"/>
              <a:ext cx="64212" cy="626967"/>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9543995" y="3355043"/>
              <a:ext cx="157098" cy="467941"/>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9487783" y="2511516"/>
              <a:ext cx="617603" cy="505179"/>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10154703" y="1265830"/>
              <a:ext cx="1504666" cy="368490"/>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a:solidFill>
                      <a:srgbClr val="000000"/>
                    </a:solidFill>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9959208" y="3036990"/>
              <a:ext cx="639217" cy="318052"/>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External DNS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9863603" y="3196016"/>
              <a:ext cx="9560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5660693" y="1857083"/>
              <a:ext cx="1265253" cy="2838612"/>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6087792" y="3036990"/>
              <a:ext cx="853605" cy="947657"/>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grpSp>
    </p:spTree>
    <p:extLst>
      <p:ext uri="{BB962C8B-B14F-4D97-AF65-F5344CB8AC3E}">
        <p14:creationId xmlns:p14="http://schemas.microsoft.com/office/powerpoint/2010/main" val="16366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Run anything, anywhere</a:t>
            </a:r>
          </a:p>
        </p:txBody>
      </p:sp>
    </p:spTree>
    <p:extLst>
      <p:ext uri="{BB962C8B-B14F-4D97-AF65-F5344CB8AC3E}">
        <p14:creationId xmlns:p14="http://schemas.microsoft.com/office/powerpoint/2010/main" val="5478589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381A-4270-4D1E-8381-201BF7360173}"/>
              </a:ext>
            </a:extLst>
          </p:cNvPr>
          <p:cNvSpPr>
            <a:spLocks noGrp="1"/>
          </p:cNvSpPr>
          <p:nvPr>
            <p:ph type="title"/>
          </p:nvPr>
        </p:nvSpPr>
        <p:spPr>
          <a:xfrm>
            <a:off x="465138" y="632779"/>
            <a:ext cx="11533187" cy="411162"/>
          </a:xfrm>
        </p:spPr>
        <p:txBody>
          <a:bodyPr/>
          <a:lstStyle/>
          <a:p>
            <a:r>
              <a:rPr lang="en-US"/>
              <a:t>Run anything, anywhere</a:t>
            </a:r>
          </a:p>
        </p:txBody>
      </p:sp>
      <p:grpSp>
        <p:nvGrpSpPr>
          <p:cNvPr id="16" name="Group 15" descr="conceptual diagram showing flexibility offered by AKS in terms of container OSs, environments and regions.">
            <a:extLst>
              <a:ext uri="{FF2B5EF4-FFF2-40B4-BE49-F238E27FC236}">
                <a16:creationId xmlns:a16="http://schemas.microsoft.com/office/drawing/2014/main" id="{D4E96432-4ABC-453A-A5B9-3A3A8BA77977}"/>
              </a:ext>
            </a:extLst>
          </p:cNvPr>
          <p:cNvGrpSpPr/>
          <p:nvPr/>
        </p:nvGrpSpPr>
        <p:grpSpPr>
          <a:xfrm>
            <a:off x="465138" y="1567907"/>
            <a:ext cx="10433573" cy="4936571"/>
            <a:chOff x="465138" y="1567907"/>
            <a:chExt cx="10433573" cy="4936571"/>
          </a:xfrm>
        </p:grpSpPr>
        <p:sp>
          <p:nvSpPr>
            <p:cNvPr id="7" name="Rectangle 6">
              <a:extLst>
                <a:ext uri="{FF2B5EF4-FFF2-40B4-BE49-F238E27FC236}">
                  <a16:creationId xmlns:a16="http://schemas.microsoft.com/office/drawing/2014/main" id="{421F2AFD-AC47-4FF7-B00A-5A7D1DC6A632}"/>
                </a:ext>
              </a:extLst>
            </p:cNvPr>
            <p:cNvSpPr/>
            <p:nvPr/>
          </p:nvSpPr>
          <p:spPr>
            <a:xfrm>
              <a:off x="465138" y="1964085"/>
              <a:ext cx="4484931" cy="336439"/>
            </a:xfrm>
            <a:prstGeom prst="rect">
              <a:avLst/>
            </a:prstGeom>
          </p:spPr>
          <p:txBody>
            <a:bodyPr wrap="square" lIns="0">
              <a:spAutoFit/>
            </a:bodyPr>
            <a:lstStyle/>
            <a:p>
              <a:pPr>
                <a:lnSpc>
                  <a:spcPct val="107000"/>
                </a:lnSpc>
              </a:pPr>
              <a:endParaRPr lang="en-US" sz="1600">
                <a:solidFill>
                  <a:srgbClr val="000000"/>
                </a:solidFill>
                <a:cs typeface="Arial" panose="020B0604020202020204" pitchFamily="34" charset="0"/>
              </a:endParaRPr>
            </a:p>
          </p:txBody>
        </p:sp>
        <p:cxnSp>
          <p:nvCxnSpPr>
            <p:cNvPr id="66" name="Straight Connector 65">
              <a:extLst>
                <a:ext uri="{FF2B5EF4-FFF2-40B4-BE49-F238E27FC236}">
                  <a16:creationId xmlns:a16="http://schemas.microsoft.com/office/drawing/2014/main" id="{1FC9389D-7FCE-4593-B68D-10FD8D850F76}"/>
                </a:ext>
              </a:extLst>
            </p:cNvPr>
            <p:cNvCxnSpPr>
              <a:cxnSpLocks/>
            </p:cNvCxnSpPr>
            <p:nvPr/>
          </p:nvCxnSpPr>
          <p:spPr>
            <a:xfrm>
              <a:off x="1090353" y="1567907"/>
              <a:ext cx="0" cy="49365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EEB250-D02D-4CFA-A6C2-565EEA24EB84}"/>
                </a:ext>
              </a:extLst>
            </p:cNvPr>
            <p:cNvSpPr txBox="1"/>
            <p:nvPr/>
          </p:nvSpPr>
          <p:spPr>
            <a:xfrm rot="16200000">
              <a:off x="132022" y="3777169"/>
              <a:ext cx="1881829" cy="517065"/>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1600">
                  <a:solidFill>
                    <a:srgbClr val="000000"/>
                  </a:solidFill>
                  <a:latin typeface="+mj-lt"/>
                  <a:cs typeface="Segoe UI Semibold" panose="020B0702040204020203" pitchFamily="34" charset="0"/>
                </a:rPr>
                <a:t>Your choice of…</a:t>
              </a:r>
            </a:p>
          </p:txBody>
        </p:sp>
        <p:grpSp>
          <p:nvGrpSpPr>
            <p:cNvPr id="15" name="Group 14">
              <a:extLst>
                <a:ext uri="{FF2B5EF4-FFF2-40B4-BE49-F238E27FC236}">
                  <a16:creationId xmlns:a16="http://schemas.microsoft.com/office/drawing/2014/main" id="{B363DD02-4AC5-4CAE-976D-825AD050D394}"/>
                </a:ext>
              </a:extLst>
            </p:cNvPr>
            <p:cNvGrpSpPr/>
            <p:nvPr/>
          </p:nvGrpSpPr>
          <p:grpSpPr>
            <a:xfrm>
              <a:off x="1880242" y="1647048"/>
              <a:ext cx="2759438" cy="1716618"/>
              <a:chOff x="7722823" y="512801"/>
              <a:chExt cx="2759438" cy="1716618"/>
            </a:xfrm>
          </p:grpSpPr>
          <p:sp>
            <p:nvSpPr>
              <p:cNvPr id="10" name="TextBox 9">
                <a:extLst>
                  <a:ext uri="{FF2B5EF4-FFF2-40B4-BE49-F238E27FC236}">
                    <a16:creationId xmlns:a16="http://schemas.microsoft.com/office/drawing/2014/main" id="{205BCE05-9890-492A-95C8-AAECB9C4D3D8}"/>
                  </a:ext>
                </a:extLst>
              </p:cNvPr>
              <p:cNvSpPr txBox="1"/>
              <p:nvPr/>
            </p:nvSpPr>
            <p:spPr>
              <a:xfrm>
                <a:off x="7722823" y="512801"/>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Container</a:t>
                </a:r>
              </a:p>
            </p:txBody>
          </p:sp>
          <p:grpSp>
            <p:nvGrpSpPr>
              <p:cNvPr id="11" name="Group 10">
                <a:extLst>
                  <a:ext uri="{FF2B5EF4-FFF2-40B4-BE49-F238E27FC236}">
                    <a16:creationId xmlns:a16="http://schemas.microsoft.com/office/drawing/2014/main" id="{EFBB8D38-9000-4839-A065-B1C619C788C4}"/>
                  </a:ext>
                </a:extLst>
              </p:cNvPr>
              <p:cNvGrpSpPr/>
              <p:nvPr/>
            </p:nvGrpSpPr>
            <p:grpSpPr>
              <a:xfrm>
                <a:off x="9044710" y="1048809"/>
                <a:ext cx="1377725" cy="1180610"/>
                <a:chOff x="8971075" y="1048809"/>
                <a:chExt cx="1377725" cy="1180610"/>
              </a:xfrm>
            </p:grpSpPr>
            <p:sp>
              <p:nvSpPr>
                <p:cNvPr id="19" name="TextBox 18">
                  <a:extLst>
                    <a:ext uri="{FF2B5EF4-FFF2-40B4-BE49-F238E27FC236}">
                      <a16:creationId xmlns:a16="http://schemas.microsoft.com/office/drawing/2014/main" id="{A2DE95E1-A63E-4280-A6FD-83139E937878}"/>
                    </a:ext>
                  </a:extLst>
                </p:cNvPr>
                <p:cNvSpPr txBox="1"/>
                <p:nvPr/>
              </p:nvSpPr>
              <p:spPr>
                <a:xfrm>
                  <a:off x="8971075"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Linux</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20" name="Oval 19">
                  <a:extLst>
                    <a:ext uri="{FF2B5EF4-FFF2-40B4-BE49-F238E27FC236}">
                      <a16:creationId xmlns:a16="http://schemas.microsoft.com/office/drawing/2014/main" id="{8214BED3-D5F3-4EBE-B38A-AA4258EC96A1}"/>
                    </a:ext>
                  </a:extLst>
                </p:cNvPr>
                <p:cNvSpPr/>
                <p:nvPr/>
              </p:nvSpPr>
              <p:spPr bwMode="auto">
                <a:xfrm rot="16200000">
                  <a:off x="9334672" y="1048809"/>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1" name="Picture 4" descr="Image result for linux icon png">
                  <a:extLst>
                    <a:ext uri="{FF2B5EF4-FFF2-40B4-BE49-F238E27FC236}">
                      <a16:creationId xmlns:a16="http://schemas.microsoft.com/office/drawing/2014/main" id="{04E39532-9A7B-4032-B30A-AF95F7081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3279" y="1125044"/>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1D28106-1E75-4000-9502-8DD149719EF4}"/>
                  </a:ext>
                </a:extLst>
              </p:cNvPr>
              <p:cNvGrpSpPr/>
              <p:nvPr/>
            </p:nvGrpSpPr>
            <p:grpSpPr>
              <a:xfrm>
                <a:off x="7782648" y="1048809"/>
                <a:ext cx="1377725" cy="1180610"/>
                <a:chOff x="7782648" y="1048809"/>
                <a:chExt cx="1377725" cy="1180610"/>
              </a:xfrm>
            </p:grpSpPr>
            <p:sp>
              <p:nvSpPr>
                <p:cNvPr id="23" name="TextBox 22">
                  <a:extLst>
                    <a:ext uri="{FF2B5EF4-FFF2-40B4-BE49-F238E27FC236}">
                      <a16:creationId xmlns:a16="http://schemas.microsoft.com/office/drawing/2014/main" id="{95D8626B-9C86-420A-A682-0F6BE563F36D}"/>
                    </a:ext>
                  </a:extLst>
                </p:cNvPr>
                <p:cNvSpPr txBox="1"/>
                <p:nvPr/>
              </p:nvSpPr>
              <p:spPr>
                <a:xfrm>
                  <a:off x="7782648"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Windows</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60" name="Group 59">
                  <a:extLst>
                    <a:ext uri="{FF2B5EF4-FFF2-40B4-BE49-F238E27FC236}">
                      <a16:creationId xmlns:a16="http://schemas.microsoft.com/office/drawing/2014/main" id="{0F77EBD0-368E-4B68-84B5-83E1C47DD011}"/>
                    </a:ext>
                  </a:extLst>
                </p:cNvPr>
                <p:cNvGrpSpPr/>
                <p:nvPr/>
              </p:nvGrpSpPr>
              <p:grpSpPr>
                <a:xfrm>
                  <a:off x="8146245" y="1048809"/>
                  <a:ext cx="650530" cy="650530"/>
                  <a:chOff x="8214314" y="2174520"/>
                  <a:chExt cx="650530" cy="650530"/>
                </a:xfrm>
              </p:grpSpPr>
              <p:sp>
                <p:nvSpPr>
                  <p:cNvPr id="24" name="Oval 23">
                    <a:extLst>
                      <a:ext uri="{FF2B5EF4-FFF2-40B4-BE49-F238E27FC236}">
                        <a16:creationId xmlns:a16="http://schemas.microsoft.com/office/drawing/2014/main" id="{A693DA8A-90B2-46FD-9EF4-D04F9D0FDAFA}"/>
                      </a:ext>
                    </a:extLst>
                  </p:cNvPr>
                  <p:cNvSpPr/>
                  <p:nvPr/>
                </p:nvSpPr>
                <p:spPr bwMode="auto">
                  <a:xfrm rot="16200000">
                    <a:off x="8214314" y="2174520"/>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Freeform 130">
                    <a:extLst>
                      <a:ext uri="{FF2B5EF4-FFF2-40B4-BE49-F238E27FC236}">
                        <a16:creationId xmlns:a16="http://schemas.microsoft.com/office/drawing/2014/main" id="{73BE5969-47C4-445C-BB02-27D6CDF0A317}"/>
                      </a:ext>
                    </a:extLst>
                  </p:cNvPr>
                  <p:cNvSpPr>
                    <a:spLocks noChangeAspect="1" noEditPoints="1"/>
                  </p:cNvSpPr>
                  <p:nvPr/>
                </p:nvSpPr>
                <p:spPr bwMode="black">
                  <a:xfrm>
                    <a:off x="8390846" y="2351656"/>
                    <a:ext cx="297467" cy="29625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ADEF"/>
                  </a:solidFill>
                  <a:ln>
                    <a:noFill/>
                  </a:ln>
                </p:spPr>
                <p:txBody>
                  <a:bodyPr vert="horz" wrap="square" lIns="68574" tIns="34287" rIns="68574" bIns="34287" numCol="1" anchor="t" anchorCtr="0" compatLnSpc="1">
                    <a:prstTxWarp prst="textNoShape">
                      <a:avLst/>
                    </a:prstTxWarp>
                  </a:bodyPr>
                  <a:lstStyle/>
                  <a:p>
                    <a:endParaRPr lang="en-US" sz="1350"/>
                  </a:p>
                </p:txBody>
              </p:sp>
            </p:grpSp>
          </p:grpSp>
        </p:grpSp>
        <p:grpSp>
          <p:nvGrpSpPr>
            <p:cNvPr id="25" name="Group 24">
              <a:extLst>
                <a:ext uri="{FF2B5EF4-FFF2-40B4-BE49-F238E27FC236}">
                  <a16:creationId xmlns:a16="http://schemas.microsoft.com/office/drawing/2014/main" id="{55344CF6-5E7B-421A-BBE4-DC38F3428416}"/>
                </a:ext>
              </a:extLst>
            </p:cNvPr>
            <p:cNvGrpSpPr/>
            <p:nvPr/>
          </p:nvGrpSpPr>
          <p:grpSpPr>
            <a:xfrm>
              <a:off x="6641053" y="1688672"/>
              <a:ext cx="4257658" cy="1716618"/>
              <a:chOff x="7274885" y="4673700"/>
              <a:chExt cx="4257658" cy="1716618"/>
            </a:xfrm>
          </p:grpSpPr>
          <p:sp>
            <p:nvSpPr>
              <p:cNvPr id="67" name="TextBox 66">
                <a:extLst>
                  <a:ext uri="{FF2B5EF4-FFF2-40B4-BE49-F238E27FC236}">
                    <a16:creationId xmlns:a16="http://schemas.microsoft.com/office/drawing/2014/main" id="{EB7FE4CC-18D5-4FB4-9C17-FA573AFD0B15}"/>
                  </a:ext>
                </a:extLst>
              </p:cNvPr>
              <p:cNvSpPr txBox="1"/>
              <p:nvPr/>
            </p:nvSpPr>
            <p:spPr>
              <a:xfrm>
                <a:off x="8023994" y="4673700"/>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2000" dirty="0">
                    <a:solidFill>
                      <a:srgbClr val="0078D4"/>
                    </a:solidFill>
                    <a:latin typeface="Segoe UI Semibold"/>
                  </a:rPr>
                  <a:t>Region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t>
                </a:r>
              </a:p>
            </p:txBody>
          </p:sp>
          <p:sp>
            <p:nvSpPr>
              <p:cNvPr id="75" name="TextBox 74">
                <a:extLst>
                  <a:ext uri="{FF2B5EF4-FFF2-40B4-BE49-F238E27FC236}">
                    <a16:creationId xmlns:a16="http://schemas.microsoft.com/office/drawing/2014/main" id="{DCA69617-9155-469E-AFB4-CEE8DA8E0ABE}"/>
                  </a:ext>
                </a:extLst>
              </p:cNvPr>
              <p:cNvSpPr txBox="1"/>
              <p:nvPr/>
            </p:nvSpPr>
            <p:spPr>
              <a:xfrm>
                <a:off x="8010420" y="5854439"/>
                <a:ext cx="2786587" cy="535879"/>
              </a:xfrm>
              <a:prstGeom prst="rect">
                <a:avLst/>
              </a:prstGeom>
              <a:noFill/>
            </p:spPr>
            <p:txBody>
              <a:bodyPr wrap="square" lIns="91440" tIns="143428" rIns="91440" bIns="143428" rtlCol="0">
                <a:spAutoFit/>
              </a:bodyPr>
              <a:lstStyle/>
              <a:p>
                <a:pPr lvl="0" algn="ctr" defTabSz="914367">
                  <a:spcAft>
                    <a:spcPts val="588"/>
                  </a:spcAft>
                  <a:defRPr/>
                </a:pPr>
                <a:r>
                  <a:rPr lang="en-US" sz="1600" dirty="0">
                    <a:solidFill>
                      <a:srgbClr val="000000"/>
                    </a:solidFill>
                    <a:latin typeface="+mj-lt"/>
                    <a:cs typeface="Segoe UI Semibold" panose="020B0702040204020203" pitchFamily="34" charset="0"/>
                  </a:rPr>
                  <a:t>35+ regions worldwide</a:t>
                </a:r>
                <a:endParaRPr lang="en-US" sz="1600" dirty="0">
                  <a:solidFill>
                    <a:srgbClr val="0F78D4"/>
                  </a:solidFill>
                  <a:latin typeface="Segoe UI Semibold" panose="020B0702040204020203"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E834F4D4-386E-4CDE-B0DC-0C5D05764C91}"/>
                  </a:ext>
                </a:extLst>
              </p:cNvPr>
              <p:cNvGrpSpPr/>
              <p:nvPr/>
            </p:nvGrpSpPr>
            <p:grpSpPr>
              <a:xfrm>
                <a:off x="7274885" y="5223684"/>
                <a:ext cx="4257658" cy="632461"/>
                <a:chOff x="7086603" y="5209396"/>
                <a:chExt cx="4257658" cy="632461"/>
              </a:xfrm>
            </p:grpSpPr>
            <p:grpSp>
              <p:nvGrpSpPr>
                <p:cNvPr id="18" name="Group 17">
                  <a:extLst>
                    <a:ext uri="{FF2B5EF4-FFF2-40B4-BE49-F238E27FC236}">
                      <a16:creationId xmlns:a16="http://schemas.microsoft.com/office/drawing/2014/main" id="{A3AD5BEA-3430-412D-8D66-D9F94ABD4376}"/>
                    </a:ext>
                  </a:extLst>
                </p:cNvPr>
                <p:cNvGrpSpPr/>
                <p:nvPr/>
              </p:nvGrpSpPr>
              <p:grpSpPr>
                <a:xfrm>
                  <a:off x="7086603" y="5209396"/>
                  <a:ext cx="4257658" cy="365760"/>
                  <a:chOff x="7086603" y="5209396"/>
                  <a:chExt cx="4257658" cy="365760"/>
                </a:xfrm>
              </p:grpSpPr>
              <p:sp>
                <p:nvSpPr>
                  <p:cNvPr id="97" name="POI_ECAF" title="Icon of a map location marker">
                    <a:extLst>
                      <a:ext uri="{FF2B5EF4-FFF2-40B4-BE49-F238E27FC236}">
                        <a16:creationId xmlns:a16="http://schemas.microsoft.com/office/drawing/2014/main" id="{50ED4373-CD22-42E4-81E2-0BE128E6A9EF}"/>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8" name="POI_ECAF" title="Icon of a map location marker">
                    <a:extLst>
                      <a:ext uri="{FF2B5EF4-FFF2-40B4-BE49-F238E27FC236}">
                        <a16:creationId xmlns:a16="http://schemas.microsoft.com/office/drawing/2014/main" id="{D9047F03-3C9D-427F-9DB2-04B74D422EC6}"/>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9" name="POI_ECAF" title="Icon of a map location marker">
                    <a:extLst>
                      <a:ext uri="{FF2B5EF4-FFF2-40B4-BE49-F238E27FC236}">
                        <a16:creationId xmlns:a16="http://schemas.microsoft.com/office/drawing/2014/main" id="{441312F4-0BFF-4CD1-A35A-1FD6C89703AA}"/>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0" name="POI_ECAF" title="Icon of a map location marker">
                    <a:extLst>
                      <a:ext uri="{FF2B5EF4-FFF2-40B4-BE49-F238E27FC236}">
                        <a16:creationId xmlns:a16="http://schemas.microsoft.com/office/drawing/2014/main" id="{183F6837-4BEF-40DC-B74A-97B7C4DC4036}"/>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1" name="POI_ECAF" title="Icon of a map location marker">
                    <a:extLst>
                      <a:ext uri="{FF2B5EF4-FFF2-40B4-BE49-F238E27FC236}">
                        <a16:creationId xmlns:a16="http://schemas.microsoft.com/office/drawing/2014/main" id="{6523BB9E-CA9F-4475-82B4-A79EF8DD1675}"/>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2" name="POI_ECAF" title="Icon of a map location marker">
                    <a:extLst>
                      <a:ext uri="{FF2B5EF4-FFF2-40B4-BE49-F238E27FC236}">
                        <a16:creationId xmlns:a16="http://schemas.microsoft.com/office/drawing/2014/main" id="{421D7C96-FEA1-4A9C-8B8D-26C4C70F4672}"/>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3" name="POI_ECAF" title="Icon of a map location marker">
                    <a:extLst>
                      <a:ext uri="{FF2B5EF4-FFF2-40B4-BE49-F238E27FC236}">
                        <a16:creationId xmlns:a16="http://schemas.microsoft.com/office/drawing/2014/main" id="{C799DE14-5133-4999-BC0D-1B5C4C6E9F67}"/>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4" name="POI_ECAF" title="Icon of a map location marker">
                    <a:extLst>
                      <a:ext uri="{FF2B5EF4-FFF2-40B4-BE49-F238E27FC236}">
                        <a16:creationId xmlns:a16="http://schemas.microsoft.com/office/drawing/2014/main" id="{66F61F22-38AC-4F78-901B-3B15EF1D6BE9}"/>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5" name="POI_ECAF" title="Icon of a map location marker">
                    <a:extLst>
                      <a:ext uri="{FF2B5EF4-FFF2-40B4-BE49-F238E27FC236}">
                        <a16:creationId xmlns:a16="http://schemas.microsoft.com/office/drawing/2014/main" id="{FEB31424-3493-4148-9B46-E2CD2F14CB48}"/>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6" name="POI_ECAF" title="Icon of a map location marker">
                    <a:extLst>
                      <a:ext uri="{FF2B5EF4-FFF2-40B4-BE49-F238E27FC236}">
                        <a16:creationId xmlns:a16="http://schemas.microsoft.com/office/drawing/2014/main" id="{A3D7D3AF-6264-4B47-9704-B532FCD98510}"/>
                      </a:ext>
                    </a:extLst>
                  </p:cNvPr>
                  <p:cNvSpPr>
                    <a:spLocks noChangeAspect="1" noEditPoints="1"/>
                  </p:cNvSpPr>
                  <p:nvPr/>
                </p:nvSpPr>
                <p:spPr bwMode="auto">
                  <a:xfrm>
                    <a:off x="11115684"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07" name="Group 106">
                  <a:extLst>
                    <a:ext uri="{FF2B5EF4-FFF2-40B4-BE49-F238E27FC236}">
                      <a16:creationId xmlns:a16="http://schemas.microsoft.com/office/drawing/2014/main" id="{E30F999A-9763-460E-9A56-9B8D5A8BC18F}"/>
                    </a:ext>
                  </a:extLst>
                </p:cNvPr>
                <p:cNvGrpSpPr/>
                <p:nvPr/>
              </p:nvGrpSpPr>
              <p:grpSpPr>
                <a:xfrm>
                  <a:off x="7310440" y="5476097"/>
                  <a:ext cx="3809985" cy="365760"/>
                  <a:chOff x="7086603" y="5209396"/>
                  <a:chExt cx="3809985" cy="365760"/>
                </a:xfrm>
              </p:grpSpPr>
              <p:sp>
                <p:nvSpPr>
                  <p:cNvPr id="108" name="POI_ECAF" title="Icon of a map location marker">
                    <a:extLst>
                      <a:ext uri="{FF2B5EF4-FFF2-40B4-BE49-F238E27FC236}">
                        <a16:creationId xmlns:a16="http://schemas.microsoft.com/office/drawing/2014/main" id="{577951BB-3C1A-49F7-A96A-7AB0E31607EA}"/>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9" name="POI_ECAF" title="Icon of a map location marker">
                    <a:extLst>
                      <a:ext uri="{FF2B5EF4-FFF2-40B4-BE49-F238E27FC236}">
                        <a16:creationId xmlns:a16="http://schemas.microsoft.com/office/drawing/2014/main" id="{94E27590-1901-47E9-9CE8-CDFFB2DD343E}"/>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0" name="POI_ECAF" title="Icon of a map location marker">
                    <a:extLst>
                      <a:ext uri="{FF2B5EF4-FFF2-40B4-BE49-F238E27FC236}">
                        <a16:creationId xmlns:a16="http://schemas.microsoft.com/office/drawing/2014/main" id="{3D7A6EB4-F2BD-4579-90E0-7ECE57436189}"/>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1" name="POI_ECAF" title="Icon of a map location marker">
                    <a:extLst>
                      <a:ext uri="{FF2B5EF4-FFF2-40B4-BE49-F238E27FC236}">
                        <a16:creationId xmlns:a16="http://schemas.microsoft.com/office/drawing/2014/main" id="{3F24A8CE-15F8-41CA-A786-9A8445696ED2}"/>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2" name="POI_ECAF" title="Icon of a map location marker">
                    <a:extLst>
                      <a:ext uri="{FF2B5EF4-FFF2-40B4-BE49-F238E27FC236}">
                        <a16:creationId xmlns:a16="http://schemas.microsoft.com/office/drawing/2014/main" id="{1ECC2ABD-769D-4AD3-85AE-5FF01997F7FD}"/>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3" name="POI_ECAF" title="Icon of a map location marker">
                    <a:extLst>
                      <a:ext uri="{FF2B5EF4-FFF2-40B4-BE49-F238E27FC236}">
                        <a16:creationId xmlns:a16="http://schemas.microsoft.com/office/drawing/2014/main" id="{B14814A2-0F12-4F71-AFCB-8547FD4352F4}"/>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4" name="POI_ECAF" title="Icon of a map location marker">
                    <a:extLst>
                      <a:ext uri="{FF2B5EF4-FFF2-40B4-BE49-F238E27FC236}">
                        <a16:creationId xmlns:a16="http://schemas.microsoft.com/office/drawing/2014/main" id="{4F2ED29E-1BE3-4647-8976-6BF8EA4EFA7F}"/>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5" name="POI_ECAF" title="Icon of a map location marker">
                    <a:extLst>
                      <a:ext uri="{FF2B5EF4-FFF2-40B4-BE49-F238E27FC236}">
                        <a16:creationId xmlns:a16="http://schemas.microsoft.com/office/drawing/2014/main" id="{BE8A8D42-1056-49E1-B481-07982FE5C60D}"/>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6" name="POI_ECAF" title="Icon of a map location marker">
                    <a:extLst>
                      <a:ext uri="{FF2B5EF4-FFF2-40B4-BE49-F238E27FC236}">
                        <a16:creationId xmlns:a16="http://schemas.microsoft.com/office/drawing/2014/main" id="{D513F17A-909D-4606-9E80-97CDEFE09BC9}"/>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nvGrpSpPr>
            <p:cNvPr id="26" name="Group 25">
              <a:extLst>
                <a:ext uri="{FF2B5EF4-FFF2-40B4-BE49-F238E27FC236}">
                  <a16:creationId xmlns:a16="http://schemas.microsoft.com/office/drawing/2014/main" id="{1DD8ECF2-775E-4F55-9AB3-D37970FA08AB}"/>
                </a:ext>
              </a:extLst>
            </p:cNvPr>
            <p:cNvGrpSpPr/>
            <p:nvPr/>
          </p:nvGrpSpPr>
          <p:grpSpPr>
            <a:xfrm>
              <a:off x="2417283" y="3947415"/>
              <a:ext cx="6446167" cy="1962839"/>
              <a:chOff x="3267626" y="3947415"/>
              <a:chExt cx="6446167" cy="1962839"/>
            </a:xfrm>
          </p:grpSpPr>
          <p:sp>
            <p:nvSpPr>
              <p:cNvPr id="28" name="TextBox 27">
                <a:extLst>
                  <a:ext uri="{FF2B5EF4-FFF2-40B4-BE49-F238E27FC236}">
                    <a16:creationId xmlns:a16="http://schemas.microsoft.com/office/drawing/2014/main" id="{354ED5F6-4DD2-4223-B066-BDA36949A1C8}"/>
                  </a:ext>
                </a:extLst>
              </p:cNvPr>
              <p:cNvSpPr txBox="1"/>
              <p:nvPr/>
            </p:nvSpPr>
            <p:spPr>
              <a:xfrm>
                <a:off x="5112607" y="3947415"/>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Environment </a:t>
                </a:r>
              </a:p>
            </p:txBody>
          </p:sp>
          <p:grpSp>
            <p:nvGrpSpPr>
              <p:cNvPr id="9" name="Group 8">
                <a:extLst>
                  <a:ext uri="{FF2B5EF4-FFF2-40B4-BE49-F238E27FC236}">
                    <a16:creationId xmlns:a16="http://schemas.microsoft.com/office/drawing/2014/main" id="{29B4409E-18E3-40B6-9ACA-C25EC1BBB4B9}"/>
                  </a:ext>
                </a:extLst>
              </p:cNvPr>
              <p:cNvGrpSpPr/>
              <p:nvPr/>
            </p:nvGrpSpPr>
            <p:grpSpPr>
              <a:xfrm>
                <a:off x="3267626" y="4483423"/>
                <a:ext cx="6446167" cy="1426831"/>
                <a:chOff x="3910370" y="4483423"/>
                <a:chExt cx="6446167" cy="1426831"/>
              </a:xfrm>
            </p:grpSpPr>
            <p:grpSp>
              <p:nvGrpSpPr>
                <p:cNvPr id="13" name="Group 12">
                  <a:extLst>
                    <a:ext uri="{FF2B5EF4-FFF2-40B4-BE49-F238E27FC236}">
                      <a16:creationId xmlns:a16="http://schemas.microsoft.com/office/drawing/2014/main" id="{0739D0C7-0689-4486-91A2-35416BB9A666}"/>
                    </a:ext>
                  </a:extLst>
                </p:cNvPr>
                <p:cNvGrpSpPr/>
                <p:nvPr/>
              </p:nvGrpSpPr>
              <p:grpSpPr>
                <a:xfrm>
                  <a:off x="5176726" y="4483423"/>
                  <a:ext cx="1377725" cy="1426831"/>
                  <a:chOff x="9044710" y="3171358"/>
                  <a:chExt cx="1377725" cy="1426831"/>
                </a:xfrm>
              </p:grpSpPr>
              <p:sp>
                <p:nvSpPr>
                  <p:cNvPr id="34" name="TextBox 33">
                    <a:extLst>
                      <a:ext uri="{FF2B5EF4-FFF2-40B4-BE49-F238E27FC236}">
                        <a16:creationId xmlns:a16="http://schemas.microsoft.com/office/drawing/2014/main" id="{C2577823-8FB1-4D55-AA5C-A7CCE4BE3FAB}"/>
                      </a:ext>
                    </a:extLst>
                  </p:cNvPr>
                  <p:cNvSpPr txBox="1"/>
                  <p:nvPr/>
                </p:nvSpPr>
                <p:spPr>
                  <a:xfrm>
                    <a:off x="9044710"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IoT </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Edge</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E46E543D-A2CE-4218-8689-981A824B0A0B}"/>
                      </a:ext>
                    </a:extLst>
                  </p:cNvPr>
                  <p:cNvGrpSpPr/>
                  <p:nvPr/>
                </p:nvGrpSpPr>
                <p:grpSpPr>
                  <a:xfrm>
                    <a:off x="9408307" y="3171358"/>
                    <a:ext cx="650530" cy="650530"/>
                    <a:chOff x="9334672" y="3171358"/>
                    <a:chExt cx="650530" cy="650530"/>
                  </a:xfrm>
                </p:grpSpPr>
                <p:sp>
                  <p:nvSpPr>
                    <p:cNvPr id="35" name="Oval 34">
                      <a:extLst>
                        <a:ext uri="{FF2B5EF4-FFF2-40B4-BE49-F238E27FC236}">
                          <a16:creationId xmlns:a16="http://schemas.microsoft.com/office/drawing/2014/main" id="{1FFCFCCB-BBF8-4B61-B5F7-BA97F7A77F26}"/>
                        </a:ext>
                      </a:extLst>
                    </p:cNvPr>
                    <p:cNvSpPr/>
                    <p:nvPr/>
                  </p:nvSpPr>
                  <p:spPr bwMode="auto">
                    <a:xfrm rot="16200000">
                      <a:off x="9334672"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162F9E8B-06C8-408B-9889-089DF3BFD93C}"/>
                        </a:ext>
                      </a:extLst>
                    </p:cNvPr>
                    <p:cNvGrpSpPr/>
                    <p:nvPr/>
                  </p:nvGrpSpPr>
                  <p:grpSpPr>
                    <a:xfrm>
                      <a:off x="9481487" y="3316892"/>
                      <a:ext cx="356901" cy="359463"/>
                      <a:chOff x="4857409" y="4823629"/>
                      <a:chExt cx="351191" cy="353712"/>
                    </a:xfrm>
                  </p:grpSpPr>
                  <p:sp>
                    <p:nvSpPr>
                      <p:cNvPr id="47" name="Freeform: Shape 46">
                        <a:extLst>
                          <a:ext uri="{FF2B5EF4-FFF2-40B4-BE49-F238E27FC236}">
                            <a16:creationId xmlns:a16="http://schemas.microsoft.com/office/drawing/2014/main" id="{45B2DB17-A04A-416C-80EA-5E3D3CCD8313}"/>
                          </a:ext>
                        </a:extLst>
                      </p:cNvPr>
                      <p:cNvSpPr/>
                      <p:nvPr/>
                    </p:nvSpPr>
                    <p:spPr>
                      <a:xfrm>
                        <a:off x="4857409" y="5056985"/>
                        <a:ext cx="351191" cy="120356"/>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156A1C2-DEE7-48A7-91F6-8483D8226673}"/>
                          </a:ext>
                        </a:extLst>
                      </p:cNvPr>
                      <p:cNvSpPr/>
                      <p:nvPr/>
                    </p:nvSpPr>
                    <p:spPr>
                      <a:xfrm>
                        <a:off x="5139739" y="507704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7A85046-7FA3-4743-8E6A-031A1DD0BA32}"/>
                          </a:ext>
                        </a:extLst>
                      </p:cNvPr>
                      <p:cNvSpPr/>
                      <p:nvPr/>
                    </p:nvSpPr>
                    <p:spPr>
                      <a:xfrm>
                        <a:off x="5139739" y="511716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0A53E6F-4697-4AB7-9528-8FD6A32829C1}"/>
                          </a:ext>
                        </a:extLst>
                      </p:cNvPr>
                      <p:cNvSpPr/>
                      <p:nvPr/>
                    </p:nvSpPr>
                    <p:spPr>
                      <a:xfrm>
                        <a:off x="4858098" y="4823629"/>
                        <a:ext cx="344305" cy="240712"/>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84BBAD-AAA8-49B5-9442-90CD1AD211D8}"/>
                          </a:ext>
                        </a:extLst>
                      </p:cNvPr>
                      <p:cNvSpPr/>
                      <p:nvPr/>
                    </p:nvSpPr>
                    <p:spPr>
                      <a:xfrm>
                        <a:off x="4858098" y="4823629"/>
                        <a:ext cx="302988" cy="213965"/>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659DD2B-19CC-4FF7-A7B7-C6FFF7E6D900}"/>
                          </a:ext>
                        </a:extLst>
                      </p:cNvPr>
                      <p:cNvSpPr/>
                      <p:nvPr/>
                    </p:nvSpPr>
                    <p:spPr>
                      <a:xfrm>
                        <a:off x="4944441" y="4877969"/>
                        <a:ext cx="213470" cy="274144"/>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52B086B-823C-4ECE-B6B3-44E09E589EF3}"/>
                          </a:ext>
                        </a:extLst>
                      </p:cNvPr>
                      <p:cNvSpPr/>
                      <p:nvPr/>
                    </p:nvSpPr>
                    <p:spPr>
                      <a:xfrm>
                        <a:off x="4951317" y="4884661"/>
                        <a:ext cx="199697" cy="260770"/>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grpSp>
            <p:grpSp>
              <p:nvGrpSpPr>
                <p:cNvPr id="14" name="Group 13">
                  <a:extLst>
                    <a:ext uri="{FF2B5EF4-FFF2-40B4-BE49-F238E27FC236}">
                      <a16:creationId xmlns:a16="http://schemas.microsoft.com/office/drawing/2014/main" id="{97AF833D-77BE-4D4A-8C7B-124CE1509A54}"/>
                    </a:ext>
                  </a:extLst>
                </p:cNvPr>
                <p:cNvGrpSpPr/>
                <p:nvPr/>
              </p:nvGrpSpPr>
              <p:grpSpPr>
                <a:xfrm>
                  <a:off x="3910370" y="4483423"/>
                  <a:ext cx="1377725" cy="1426831"/>
                  <a:chOff x="7782648" y="3171358"/>
                  <a:chExt cx="1377725" cy="1426831"/>
                </a:xfrm>
              </p:grpSpPr>
              <p:sp>
                <p:nvSpPr>
                  <p:cNvPr id="32" name="TextBox 31">
                    <a:extLst>
                      <a:ext uri="{FF2B5EF4-FFF2-40B4-BE49-F238E27FC236}">
                        <a16:creationId xmlns:a16="http://schemas.microsoft.com/office/drawing/2014/main" id="{9A1C8B2D-6C66-4F7D-A95F-194FFAAD0870}"/>
                      </a:ext>
                    </a:extLst>
                  </p:cNvPr>
                  <p:cNvSpPr txBox="1"/>
                  <p:nvPr/>
                </p:nvSpPr>
                <p:spPr>
                  <a:xfrm>
                    <a:off x="7782648"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Public clouds </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33" name="Oval 32">
                    <a:extLst>
                      <a:ext uri="{FF2B5EF4-FFF2-40B4-BE49-F238E27FC236}">
                        <a16:creationId xmlns:a16="http://schemas.microsoft.com/office/drawing/2014/main" id="{B6741148-96A0-4BC3-B40C-629C759A1D5E}"/>
                      </a:ext>
                    </a:extLst>
                  </p:cNvPr>
                  <p:cNvSpPr/>
                  <p:nvPr/>
                </p:nvSpPr>
                <p:spPr bwMode="auto">
                  <a:xfrm rot="16200000">
                    <a:off x="8146245"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4" name="cloud" title="Icon of a cloud">
                    <a:extLst>
                      <a:ext uri="{FF2B5EF4-FFF2-40B4-BE49-F238E27FC236}">
                        <a16:creationId xmlns:a16="http://schemas.microsoft.com/office/drawing/2014/main" id="{776B3705-3C0A-4E6C-8E5E-65FEC2BF8C1A}"/>
                      </a:ext>
                    </a:extLst>
                  </p:cNvPr>
                  <p:cNvSpPr>
                    <a:spLocks noChangeAspect="1"/>
                  </p:cNvSpPr>
                  <p:nvPr/>
                </p:nvSpPr>
                <p:spPr bwMode="auto">
                  <a:xfrm>
                    <a:off x="8272408" y="3369776"/>
                    <a:ext cx="398205" cy="2536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 name="Group 4">
                  <a:extLst>
                    <a:ext uri="{FF2B5EF4-FFF2-40B4-BE49-F238E27FC236}">
                      <a16:creationId xmlns:a16="http://schemas.microsoft.com/office/drawing/2014/main" id="{E27895EE-5F83-4591-9505-5110F0790B40}"/>
                    </a:ext>
                  </a:extLst>
                </p:cNvPr>
                <p:cNvGrpSpPr/>
                <p:nvPr/>
              </p:nvGrpSpPr>
              <p:grpSpPr>
                <a:xfrm>
                  <a:off x="7709438" y="4483423"/>
                  <a:ext cx="1377725" cy="1426831"/>
                  <a:chOff x="7782648" y="4984694"/>
                  <a:chExt cx="1377725" cy="1426831"/>
                </a:xfrm>
              </p:grpSpPr>
              <p:sp>
                <p:nvSpPr>
                  <p:cNvPr id="42" name="TextBox 41">
                    <a:extLst>
                      <a:ext uri="{FF2B5EF4-FFF2-40B4-BE49-F238E27FC236}">
                        <a16:creationId xmlns:a16="http://schemas.microsoft.com/office/drawing/2014/main" id="{47E38A26-9E22-4A44-9C74-9F6AB4E31854}"/>
                      </a:ext>
                    </a:extLst>
                  </p:cNvPr>
                  <p:cNvSpPr txBox="1"/>
                  <p:nvPr/>
                </p:nvSpPr>
                <p:spPr>
                  <a:xfrm>
                    <a:off x="7782648" y="5629425"/>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Stack</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58" name="Group 57">
                    <a:extLst>
                      <a:ext uri="{FF2B5EF4-FFF2-40B4-BE49-F238E27FC236}">
                        <a16:creationId xmlns:a16="http://schemas.microsoft.com/office/drawing/2014/main" id="{9F5186D6-1F33-4C1B-AE16-C751F3D3C1EC}"/>
                      </a:ext>
                    </a:extLst>
                  </p:cNvPr>
                  <p:cNvGrpSpPr/>
                  <p:nvPr/>
                </p:nvGrpSpPr>
                <p:grpSpPr>
                  <a:xfrm>
                    <a:off x="8146245" y="4984694"/>
                    <a:ext cx="650530" cy="650530"/>
                    <a:chOff x="8281721" y="5952281"/>
                    <a:chExt cx="650530" cy="650530"/>
                  </a:xfrm>
                </p:grpSpPr>
                <p:sp>
                  <p:nvSpPr>
                    <p:cNvPr id="43" name="Oval 42">
                      <a:extLst>
                        <a:ext uri="{FF2B5EF4-FFF2-40B4-BE49-F238E27FC236}">
                          <a16:creationId xmlns:a16="http://schemas.microsoft.com/office/drawing/2014/main" id="{7E228592-E305-4D4A-B81E-9F74A4B19E71}"/>
                        </a:ext>
                      </a:extLst>
                    </p:cNvPr>
                    <p:cNvSpPr/>
                    <p:nvPr/>
                  </p:nvSpPr>
                  <p:spPr bwMode="auto">
                    <a:xfrm rot="16200000">
                      <a:off x="8281721"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6" name="building_7" title="Icon of a building with a curved section protruding from it">
                      <a:extLst>
                        <a:ext uri="{FF2B5EF4-FFF2-40B4-BE49-F238E27FC236}">
                          <a16:creationId xmlns:a16="http://schemas.microsoft.com/office/drawing/2014/main" id="{B73C0E30-38A4-4F64-8A4E-938492381E43}"/>
                        </a:ext>
                      </a:extLst>
                    </p:cNvPr>
                    <p:cNvSpPr>
                      <a:spLocks noChangeAspect="1" noEditPoints="1"/>
                    </p:cNvSpPr>
                    <p:nvPr/>
                  </p:nvSpPr>
                  <p:spPr bwMode="auto">
                    <a:xfrm>
                      <a:off x="8440658" y="6089212"/>
                      <a:ext cx="332656" cy="37666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a:extLst>
                    <a:ext uri="{FF2B5EF4-FFF2-40B4-BE49-F238E27FC236}">
                      <a16:creationId xmlns:a16="http://schemas.microsoft.com/office/drawing/2014/main" id="{CAA1D397-C7BC-4540-81D5-F1C2A4441BE5}"/>
                    </a:ext>
                  </a:extLst>
                </p:cNvPr>
                <p:cNvGrpSpPr/>
                <p:nvPr/>
              </p:nvGrpSpPr>
              <p:grpSpPr>
                <a:xfrm>
                  <a:off x="6443082" y="4483423"/>
                  <a:ext cx="1377725" cy="1426831"/>
                  <a:chOff x="8971075" y="4984694"/>
                  <a:chExt cx="1377725" cy="1426831"/>
                </a:xfrm>
              </p:grpSpPr>
              <p:sp>
                <p:nvSpPr>
                  <p:cNvPr id="44" name="TextBox 43">
                    <a:extLst>
                      <a:ext uri="{FF2B5EF4-FFF2-40B4-BE49-F238E27FC236}">
                        <a16:creationId xmlns:a16="http://schemas.microsoft.com/office/drawing/2014/main" id="{CA170036-4F0E-411B-A42B-FA6BCA233604}"/>
                      </a:ext>
                    </a:extLst>
                  </p:cNvPr>
                  <p:cNvSpPr txBox="1"/>
                  <p:nvPr/>
                </p:nvSpPr>
                <p:spPr>
                  <a:xfrm>
                    <a:off x="8971075" y="5629425"/>
                    <a:ext cx="1377725" cy="782100"/>
                  </a:xfrm>
                  <a:prstGeom prst="rect">
                    <a:avLst/>
                  </a:prstGeom>
                  <a:noFill/>
                </p:spPr>
                <p:txBody>
                  <a:bodyPr wrap="square" lIns="91440" tIns="143428" rIns="91440"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Government</a:t>
                    </a:r>
                    <a:endParaRPr lang="en-US" sz="1600" i="1">
                      <a:solidFill>
                        <a:srgbClr val="0F78D4"/>
                      </a:solidFill>
                      <a:latin typeface="Segoe UI Semibold" panose="020B0702040204020203" pitchFamily="34" charset="0"/>
                      <a:cs typeface="Segoe UI Semibold" panose="020B0702040204020203" pitchFamily="34" charset="0"/>
                    </a:endParaRPr>
                  </a:p>
                </p:txBody>
              </p:sp>
              <p:grpSp>
                <p:nvGrpSpPr>
                  <p:cNvPr id="59" name="Group 58">
                    <a:extLst>
                      <a:ext uri="{FF2B5EF4-FFF2-40B4-BE49-F238E27FC236}">
                        <a16:creationId xmlns:a16="http://schemas.microsoft.com/office/drawing/2014/main" id="{EA9FE8CA-D7C5-44D4-953D-6682173A21D6}"/>
                      </a:ext>
                    </a:extLst>
                  </p:cNvPr>
                  <p:cNvGrpSpPr/>
                  <p:nvPr/>
                </p:nvGrpSpPr>
                <p:grpSpPr>
                  <a:xfrm>
                    <a:off x="9334672" y="4984694"/>
                    <a:ext cx="650530" cy="650530"/>
                    <a:chOff x="9470148" y="5952281"/>
                    <a:chExt cx="650530" cy="650530"/>
                  </a:xfrm>
                </p:grpSpPr>
                <p:sp>
                  <p:nvSpPr>
                    <p:cNvPr id="45" name="Oval 44">
                      <a:extLst>
                        <a:ext uri="{FF2B5EF4-FFF2-40B4-BE49-F238E27FC236}">
                          <a16:creationId xmlns:a16="http://schemas.microsoft.com/office/drawing/2014/main" id="{22C95BD5-EBCB-4558-84D5-888780D51CBD}"/>
                        </a:ext>
                      </a:extLst>
                    </p:cNvPr>
                    <p:cNvSpPr/>
                    <p:nvPr/>
                  </p:nvSpPr>
                  <p:spPr bwMode="auto">
                    <a:xfrm rot="16200000">
                      <a:off x="9470148"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7" name="building_9" title="Icon of a building with columns in a row and a triangular top and a flag atop it">
                      <a:extLst>
                        <a:ext uri="{FF2B5EF4-FFF2-40B4-BE49-F238E27FC236}">
                          <a16:creationId xmlns:a16="http://schemas.microsoft.com/office/drawing/2014/main" id="{4BD7CE44-D997-445C-B9AC-BA7095942D4D}"/>
                        </a:ext>
                      </a:extLst>
                    </p:cNvPr>
                    <p:cNvSpPr>
                      <a:spLocks noChangeAspect="1" noEditPoints="1"/>
                    </p:cNvSpPr>
                    <p:nvPr/>
                  </p:nvSpPr>
                  <p:spPr bwMode="auto">
                    <a:xfrm>
                      <a:off x="9616028" y="6085874"/>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909AFCB1-4D48-453A-A8C2-E5F7A33D678C}"/>
                    </a:ext>
                  </a:extLst>
                </p:cNvPr>
                <p:cNvGrpSpPr/>
                <p:nvPr/>
              </p:nvGrpSpPr>
              <p:grpSpPr>
                <a:xfrm>
                  <a:off x="8975793" y="4483423"/>
                  <a:ext cx="1380744" cy="1426831"/>
                  <a:chOff x="8975793" y="4483423"/>
                  <a:chExt cx="1380744" cy="1426831"/>
                </a:xfrm>
              </p:grpSpPr>
              <p:sp>
                <p:nvSpPr>
                  <p:cNvPr id="73" name="TextBox 72">
                    <a:extLst>
                      <a:ext uri="{FF2B5EF4-FFF2-40B4-BE49-F238E27FC236}">
                        <a16:creationId xmlns:a16="http://schemas.microsoft.com/office/drawing/2014/main" id="{436B50DD-AC21-402F-BA9D-302F3ACC6FC5}"/>
                      </a:ext>
                    </a:extLst>
                  </p:cNvPr>
                  <p:cNvSpPr txBox="1"/>
                  <p:nvPr/>
                </p:nvSpPr>
                <p:spPr>
                  <a:xfrm>
                    <a:off x="8975793" y="5128154"/>
                    <a:ext cx="1380744" cy="782100"/>
                  </a:xfrm>
                  <a:prstGeom prst="rect">
                    <a:avLst/>
                  </a:prstGeom>
                  <a:noFill/>
                </p:spPr>
                <p:txBody>
                  <a:bodyPr wrap="square" lIns="91440" tIns="143428" rIns="91440" bIns="143428" rtlCol="0">
                    <a:noAutofit/>
                  </a:bodyPr>
                  <a:lstStyle/>
                  <a:p>
                    <a:pPr lvl="0" algn="ctr" defTabSz="914367">
                      <a:spcAft>
                        <a:spcPts val="588"/>
                      </a:spcAft>
                      <a:defRPr/>
                    </a:pPr>
                    <a:r>
                      <a:rPr lang="en-US" sz="1600">
                        <a:solidFill>
                          <a:srgbClr val="000000"/>
                        </a:solidFill>
                        <a:latin typeface="+mj-lt"/>
                        <a:cs typeface="Segoe UI Semibold" panose="020B0702040204020203" pitchFamily="34" charset="0"/>
                      </a:rPr>
                      <a:t>Private data centers</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F6E22290-9BC0-4B62-A3C1-2928B0794EA2}"/>
                      </a:ext>
                    </a:extLst>
                  </p:cNvPr>
                  <p:cNvGrpSpPr/>
                  <p:nvPr/>
                </p:nvGrpSpPr>
                <p:grpSpPr>
                  <a:xfrm>
                    <a:off x="9369631" y="4483423"/>
                    <a:ext cx="650530" cy="650530"/>
                    <a:chOff x="9369631" y="4483423"/>
                    <a:chExt cx="650530" cy="650530"/>
                  </a:xfrm>
                </p:grpSpPr>
                <p:sp>
                  <p:nvSpPr>
                    <p:cNvPr id="76" name="Oval 75">
                      <a:extLst>
                        <a:ext uri="{FF2B5EF4-FFF2-40B4-BE49-F238E27FC236}">
                          <a16:creationId xmlns:a16="http://schemas.microsoft.com/office/drawing/2014/main" id="{8DB444F1-2D52-431A-A6B8-F540F7D8A2A3}"/>
                        </a:ext>
                      </a:extLst>
                    </p:cNvPr>
                    <p:cNvSpPr/>
                    <p:nvPr/>
                  </p:nvSpPr>
                  <p:spPr bwMode="auto">
                    <a:xfrm rot="16200000">
                      <a:off x="9369631" y="4483423"/>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server" title="Icon of a server tower">
                      <a:extLst>
                        <a:ext uri="{FF2B5EF4-FFF2-40B4-BE49-F238E27FC236}">
                          <a16:creationId xmlns:a16="http://schemas.microsoft.com/office/drawing/2014/main" id="{A98F35E1-5FF5-4E53-9371-35EE3FE156F4}"/>
                        </a:ext>
                      </a:extLst>
                    </p:cNvPr>
                    <p:cNvSpPr>
                      <a:spLocks noChangeAspect="1" noEditPoints="1"/>
                    </p:cNvSpPr>
                    <p:nvPr/>
                  </p:nvSpPr>
                  <p:spPr bwMode="auto">
                    <a:xfrm>
                      <a:off x="9598612" y="462580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grpSp>
    </p:spTree>
    <p:extLst>
      <p:ext uri="{BB962C8B-B14F-4D97-AF65-F5344CB8AC3E}">
        <p14:creationId xmlns:p14="http://schemas.microsoft.com/office/powerpoint/2010/main" val="368008158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D58510A5-B977-41A9-BAA0-21368C70CA6A}"/>
              </a:ext>
              <a:ext uri="{C183D7F6-B498-43B3-948B-1728B52AA6E4}">
                <adec:decorative xmlns:adec="http://schemas.microsoft.com/office/drawing/2017/decorative" val="1"/>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Azure Kubernetes Service (AKS) support for Windows Server Containers</a:t>
            </a:r>
          </a:p>
        </p:txBody>
      </p:sp>
      <p:sp>
        <p:nvSpPr>
          <p:cNvPr id="127" name="Rectangle 126">
            <a:extLst>
              <a:ext uri="{FF2B5EF4-FFF2-40B4-BE49-F238E27FC236}">
                <a16:creationId xmlns:a16="http://schemas.microsoft.com/office/drawing/2014/main" id="{02559D52-7090-4EC9-805B-618E798A81E3}"/>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Lst>
            </a:pPr>
            <a:r>
              <a:rPr lang="en-US" sz="2000">
                <a:latin typeface="Segoe UI" panose="020B0502040204020203" pitchFamily="34" charset="0"/>
                <a:ea typeface="Malgun Gothic" panose="020B0503020000020004" pitchFamily="34" charset="-127"/>
                <a:cs typeface="Times New Roman" panose="02020603050405020304" pitchFamily="18" charset="0"/>
              </a:rPr>
              <a:t>Now you can get the best of managed Kubernetes for all your workloads whether they’re in Windows, Linux, or both</a:t>
            </a:r>
          </a:p>
        </p:txBody>
      </p:sp>
      <p:sp>
        <p:nvSpPr>
          <p:cNvPr id="14" name="Title 16">
            <a:extLst>
              <a:ext uri="{FF2B5EF4-FFF2-40B4-BE49-F238E27FC236}">
                <a16:creationId xmlns:a16="http://schemas.microsoft.com/office/drawing/2014/main" id="{E6B161DC-5ACA-44E2-96B0-B04CD11433FB}"/>
              </a:ext>
            </a:extLst>
          </p:cNvPr>
          <p:cNvSpPr txBox="1">
            <a:spLocks/>
          </p:cNvSpPr>
          <p:nvPr/>
        </p:nvSpPr>
        <p:spPr>
          <a:xfrm>
            <a:off x="465138" y="2006209"/>
            <a:ext cx="3383280" cy="240065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Lift and shift Windows applications</a:t>
            </a:r>
            <a:br>
              <a:rPr lang="en-US" sz="1400" b="0" spc="0">
                <a:solidFill>
                  <a:schemeClr val="tx1"/>
                </a:solidFill>
                <a:latin typeface="Segoe UI" panose="020B0502040204020203" pitchFamily="34" charset="0"/>
              </a:rPr>
            </a:br>
            <a:r>
              <a:rPr lang="en-US" sz="1400" b="0" spc="0">
                <a:solidFill>
                  <a:schemeClr val="tx1"/>
                </a:solidFill>
                <a:latin typeface="Segoe UI" panose="020B0502040204020203" pitchFamily="34" charset="0"/>
              </a:rPr>
              <a:t>to run on AKS </a:t>
            </a:r>
          </a:p>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Seamlessly manage Windows and Linux applications through a single unified API </a:t>
            </a:r>
          </a:p>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Mix Windows and Linux applications </a:t>
            </a:r>
            <a:br>
              <a:rPr lang="en-US" sz="1400" b="0" spc="0">
                <a:solidFill>
                  <a:schemeClr val="tx1"/>
                </a:solidFill>
                <a:latin typeface="Segoe UI" panose="020B0502040204020203" pitchFamily="34" charset="0"/>
              </a:rPr>
            </a:br>
            <a:r>
              <a:rPr lang="en-US" sz="1400" b="0" spc="0">
                <a:solidFill>
                  <a:schemeClr val="tx1"/>
                </a:solidFill>
                <a:latin typeface="Segoe UI" panose="020B0502040204020203" pitchFamily="34" charset="0"/>
              </a:rPr>
              <a:t>in the same Kubernetes cluster—with consistent monitoring experience and deployment pipelines </a:t>
            </a:r>
          </a:p>
        </p:txBody>
      </p:sp>
      <p:sp>
        <p:nvSpPr>
          <p:cNvPr id="150" name="Freeform: Shape 149">
            <a:extLst>
              <a:ext uri="{FF2B5EF4-FFF2-40B4-BE49-F238E27FC236}">
                <a16:creationId xmlns:a16="http://schemas.microsoft.com/office/drawing/2014/main" id="{959768E8-3589-45B5-BF65-61142315ABF4}"/>
              </a:ext>
              <a:ext uri="{C183D7F6-B498-43B3-948B-1728B52AA6E4}">
                <adec:decorative xmlns:adec="http://schemas.microsoft.com/office/drawing/2017/decorative" val="1"/>
              </a:ext>
            </a:extLst>
          </p:cNvPr>
          <p:cNvSpPr/>
          <p:nvPr/>
        </p:nvSpPr>
        <p:spPr bwMode="auto">
          <a:xfrm>
            <a:off x="6307759" y="3398581"/>
            <a:ext cx="1258848" cy="1253620"/>
          </a:xfrm>
          <a:custGeom>
            <a:avLst/>
            <a:gdLst>
              <a:gd name="connsiteX0" fmla="*/ 589318 w 1258848"/>
              <a:gd name="connsiteY0" fmla="*/ 668619 h 1253620"/>
              <a:gd name="connsiteX1" fmla="*/ 1258848 w 1258848"/>
              <a:gd name="connsiteY1" fmla="*/ 668619 h 1253620"/>
              <a:gd name="connsiteX2" fmla="*/ 1258848 w 1258848"/>
              <a:gd name="connsiteY2" fmla="*/ 1253620 h 1253620"/>
              <a:gd name="connsiteX3" fmla="*/ 589318 w 1258848"/>
              <a:gd name="connsiteY3" fmla="*/ 1158545 h 1253620"/>
              <a:gd name="connsiteX4" fmla="*/ 0 w 1258848"/>
              <a:gd name="connsiteY4" fmla="*/ 668619 h 1253620"/>
              <a:gd name="connsiteX5" fmla="*/ 505846 w 1258848"/>
              <a:gd name="connsiteY5" fmla="*/ 668619 h 1253620"/>
              <a:gd name="connsiteX6" fmla="*/ 505846 w 1258848"/>
              <a:gd name="connsiteY6" fmla="*/ 1146691 h 1253620"/>
              <a:gd name="connsiteX7" fmla="*/ 0 w 1258848"/>
              <a:gd name="connsiteY7" fmla="*/ 1074859 h 1253620"/>
              <a:gd name="connsiteX8" fmla="*/ 505846 w 1258848"/>
              <a:gd name="connsiteY8" fmla="*/ 106929 h 1253620"/>
              <a:gd name="connsiteX9" fmla="*/ 505846 w 1258848"/>
              <a:gd name="connsiteY9" fmla="*/ 585147 h 1253620"/>
              <a:gd name="connsiteX10" fmla="*/ 0 w 1258848"/>
              <a:gd name="connsiteY10" fmla="*/ 585147 h 1253620"/>
              <a:gd name="connsiteX11" fmla="*/ 0 w 1258848"/>
              <a:gd name="connsiteY11" fmla="*/ 178760 h 1253620"/>
              <a:gd name="connsiteX12" fmla="*/ 1258848 w 1258848"/>
              <a:gd name="connsiteY12" fmla="*/ 0 h 1253620"/>
              <a:gd name="connsiteX13" fmla="*/ 1258848 w 1258848"/>
              <a:gd name="connsiteY13" fmla="*/ 585147 h 1253620"/>
              <a:gd name="connsiteX14" fmla="*/ 589318 w 1258848"/>
              <a:gd name="connsiteY14" fmla="*/ 585147 h 1253620"/>
              <a:gd name="connsiteX15" fmla="*/ 589318 w 1258848"/>
              <a:gd name="connsiteY15" fmla="*/ 95075 h 12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8848" h="1253620">
                <a:moveTo>
                  <a:pt x="589318" y="668619"/>
                </a:moveTo>
                <a:lnTo>
                  <a:pt x="1258848" y="668619"/>
                </a:lnTo>
                <a:lnTo>
                  <a:pt x="1258848" y="1253620"/>
                </a:lnTo>
                <a:lnTo>
                  <a:pt x="589318" y="1158545"/>
                </a:lnTo>
                <a:close/>
                <a:moveTo>
                  <a:pt x="0" y="668619"/>
                </a:moveTo>
                <a:lnTo>
                  <a:pt x="505846" y="668619"/>
                </a:lnTo>
                <a:lnTo>
                  <a:pt x="505846" y="1146691"/>
                </a:lnTo>
                <a:lnTo>
                  <a:pt x="0" y="1074859"/>
                </a:lnTo>
                <a:close/>
                <a:moveTo>
                  <a:pt x="505846" y="106929"/>
                </a:moveTo>
                <a:lnTo>
                  <a:pt x="505846" y="585147"/>
                </a:lnTo>
                <a:lnTo>
                  <a:pt x="0" y="585147"/>
                </a:lnTo>
                <a:lnTo>
                  <a:pt x="0" y="178760"/>
                </a:lnTo>
                <a:close/>
                <a:moveTo>
                  <a:pt x="1258848" y="0"/>
                </a:moveTo>
                <a:lnTo>
                  <a:pt x="1258848" y="585147"/>
                </a:lnTo>
                <a:lnTo>
                  <a:pt x="589318" y="585147"/>
                </a:lnTo>
                <a:lnTo>
                  <a:pt x="589318" y="95075"/>
                </a:lnTo>
                <a:close/>
              </a:path>
            </a:pathLst>
          </a:custGeom>
          <a:solidFill>
            <a:srgbClr val="28353B"/>
          </a:solidFill>
          <a:ln>
            <a:noFill/>
            <a:headEnd type="none" w="med" len="med"/>
            <a:tailEnd type="none" w="med" len="med"/>
          </a:ln>
          <a:effectLst/>
          <a:scene3d>
            <a:camera prst="isometricLeft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0DEA3480-C1CF-427C-8E3A-198D47ACEDC4}"/>
              </a:ext>
              <a:ext uri="{C183D7F6-B498-43B3-948B-1728B52AA6E4}">
                <adec:decorative xmlns:adec="http://schemas.microsoft.com/office/drawing/2017/decorative" val="1"/>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pic>
        <p:nvPicPr>
          <p:cNvPr id="140" name="Picture 4">
            <a:extLst>
              <a:ext uri="{FF2B5EF4-FFF2-40B4-BE49-F238E27FC236}">
                <a16:creationId xmlns:a16="http://schemas.microsoft.com/office/drawing/2014/main" id="{F510B257-ABBE-4C52-8080-7FE6D52E0867}"/>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9673" y="4232635"/>
            <a:ext cx="1687399" cy="168739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03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42" presetClass="path" presetSubtype="0" accel="50000" decel="50000" fill="hold" grpId="0" nodeType="withEffect">
                                  <p:stCondLst>
                                    <p:cond delay="0"/>
                                  </p:stCondLst>
                                  <p:childTnLst>
                                    <p:animMotion origin="layout" path="M 1.81516E-6 9.80481E-7 L -0.15446 -0.15184 " pathEditMode="relative" rAng="0" ptsTypes="AA">
                                      <p:cBhvr>
                                        <p:cTn id="9" dur="500" fill="hold"/>
                                        <p:tgtEl>
                                          <p:spTgt spid="154"/>
                                        </p:tgtEl>
                                        <p:attrNameLst>
                                          <p:attrName>ppt_x</p:attrName>
                                          <p:attrName>ppt_y</p:attrName>
                                        </p:attrNameLst>
                                      </p:cBhvr>
                                      <p:rCtr x="-7723" y="-7603"/>
                                    </p:animMotion>
                                  </p:childTnLst>
                                </p:cTn>
                              </p:par>
                              <p:par>
                                <p:cTn id="10" presetID="53" presetClass="entr" presetSubtype="16" fill="hold" grpId="0" nodeType="withEffect">
                                  <p:stCondLst>
                                    <p:cond delay="400"/>
                                  </p:stCondLst>
                                  <p:childTnLst>
                                    <p:set>
                                      <p:cBhvr>
                                        <p:cTn id="11" dur="1" fill="hold">
                                          <p:stCondLst>
                                            <p:cond delay="0"/>
                                          </p:stCondLst>
                                        </p:cTn>
                                        <p:tgtEl>
                                          <p:spTgt spid="150"/>
                                        </p:tgtEl>
                                        <p:attrNameLst>
                                          <p:attrName>style.visibility</p:attrName>
                                        </p:attrNameLst>
                                      </p:cBhvr>
                                      <p:to>
                                        <p:strVal val="visible"/>
                                      </p:to>
                                    </p:set>
                                    <p:anim calcmode="lin" valueType="num">
                                      <p:cBhvr>
                                        <p:cTn id="12" dur="500" fill="hold"/>
                                        <p:tgtEl>
                                          <p:spTgt spid="150"/>
                                        </p:tgtEl>
                                        <p:attrNameLst>
                                          <p:attrName>ppt_w</p:attrName>
                                        </p:attrNameLst>
                                      </p:cBhvr>
                                      <p:tavLst>
                                        <p:tav tm="0">
                                          <p:val>
                                            <p:fltVal val="0"/>
                                          </p:val>
                                        </p:tav>
                                        <p:tav tm="100000">
                                          <p:val>
                                            <p:strVal val="#ppt_w"/>
                                          </p:val>
                                        </p:tav>
                                      </p:tavLst>
                                    </p:anim>
                                    <p:anim calcmode="lin" valueType="num">
                                      <p:cBhvr>
                                        <p:cTn id="13" dur="500" fill="hold"/>
                                        <p:tgtEl>
                                          <p:spTgt spid="150"/>
                                        </p:tgtEl>
                                        <p:attrNameLst>
                                          <p:attrName>ppt_h</p:attrName>
                                        </p:attrNameLst>
                                      </p:cBhvr>
                                      <p:tavLst>
                                        <p:tav tm="0">
                                          <p:val>
                                            <p:fltVal val="0"/>
                                          </p:val>
                                        </p:tav>
                                        <p:tav tm="100000">
                                          <p:val>
                                            <p:strVal val="#ppt_h"/>
                                          </p:val>
                                        </p:tav>
                                      </p:tavLst>
                                    </p:anim>
                                    <p:animEffect transition="in" filter="fade">
                                      <p:cBhvr>
                                        <p:cTn id="14"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4" grpId="1" animBg="1"/>
      <p:bldP spid="15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Title 1">
            <a:extLst>
              <a:ext uri="{FF2B5EF4-FFF2-40B4-BE49-F238E27FC236}">
                <a16:creationId xmlns:a16="http://schemas.microsoft.com/office/drawing/2014/main" id="{2D38DCE0-498A-4257-882B-35218F30930A}"/>
              </a:ext>
            </a:extLst>
          </p:cNvPr>
          <p:cNvSpPr txBox="1">
            <a:spLocks noGrp="1"/>
          </p:cNvSpPr>
          <p:nvPr>
            <p:ph type="title" idx="4294967295"/>
          </p:nvPr>
        </p:nvSpPr>
        <p:spPr>
          <a:xfrm>
            <a:off x="465138" y="632779"/>
            <a:ext cx="11533187" cy="8207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4800" b="0" i="0" u="none" strike="noStrike" kern="1200" cap="none" spc="-50" normalizeH="0" baseline="0" noProof="0" dirty="0">
                <a:ln w="3175">
                  <a:noFill/>
                </a:ln>
                <a:solidFill>
                  <a:srgbClr val="0F78D4"/>
                </a:solidFill>
                <a:effectLst/>
                <a:uLnTx/>
                <a:uFillTx/>
                <a:latin typeface="Segoe UI Semibold"/>
                <a:ea typeface="+mn-ea"/>
                <a:cs typeface="Segoe UI" pitchFamily="34" charset="0"/>
              </a:rPr>
              <a:t>Azure Hybrid</a:t>
            </a:r>
            <a:br>
              <a:rPr kumimoji="0" lang="en-US" sz="4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b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Innovation anywhere with Azure</a:t>
            </a:r>
          </a:p>
        </p:txBody>
      </p:sp>
      <p:grpSp>
        <p:nvGrpSpPr>
          <p:cNvPr id="5" name="Group 4" descr="conceptual diagram showing Azure Hybrid spanning Azure Stack, Azure Arc and Azure IoT">
            <a:extLst>
              <a:ext uri="{FF2B5EF4-FFF2-40B4-BE49-F238E27FC236}">
                <a16:creationId xmlns:a16="http://schemas.microsoft.com/office/drawing/2014/main" id="{4E552DF3-2A18-441C-8472-A62622F555E2}"/>
              </a:ext>
            </a:extLst>
          </p:cNvPr>
          <p:cNvGrpSpPr/>
          <p:nvPr/>
        </p:nvGrpSpPr>
        <p:grpSpPr>
          <a:xfrm>
            <a:off x="599950" y="1921626"/>
            <a:ext cx="11236575" cy="4056353"/>
            <a:chOff x="599950" y="1921626"/>
            <a:chExt cx="11236575" cy="4056353"/>
          </a:xfrm>
        </p:grpSpPr>
        <p:sp>
          <p:nvSpPr>
            <p:cNvPr id="38" name="Rectangle 37">
              <a:extLst>
                <a:ext uri="{FF2B5EF4-FFF2-40B4-BE49-F238E27FC236}">
                  <a16:creationId xmlns:a16="http://schemas.microsoft.com/office/drawing/2014/main" id="{34B7F4EE-8093-42D8-8F3B-DD26AFE8E599}"/>
                </a:ext>
              </a:extLst>
            </p:cNvPr>
            <p:cNvSpPr/>
            <p:nvPr/>
          </p:nvSpPr>
          <p:spPr bwMode="auto">
            <a:xfrm>
              <a:off x="599950" y="2797498"/>
              <a:ext cx="11236575" cy="3057086"/>
            </a:xfrm>
            <a:prstGeom prst="rect">
              <a:avLst/>
            </a:prstGeom>
            <a:noFill/>
            <a:ln w="12700">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74188BBE-66BE-450C-8889-D27B7BD470AC}"/>
                </a:ext>
              </a:extLst>
            </p:cNvPr>
            <p:cNvSpPr/>
            <p:nvPr/>
          </p:nvSpPr>
          <p:spPr bwMode="auto">
            <a:xfrm>
              <a:off x="5499066" y="2720942"/>
              <a:ext cx="1690791" cy="2003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1F343D50-F558-497A-8B9F-38F2EA80C15C}"/>
                </a:ext>
              </a:extLst>
            </p:cNvPr>
            <p:cNvSpPr txBox="1"/>
            <p:nvPr/>
          </p:nvSpPr>
          <p:spPr>
            <a:xfrm>
              <a:off x="2111013" y="5731758"/>
              <a:ext cx="8214448" cy="246221"/>
            </a:xfrm>
            <a:prstGeom prst="rect">
              <a:avLst/>
            </a:prstGeom>
            <a:solidFill>
              <a:schemeClr val="bg1"/>
            </a:solidFill>
          </p:spPr>
          <p:txBody>
            <a:bodyPr wrap="squar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Management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Security + Identity</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App + Data Services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Dev Tools + DevOps</a:t>
              </a:r>
            </a:p>
          </p:txBody>
        </p:sp>
        <p:sp>
          <p:nvSpPr>
            <p:cNvPr id="42" name="Rectangle 41">
              <a:extLst>
                <a:ext uri="{FF2B5EF4-FFF2-40B4-BE49-F238E27FC236}">
                  <a16:creationId xmlns:a16="http://schemas.microsoft.com/office/drawing/2014/main" id="{FBB249E0-658C-441B-8B71-D519AF253935}"/>
                </a:ext>
              </a:extLst>
            </p:cNvPr>
            <p:cNvSpPr/>
            <p:nvPr/>
          </p:nvSpPr>
          <p:spPr bwMode="auto">
            <a:xfrm>
              <a:off x="8041750" y="3373912"/>
              <a:ext cx="3531107" cy="21617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TextBox 42">
              <a:extLst>
                <a:ext uri="{FF2B5EF4-FFF2-40B4-BE49-F238E27FC236}">
                  <a16:creationId xmlns:a16="http://schemas.microsoft.com/office/drawing/2014/main" id="{2BCC56B4-8EDC-47D2-A08F-086722C5737E}"/>
                </a:ext>
              </a:extLst>
            </p:cNvPr>
            <p:cNvSpPr txBox="1"/>
            <p:nvPr/>
          </p:nvSpPr>
          <p:spPr>
            <a:xfrm>
              <a:off x="9269999" y="3673782"/>
              <a:ext cx="1074610" cy="246221"/>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IoT</a:t>
              </a:r>
            </a:p>
          </p:txBody>
        </p:sp>
        <p:grpSp>
          <p:nvGrpSpPr>
            <p:cNvPr id="44" name="Group 43">
              <a:extLst>
                <a:ext uri="{FF2B5EF4-FFF2-40B4-BE49-F238E27FC236}">
                  <a16:creationId xmlns:a16="http://schemas.microsoft.com/office/drawing/2014/main" id="{1D3CF21C-C1DA-4A04-BD78-9CE0CE109B20}"/>
                </a:ext>
              </a:extLst>
            </p:cNvPr>
            <p:cNvGrpSpPr/>
            <p:nvPr/>
          </p:nvGrpSpPr>
          <p:grpSpPr>
            <a:xfrm>
              <a:off x="8578308" y="4483820"/>
              <a:ext cx="2457992" cy="520710"/>
              <a:chOff x="8366269" y="4641175"/>
              <a:chExt cx="2319103" cy="491287"/>
            </a:xfrm>
          </p:grpSpPr>
          <p:pic>
            <p:nvPicPr>
              <p:cNvPr id="46" name="Graphic 45">
                <a:extLst>
                  <a:ext uri="{FF2B5EF4-FFF2-40B4-BE49-F238E27FC236}">
                    <a16:creationId xmlns:a16="http://schemas.microsoft.com/office/drawing/2014/main" id="{D464EBB9-D110-4206-9A2E-6293D11AF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9395" y="4656862"/>
                <a:ext cx="459913" cy="459911"/>
              </a:xfrm>
              <a:prstGeom prst="rect">
                <a:avLst/>
              </a:prstGeom>
            </p:spPr>
          </p:pic>
          <p:pic>
            <p:nvPicPr>
              <p:cNvPr id="47" name="Graphic 46">
                <a:extLst>
                  <a:ext uri="{FF2B5EF4-FFF2-40B4-BE49-F238E27FC236}">
                    <a16:creationId xmlns:a16="http://schemas.microsoft.com/office/drawing/2014/main" id="{C4C9B54E-D4F2-476E-8EFB-A5830316AB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4085" y="4641175"/>
                <a:ext cx="491287" cy="491287"/>
              </a:xfrm>
              <a:prstGeom prst="rect">
                <a:avLst/>
              </a:prstGeom>
            </p:spPr>
          </p:pic>
          <p:pic>
            <p:nvPicPr>
              <p:cNvPr id="48" name="Graphic 47">
                <a:extLst>
                  <a:ext uri="{FF2B5EF4-FFF2-40B4-BE49-F238E27FC236}">
                    <a16:creationId xmlns:a16="http://schemas.microsoft.com/office/drawing/2014/main" id="{AFBFA860-EC5B-4550-842B-08E6C9D21B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6269" y="4647645"/>
                <a:ext cx="478348" cy="478348"/>
              </a:xfrm>
              <a:prstGeom prst="rect">
                <a:avLst/>
              </a:prstGeom>
            </p:spPr>
          </p:pic>
        </p:grpSp>
        <p:sp>
          <p:nvSpPr>
            <p:cNvPr id="45" name="Rectangle 44">
              <a:extLst>
                <a:ext uri="{FF2B5EF4-FFF2-40B4-BE49-F238E27FC236}">
                  <a16:creationId xmlns:a16="http://schemas.microsoft.com/office/drawing/2014/main" id="{410CCF2C-5DAF-4376-8413-95159F989C1E}"/>
                </a:ext>
              </a:extLst>
            </p:cNvPr>
            <p:cNvSpPr/>
            <p:nvPr/>
          </p:nvSpPr>
          <p:spPr>
            <a:xfrm>
              <a:off x="9143215" y="3906022"/>
              <a:ext cx="1327607" cy="28071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edge device</a:t>
              </a:r>
            </a:p>
          </p:txBody>
        </p:sp>
        <p:sp>
          <p:nvSpPr>
            <p:cNvPr id="50" name="Rectangle 49">
              <a:extLst>
                <a:ext uri="{FF2B5EF4-FFF2-40B4-BE49-F238E27FC236}">
                  <a16:creationId xmlns:a16="http://schemas.microsoft.com/office/drawing/2014/main" id="{4F4A6FEF-31FE-4F34-96EC-153061727B2B}"/>
                </a:ext>
              </a:extLst>
            </p:cNvPr>
            <p:cNvSpPr/>
            <p:nvPr/>
          </p:nvSpPr>
          <p:spPr bwMode="auto">
            <a:xfrm>
              <a:off x="4452684" y="3373912"/>
              <a:ext cx="3531107" cy="21617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0000"/>
                </a:solidFill>
                <a:effectLst/>
                <a:uLnTx/>
                <a:uFillTx/>
                <a:latin typeface="Segoe UI"/>
                <a:ea typeface="+mn-ea"/>
                <a:cs typeface="Segoe UI" pitchFamily="34" charset="0"/>
              </a:endParaRPr>
            </a:p>
          </p:txBody>
        </p:sp>
        <p:sp>
          <p:nvSpPr>
            <p:cNvPr id="51" name="TextBox 50">
              <a:extLst>
                <a:ext uri="{FF2B5EF4-FFF2-40B4-BE49-F238E27FC236}">
                  <a16:creationId xmlns:a16="http://schemas.microsoft.com/office/drawing/2014/main" id="{0725CA1A-CBA5-41A2-86D3-79713B9E9FC0}"/>
                </a:ext>
              </a:extLst>
            </p:cNvPr>
            <p:cNvSpPr txBox="1"/>
            <p:nvPr/>
          </p:nvSpPr>
          <p:spPr>
            <a:xfrm>
              <a:off x="5674617" y="3683626"/>
              <a:ext cx="1087241" cy="246221"/>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Arc</a:t>
              </a:r>
            </a:p>
          </p:txBody>
        </p:sp>
        <p:sp>
          <p:nvSpPr>
            <p:cNvPr id="52" name="Rectangle 51">
              <a:extLst>
                <a:ext uri="{FF2B5EF4-FFF2-40B4-BE49-F238E27FC236}">
                  <a16:creationId xmlns:a16="http://schemas.microsoft.com/office/drawing/2014/main" id="{7F277DC9-9DA5-4137-9644-11873BBF85BE}"/>
                </a:ext>
              </a:extLst>
            </p:cNvPr>
            <p:cNvSpPr/>
            <p:nvPr/>
          </p:nvSpPr>
          <p:spPr>
            <a:xfrm>
              <a:off x="5232015" y="3906022"/>
              <a:ext cx="2002575" cy="28630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datacenter, any cloud</a:t>
              </a:r>
            </a:p>
          </p:txBody>
        </p:sp>
        <p:grpSp>
          <p:nvGrpSpPr>
            <p:cNvPr id="4" name="Group 3">
              <a:extLst>
                <a:ext uri="{FF2B5EF4-FFF2-40B4-BE49-F238E27FC236}">
                  <a16:creationId xmlns:a16="http://schemas.microsoft.com/office/drawing/2014/main" id="{43755366-6ED5-4316-B11C-1E7D24AD518E}"/>
                </a:ext>
              </a:extLst>
            </p:cNvPr>
            <p:cNvGrpSpPr/>
            <p:nvPr/>
          </p:nvGrpSpPr>
          <p:grpSpPr>
            <a:xfrm>
              <a:off x="4685946" y="4459423"/>
              <a:ext cx="3128913" cy="569504"/>
              <a:chOff x="4583171" y="4512265"/>
              <a:chExt cx="3128913" cy="569504"/>
            </a:xfrm>
          </p:grpSpPr>
          <p:pic>
            <p:nvPicPr>
              <p:cNvPr id="54" name="Graphic 53">
                <a:extLst>
                  <a:ext uri="{FF2B5EF4-FFF2-40B4-BE49-F238E27FC236}">
                    <a16:creationId xmlns:a16="http://schemas.microsoft.com/office/drawing/2014/main" id="{D4326D2C-EEA2-4E65-BF51-F8229BD0DF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83171" y="4548579"/>
                <a:ext cx="498071" cy="498070"/>
              </a:xfrm>
              <a:prstGeom prst="rect">
                <a:avLst/>
              </a:prstGeom>
            </p:spPr>
          </p:pic>
          <p:pic>
            <p:nvPicPr>
              <p:cNvPr id="55" name="Graphic 32">
                <a:extLst>
                  <a:ext uri="{FF2B5EF4-FFF2-40B4-BE49-F238E27FC236}">
                    <a16:creationId xmlns:a16="http://schemas.microsoft.com/office/drawing/2014/main" id="{D610B8F6-FED1-4A27-B1DE-BE23F449125E}"/>
                  </a:ext>
                </a:extLst>
              </p:cNvPr>
              <p:cNvPicPr>
                <a:picLocks noChangeAspect="1"/>
              </p:cNvPicPr>
              <p:nvPr/>
            </p:nvPicPr>
            <p:blipFill>
              <a:blip r:embed="rId11"/>
              <a:srcRect/>
              <a:stretch/>
            </p:blipFill>
            <p:spPr>
              <a:xfrm>
                <a:off x="6254898" y="4513461"/>
                <a:ext cx="568307" cy="568308"/>
              </a:xfrm>
              <a:prstGeom prst="rect">
                <a:avLst/>
              </a:prstGeom>
            </p:spPr>
          </p:pic>
          <p:pic>
            <p:nvPicPr>
              <p:cNvPr id="56" name="Graphic 55">
                <a:extLst>
                  <a:ext uri="{FF2B5EF4-FFF2-40B4-BE49-F238E27FC236}">
                    <a16:creationId xmlns:a16="http://schemas.microsoft.com/office/drawing/2014/main" id="{8528CA1E-1BC5-4915-A864-9956BDB926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3777" y="4513461"/>
                <a:ext cx="568307" cy="568308"/>
              </a:xfrm>
              <a:prstGeom prst="rect">
                <a:avLst/>
              </a:prstGeom>
            </p:spPr>
          </p:pic>
          <p:pic>
            <p:nvPicPr>
              <p:cNvPr id="57" name="Kubernetes" descr="Kubernetes">
                <a:extLst>
                  <a:ext uri="{FF2B5EF4-FFF2-40B4-BE49-F238E27FC236}">
                    <a16:creationId xmlns:a16="http://schemas.microsoft.com/office/drawing/2014/main" id="{D6B9DD16-C5BB-409B-909E-A7D9AC5651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01815" y="4512265"/>
                <a:ext cx="532510" cy="532510"/>
              </a:xfrm>
              <a:prstGeom prst="rect">
                <a:avLst/>
              </a:prstGeom>
            </p:spPr>
          </p:pic>
        </p:grpSp>
        <p:sp>
          <p:nvSpPr>
            <p:cNvPr id="59" name="Rectangle 58">
              <a:extLst>
                <a:ext uri="{FF2B5EF4-FFF2-40B4-BE49-F238E27FC236}">
                  <a16:creationId xmlns:a16="http://schemas.microsoft.com/office/drawing/2014/main" id="{746ECDDC-C062-42D8-ABE0-C79EE0AD9AA0}"/>
                </a:ext>
              </a:extLst>
            </p:cNvPr>
            <p:cNvSpPr/>
            <p:nvPr/>
          </p:nvSpPr>
          <p:spPr bwMode="auto">
            <a:xfrm>
              <a:off x="863617" y="3373912"/>
              <a:ext cx="3531107" cy="21617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 name="Rectangle 59">
              <a:extLst>
                <a:ext uri="{FF2B5EF4-FFF2-40B4-BE49-F238E27FC236}">
                  <a16:creationId xmlns:a16="http://schemas.microsoft.com/office/drawing/2014/main" id="{766D9226-3C9F-424B-9521-1194340D8C18}"/>
                </a:ext>
              </a:extLst>
            </p:cNvPr>
            <p:cNvSpPr/>
            <p:nvPr/>
          </p:nvSpPr>
          <p:spPr>
            <a:xfrm>
              <a:off x="1888590" y="3906022"/>
              <a:ext cx="1494320" cy="28071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Integrated systems</a:t>
              </a:r>
            </a:p>
          </p:txBody>
        </p:sp>
        <p:sp>
          <p:nvSpPr>
            <p:cNvPr id="61" name="TextBox 60">
              <a:extLst>
                <a:ext uri="{FF2B5EF4-FFF2-40B4-BE49-F238E27FC236}">
                  <a16:creationId xmlns:a16="http://schemas.microsoft.com/office/drawing/2014/main" id="{421A0C42-AC3E-4DF6-9C59-C2CB2FE60956}"/>
                </a:ext>
              </a:extLst>
            </p:cNvPr>
            <p:cNvSpPr txBox="1"/>
            <p:nvPr/>
          </p:nvSpPr>
          <p:spPr>
            <a:xfrm>
              <a:off x="1993826" y="3683626"/>
              <a:ext cx="1270689" cy="246221"/>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Stack</a:t>
              </a:r>
            </a:p>
          </p:txBody>
        </p:sp>
        <p:grpSp>
          <p:nvGrpSpPr>
            <p:cNvPr id="62" name="Group 61">
              <a:extLst>
                <a:ext uri="{FF2B5EF4-FFF2-40B4-BE49-F238E27FC236}">
                  <a16:creationId xmlns:a16="http://schemas.microsoft.com/office/drawing/2014/main" id="{6C3EA103-029B-496B-9A9B-D9DD4539A35A}"/>
                </a:ext>
              </a:extLst>
            </p:cNvPr>
            <p:cNvGrpSpPr/>
            <p:nvPr/>
          </p:nvGrpSpPr>
          <p:grpSpPr>
            <a:xfrm>
              <a:off x="1320059" y="4436470"/>
              <a:ext cx="2618222" cy="615410"/>
              <a:chOff x="3206776" y="4278461"/>
              <a:chExt cx="2073617" cy="487401"/>
            </a:xfrm>
          </p:grpSpPr>
          <p:grpSp>
            <p:nvGrpSpPr>
              <p:cNvPr id="63" name="Group 62">
                <a:extLst>
                  <a:ext uri="{FF2B5EF4-FFF2-40B4-BE49-F238E27FC236}">
                    <a16:creationId xmlns:a16="http://schemas.microsoft.com/office/drawing/2014/main" id="{32ACFCA1-7E77-45CB-B5F7-ECBF87B90922}"/>
                  </a:ext>
                </a:extLst>
              </p:cNvPr>
              <p:cNvGrpSpPr/>
              <p:nvPr/>
            </p:nvGrpSpPr>
            <p:grpSpPr>
              <a:xfrm>
                <a:off x="4002943" y="4278461"/>
                <a:ext cx="489987" cy="456626"/>
                <a:chOff x="2359869" y="4076771"/>
                <a:chExt cx="730945" cy="681176"/>
              </a:xfrm>
            </p:grpSpPr>
            <p:grpSp>
              <p:nvGrpSpPr>
                <p:cNvPr id="66" name="Group 65">
                  <a:extLst>
                    <a:ext uri="{FF2B5EF4-FFF2-40B4-BE49-F238E27FC236}">
                      <a16:creationId xmlns:a16="http://schemas.microsoft.com/office/drawing/2014/main" id="{9F80370A-7174-4A0D-A838-A3F249CA00F7}"/>
                    </a:ext>
                  </a:extLst>
                </p:cNvPr>
                <p:cNvGrpSpPr/>
                <p:nvPr/>
              </p:nvGrpSpPr>
              <p:grpSpPr>
                <a:xfrm>
                  <a:off x="2752518" y="4462681"/>
                  <a:ext cx="338296" cy="295266"/>
                  <a:chOff x="-1057937" y="4114455"/>
                  <a:chExt cx="338296" cy="295266"/>
                </a:xfrm>
              </p:grpSpPr>
              <p:grpSp>
                <p:nvGrpSpPr>
                  <p:cNvPr id="69" name="Group 68">
                    <a:extLst>
                      <a:ext uri="{FF2B5EF4-FFF2-40B4-BE49-F238E27FC236}">
                        <a16:creationId xmlns:a16="http://schemas.microsoft.com/office/drawing/2014/main" id="{5686C354-8099-4F82-9C46-D2AD7A6BFC85}"/>
                      </a:ext>
                    </a:extLst>
                  </p:cNvPr>
                  <p:cNvGrpSpPr/>
                  <p:nvPr/>
                </p:nvGrpSpPr>
                <p:grpSpPr>
                  <a:xfrm>
                    <a:off x="-1057937" y="4321624"/>
                    <a:ext cx="338296" cy="88097"/>
                    <a:chOff x="-1057937" y="4321624"/>
                    <a:chExt cx="338296" cy="88097"/>
                  </a:xfrm>
                </p:grpSpPr>
                <p:sp>
                  <p:nvSpPr>
                    <p:cNvPr id="76" name="Freeform: Shape 75">
                      <a:extLst>
                        <a:ext uri="{FF2B5EF4-FFF2-40B4-BE49-F238E27FC236}">
                          <a16:creationId xmlns:a16="http://schemas.microsoft.com/office/drawing/2014/main" id="{F10D66E3-EC8E-4A3D-8860-A04257BB909A}"/>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5508B93-B2FD-4F90-8C3A-984B2F9D42B9}"/>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B08FC041-E142-41F8-B870-6DCAEE6416A3}"/>
                      </a:ext>
                    </a:extLst>
                  </p:cNvPr>
                  <p:cNvGrpSpPr/>
                  <p:nvPr/>
                </p:nvGrpSpPr>
                <p:grpSpPr>
                  <a:xfrm>
                    <a:off x="-1057937" y="4218040"/>
                    <a:ext cx="338296" cy="88097"/>
                    <a:chOff x="-1057937" y="4321624"/>
                    <a:chExt cx="338296" cy="88097"/>
                  </a:xfrm>
                </p:grpSpPr>
                <p:sp>
                  <p:nvSpPr>
                    <p:cNvPr id="74" name="Freeform: Shape 73">
                      <a:extLst>
                        <a:ext uri="{FF2B5EF4-FFF2-40B4-BE49-F238E27FC236}">
                          <a16:creationId xmlns:a16="http://schemas.microsoft.com/office/drawing/2014/main" id="{9C1E97F2-7673-49D3-9CDA-A35046D58FAC}"/>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6095355-7465-4934-B5CE-7999FA30BCE8}"/>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4F5712B6-AEE0-4DD0-8DE8-D44F4E24F280}"/>
                      </a:ext>
                    </a:extLst>
                  </p:cNvPr>
                  <p:cNvGrpSpPr/>
                  <p:nvPr/>
                </p:nvGrpSpPr>
                <p:grpSpPr>
                  <a:xfrm>
                    <a:off x="-1057937" y="4114455"/>
                    <a:ext cx="338296" cy="88097"/>
                    <a:chOff x="-1057937" y="4321624"/>
                    <a:chExt cx="338296" cy="88097"/>
                  </a:xfrm>
                </p:grpSpPr>
                <p:sp>
                  <p:nvSpPr>
                    <p:cNvPr id="72" name="Freeform: Shape 71">
                      <a:extLst>
                        <a:ext uri="{FF2B5EF4-FFF2-40B4-BE49-F238E27FC236}">
                          <a16:creationId xmlns:a16="http://schemas.microsoft.com/office/drawing/2014/main" id="{1D2E6BD8-CB51-4775-B94E-00D0EC9CF90E}"/>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86F56D7-6ED0-43EF-BB5E-BC95FCA75FF5}"/>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7" name="Oval 15">
                  <a:extLst>
                    <a:ext uri="{FF2B5EF4-FFF2-40B4-BE49-F238E27FC236}">
                      <a16:creationId xmlns:a16="http://schemas.microsoft.com/office/drawing/2014/main" id="{74617FD7-4647-4626-89D0-C375CFA154CC}"/>
                    </a:ext>
                  </a:extLst>
                </p:cNvPr>
                <p:cNvSpPr/>
                <p:nvPr/>
              </p:nvSpPr>
              <p:spPr bwMode="auto">
                <a:xfrm>
                  <a:off x="2577306" y="4327309"/>
                  <a:ext cx="175143" cy="175143"/>
                </a:xfrm>
                <a:custGeom>
                  <a:avLst/>
                  <a:gdLst>
                    <a:gd name="connsiteX0" fmla="*/ 0 w 259556"/>
                    <a:gd name="connsiteY0" fmla="*/ 129778 h 259556"/>
                    <a:gd name="connsiteX1" fmla="*/ 129778 w 259556"/>
                    <a:gd name="connsiteY1" fmla="*/ 0 h 259556"/>
                    <a:gd name="connsiteX2" fmla="*/ 259556 w 259556"/>
                    <a:gd name="connsiteY2" fmla="*/ 129778 h 259556"/>
                    <a:gd name="connsiteX3" fmla="*/ 129778 w 259556"/>
                    <a:gd name="connsiteY3" fmla="*/ 259556 h 259556"/>
                    <a:gd name="connsiteX4" fmla="*/ 0 w 259556"/>
                    <a:gd name="connsiteY4" fmla="*/ 129778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365232"/>
                    <a:gd name="connsiteY0" fmla="*/ 129778 h 259556"/>
                    <a:gd name="connsiteX1" fmla="*/ 129778 w 365232"/>
                    <a:gd name="connsiteY1" fmla="*/ 259556 h 259556"/>
                    <a:gd name="connsiteX2" fmla="*/ 0 w 365232"/>
                    <a:gd name="connsiteY2" fmla="*/ 129778 h 259556"/>
                    <a:gd name="connsiteX3" fmla="*/ 129778 w 365232"/>
                    <a:gd name="connsiteY3" fmla="*/ 0 h 259556"/>
                    <a:gd name="connsiteX4" fmla="*/ 350996 w 365232"/>
                    <a:gd name="connsiteY4" fmla="*/ 221218 h 259556"/>
                    <a:gd name="connsiteX5" fmla="*/ 342900 w 365232"/>
                    <a:gd name="connsiteY5" fmla="*/ 214312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259556"/>
                    <a:gd name="connsiteY0" fmla="*/ 129778 h 259556"/>
                    <a:gd name="connsiteX1" fmla="*/ 129778 w 259556"/>
                    <a:gd name="connsiteY1" fmla="*/ 259556 h 259556"/>
                    <a:gd name="connsiteX2" fmla="*/ 0 w 259556"/>
                    <a:gd name="connsiteY2" fmla="*/ 129778 h 259556"/>
                    <a:gd name="connsiteX3" fmla="*/ 129778 w 259556"/>
                    <a:gd name="connsiteY3" fmla="*/ 0 h 259556"/>
                    <a:gd name="connsiteX0" fmla="*/ 129778 w 129778"/>
                    <a:gd name="connsiteY0" fmla="*/ 259556 h 259556"/>
                    <a:gd name="connsiteX1" fmla="*/ 0 w 129778"/>
                    <a:gd name="connsiteY1" fmla="*/ 129778 h 259556"/>
                    <a:gd name="connsiteX2" fmla="*/ 129778 w 129778"/>
                    <a:gd name="connsiteY2" fmla="*/ 0 h 259556"/>
                    <a:gd name="connsiteX0" fmla="*/ 129778 w 129778"/>
                    <a:gd name="connsiteY0" fmla="*/ 129778 h 129778"/>
                    <a:gd name="connsiteX1" fmla="*/ 0 w 129778"/>
                    <a:gd name="connsiteY1" fmla="*/ 0 h 129778"/>
                  </a:gdLst>
                  <a:ahLst/>
                  <a:cxnLst>
                    <a:cxn ang="0">
                      <a:pos x="connsiteX0" y="connsiteY0"/>
                    </a:cxn>
                    <a:cxn ang="0">
                      <a:pos x="connsiteX1" y="connsiteY1"/>
                    </a:cxn>
                  </a:cxnLst>
                  <a:rect l="l" t="t" r="r" b="b"/>
                  <a:pathLst>
                    <a:path w="129778" h="129778">
                      <a:moveTo>
                        <a:pt x="129778" y="129778"/>
                      </a:moveTo>
                      <a:cubicBezTo>
                        <a:pt x="58104" y="129778"/>
                        <a:pt x="0" y="71674"/>
                        <a:pt x="0" y="0"/>
                      </a:cubicBezTo>
                    </a:path>
                  </a:pathLst>
                </a:cu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C6F9240A-C143-4C4E-A87A-4102A9762F87}"/>
                    </a:ext>
                  </a:extLst>
                </p:cNvPr>
                <p:cNvSpPr/>
                <p:nvPr/>
              </p:nvSpPr>
              <p:spPr>
                <a:xfrm>
                  <a:off x="2359869" y="4076771"/>
                  <a:ext cx="427088" cy="302735"/>
                </a:xfrm>
                <a:custGeom>
                  <a:avLst/>
                  <a:gdLst>
                    <a:gd name="connsiteX0" fmla="*/ 427089 w 427088"/>
                    <a:gd name="connsiteY0" fmla="*/ 207892 h 302734"/>
                    <a:gd name="connsiteX1" fmla="*/ 343754 w 427088"/>
                    <a:gd name="connsiteY1" fmla="*/ 115665 h 302734"/>
                    <a:gd name="connsiteX2" fmla="*/ 219261 w 427088"/>
                    <a:gd name="connsiteY2" fmla="*/ 65 h 302734"/>
                    <a:gd name="connsiteX3" fmla="*/ 100103 w 427088"/>
                    <a:gd name="connsiteY3" fmla="*/ 80858 h 302734"/>
                    <a:gd name="connsiteX4" fmla="*/ 0 w 427088"/>
                    <a:gd name="connsiteY4" fmla="*/ 191123 h 302734"/>
                    <a:gd name="connsiteX5" fmla="*/ 120174 w 427088"/>
                    <a:gd name="connsiteY5" fmla="*/ 302659 h 302734"/>
                    <a:gd name="connsiteX6" fmla="*/ 130845 w 427088"/>
                    <a:gd name="connsiteY6" fmla="*/ 302659 h 302734"/>
                    <a:gd name="connsiteX7" fmla="*/ 325462 w 427088"/>
                    <a:gd name="connsiteY7" fmla="*/ 302659 h 302734"/>
                    <a:gd name="connsiteX8" fmla="*/ 330797 w 427088"/>
                    <a:gd name="connsiteY8" fmla="*/ 302659 h 302734"/>
                    <a:gd name="connsiteX9" fmla="*/ 427089 w 427088"/>
                    <a:gd name="connsiteY9" fmla="*/ 207892 h 30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88" h="302734">
                      <a:moveTo>
                        <a:pt x="427089" y="207892"/>
                      </a:moveTo>
                      <a:cubicBezTo>
                        <a:pt x="425737" y="160852"/>
                        <a:pt x="390417" y="121762"/>
                        <a:pt x="343754" y="115665"/>
                      </a:cubicBezTo>
                      <a:cubicBezTo>
                        <a:pt x="341000" y="49502"/>
                        <a:pt x="285446" y="-2084"/>
                        <a:pt x="219261" y="65"/>
                      </a:cubicBezTo>
                      <a:cubicBezTo>
                        <a:pt x="166395" y="-1106"/>
                        <a:pt x="118581" y="31313"/>
                        <a:pt x="100103" y="80858"/>
                      </a:cubicBezTo>
                      <a:cubicBezTo>
                        <a:pt x="43983" y="87656"/>
                        <a:pt x="1356" y="134610"/>
                        <a:pt x="0" y="191123"/>
                      </a:cubicBezTo>
                      <a:cubicBezTo>
                        <a:pt x="2479" y="255064"/>
                        <a:pt x="56225" y="304948"/>
                        <a:pt x="120174" y="302659"/>
                      </a:cubicBezTo>
                      <a:lnTo>
                        <a:pt x="130845" y="302659"/>
                      </a:lnTo>
                      <a:lnTo>
                        <a:pt x="325462" y="302659"/>
                      </a:lnTo>
                      <a:lnTo>
                        <a:pt x="330797" y="302659"/>
                      </a:lnTo>
                      <a:cubicBezTo>
                        <a:pt x="383277" y="302395"/>
                        <a:pt x="425989" y="260359"/>
                        <a:pt x="427089" y="207892"/>
                      </a:cubicBezTo>
                      <a:close/>
                    </a:path>
                  </a:pathLst>
                </a:custGeom>
                <a:gradFill flip="none" rotWithShape="1">
                  <a:gsLst>
                    <a:gs pos="0">
                      <a:srgbClr val="549CEC"/>
                    </a:gs>
                    <a:gs pos="100000">
                      <a:srgbClr val="2287DE"/>
                    </a:gs>
                  </a:gsLst>
                  <a:lin ang="5400000" scaled="1"/>
                  <a:tileRect/>
                </a:gradFill>
                <a:ln w="25400"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4" name="Graphic 63">
                <a:extLst>
                  <a:ext uri="{FF2B5EF4-FFF2-40B4-BE49-F238E27FC236}">
                    <a16:creationId xmlns:a16="http://schemas.microsoft.com/office/drawing/2014/main" id="{5A7032E3-32D0-4B30-AC72-7E685385A68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06776" y="4291202"/>
                <a:ext cx="474662" cy="474660"/>
              </a:xfrm>
              <a:prstGeom prst="rect">
                <a:avLst/>
              </a:prstGeom>
            </p:spPr>
          </p:pic>
          <p:pic>
            <p:nvPicPr>
              <p:cNvPr id="65" name="Graphic 64">
                <a:extLst>
                  <a:ext uri="{FF2B5EF4-FFF2-40B4-BE49-F238E27FC236}">
                    <a16:creationId xmlns:a16="http://schemas.microsoft.com/office/drawing/2014/main" id="{3B464149-50AB-47B8-8FB4-9B7E6359CE0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91587" y="4351547"/>
                <a:ext cx="388806" cy="388806"/>
              </a:xfrm>
              <a:prstGeom prst="rect">
                <a:avLst/>
              </a:prstGeom>
            </p:spPr>
          </p:pic>
        </p:grpSp>
        <p:sp>
          <p:nvSpPr>
            <p:cNvPr id="78" name="TextBox 77">
              <a:extLst>
                <a:ext uri="{FF2B5EF4-FFF2-40B4-BE49-F238E27FC236}">
                  <a16:creationId xmlns:a16="http://schemas.microsoft.com/office/drawing/2014/main" id="{5882793F-074A-415B-B9EA-BA71EE80C57C}"/>
                </a:ext>
              </a:extLst>
            </p:cNvPr>
            <p:cNvSpPr txBox="1"/>
            <p:nvPr/>
          </p:nvSpPr>
          <p:spPr>
            <a:xfrm>
              <a:off x="5441204" y="2699650"/>
              <a:ext cx="1731637" cy="256159"/>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a:ea typeface="+mn-ea"/>
                  <a:cs typeface="+mn-cs"/>
                </a:rPr>
                <a:t>Microsoft Azure</a:t>
              </a:r>
            </a:p>
          </p:txBody>
        </p:sp>
        <p:sp>
          <p:nvSpPr>
            <p:cNvPr id="80" name="cloud 4" descr="cloud">
              <a:extLst>
                <a:ext uri="{FF2B5EF4-FFF2-40B4-BE49-F238E27FC236}">
                  <a16:creationId xmlns:a16="http://schemas.microsoft.com/office/drawing/2014/main" id="{C0C5C73C-10C9-48BF-B46C-44BC48384E61}"/>
                </a:ext>
              </a:extLst>
            </p:cNvPr>
            <p:cNvSpPr>
              <a:spLocks noChangeAspect="1"/>
            </p:cNvSpPr>
            <p:nvPr/>
          </p:nvSpPr>
          <p:spPr bwMode="auto">
            <a:xfrm flipV="1">
              <a:off x="5046933" y="1921626"/>
              <a:ext cx="2191692" cy="12081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flip="none" rotWithShape="1">
                  <a:gsLst>
                    <a:gs pos="2917">
                      <a:srgbClr val="2487DE"/>
                    </a:gs>
                    <a:gs pos="100000">
                      <a:srgbClr val="5C9FEF"/>
                    </a:gs>
                  </a:gsLst>
                  <a:lin ang="16200000" scaled="1"/>
                  <a:tileRect/>
                </a:gradFill>
                <a:effectLst/>
                <a:uLnTx/>
                <a:uFillTx/>
                <a:latin typeface="Segoe UI Semilight"/>
                <a:ea typeface="+mn-ea"/>
                <a:cs typeface="+mn-cs"/>
              </a:endParaRPr>
            </a:p>
          </p:txBody>
        </p:sp>
        <p:sp>
          <p:nvSpPr>
            <p:cNvPr id="81" name="TextBox 80">
              <a:extLst>
                <a:ext uri="{FF2B5EF4-FFF2-40B4-BE49-F238E27FC236}">
                  <a16:creationId xmlns:a16="http://schemas.microsoft.com/office/drawing/2014/main" id="{09677033-4FD9-498A-AA18-D702C85CCE6D}"/>
                </a:ext>
              </a:extLst>
            </p:cNvPr>
            <p:cNvSpPr txBox="1"/>
            <p:nvPr/>
          </p:nvSpPr>
          <p:spPr>
            <a:xfrm>
              <a:off x="5576428" y="2441608"/>
              <a:ext cx="1132703" cy="492443"/>
            </a:xfrm>
            <a:prstGeom prst="rect">
              <a:avLst/>
            </a:prstGeom>
            <a:noFill/>
            <a:ln>
              <a:noFill/>
            </a:ln>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Microsoft </a:t>
              </a:r>
              <a:br>
                <a:rPr kumimoji="0" lang="en-US" sz="16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Azure</a:t>
              </a:r>
            </a:p>
          </p:txBody>
        </p:sp>
      </p:grpSp>
    </p:spTree>
    <p:extLst>
      <p:ext uri="{BB962C8B-B14F-4D97-AF65-F5344CB8AC3E}">
        <p14:creationId xmlns:p14="http://schemas.microsoft.com/office/powerpoint/2010/main" val="264563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aphic 252">
            <a:extLst>
              <a:ext uri="{FF2B5EF4-FFF2-40B4-BE49-F238E27FC236}">
                <a16:creationId xmlns:a16="http://schemas.microsoft.com/office/drawing/2014/main" id="{B1A05DC7-19B4-46BD-9CE9-3715215D58EE}"/>
              </a:ext>
              <a:ext uri="{C183D7F6-B498-43B3-948B-1728B52AA6E4}">
                <adec:decorative xmlns:adec="http://schemas.microsoft.com/office/drawing/2017/decorative" val="1"/>
              </a:ext>
            </a:extLst>
          </p:cNvPr>
          <p:cNvGrpSpPr/>
          <p:nvPr/>
        </p:nvGrpSpPr>
        <p:grpSpPr>
          <a:xfrm>
            <a:off x="10272375" y="2529575"/>
            <a:ext cx="709948" cy="714740"/>
            <a:chOff x="4477326" y="5668469"/>
            <a:chExt cx="397725" cy="400412"/>
          </a:xfrm>
        </p:grpSpPr>
        <p:sp>
          <p:nvSpPr>
            <p:cNvPr id="96" name="Freeform: Shape 95">
              <a:extLst>
                <a:ext uri="{FF2B5EF4-FFF2-40B4-BE49-F238E27FC236}">
                  <a16:creationId xmlns:a16="http://schemas.microsoft.com/office/drawing/2014/main" id="{419D5114-D091-44B7-8E21-0A36CB03CB8F}"/>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4CF8460-CC47-43FC-8412-9D56B2E7493D}"/>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4A46F672-5082-42AF-9740-3F60F8BC80DE}"/>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A9A2ED5-F515-4DDD-B16B-6ECA54A5D6FB}"/>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208BCB35-B42C-4E09-B622-137F970CED09}"/>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EB3A6BD5-F1C9-4632-BE3E-AFC09F46E3D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3DCEDA5D-5F70-446C-A92F-53BB5E620C16}"/>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21E9E10-38BB-4F36-BE60-810D170A493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501D9A3-3B41-42C3-B7FB-558E6D95EA82}"/>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7F714F7E-35A7-4013-BE65-A8437836A6A8}"/>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E8C895F8-62BD-46F1-8AD6-846C36CB9C65}"/>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3694AE55-ABCF-4772-8804-75B70479B656}"/>
              </a:ext>
              <a:ext uri="{C183D7F6-B498-43B3-948B-1728B52AA6E4}">
                <adec:decorative xmlns:adec="http://schemas.microsoft.com/office/drawing/2017/decorative" val="1"/>
              </a:ext>
            </a:extLst>
          </p:cNvPr>
          <p:cNvGrpSpPr/>
          <p:nvPr/>
        </p:nvGrpSpPr>
        <p:grpSpPr>
          <a:xfrm>
            <a:off x="4245869" y="2468806"/>
            <a:ext cx="836282" cy="836279"/>
            <a:chOff x="4368403" y="2889653"/>
            <a:chExt cx="469107" cy="469107"/>
          </a:xfrm>
        </p:grpSpPr>
        <p:grpSp>
          <p:nvGrpSpPr>
            <p:cNvPr id="109" name="Group 108">
              <a:extLst>
                <a:ext uri="{FF2B5EF4-FFF2-40B4-BE49-F238E27FC236}">
                  <a16:creationId xmlns:a16="http://schemas.microsoft.com/office/drawing/2014/main" id="{6F769EB8-1821-40CC-A71D-F63C72108E42}"/>
                </a:ext>
              </a:extLst>
            </p:cNvPr>
            <p:cNvGrpSpPr/>
            <p:nvPr/>
          </p:nvGrpSpPr>
          <p:grpSpPr>
            <a:xfrm rot="18900000">
              <a:off x="4368403" y="2889653"/>
              <a:ext cx="469107" cy="469107"/>
              <a:chOff x="4368403" y="2889653"/>
              <a:chExt cx="469107" cy="469107"/>
            </a:xfrm>
          </p:grpSpPr>
          <p:grpSp>
            <p:nvGrpSpPr>
              <p:cNvPr id="116" name="Group 115">
                <a:extLst>
                  <a:ext uri="{FF2B5EF4-FFF2-40B4-BE49-F238E27FC236}">
                    <a16:creationId xmlns:a16="http://schemas.microsoft.com/office/drawing/2014/main" id="{5FEDD336-1E08-418E-8575-F3F660CF7CB0}"/>
                  </a:ext>
                </a:extLst>
              </p:cNvPr>
              <p:cNvGrpSpPr/>
              <p:nvPr/>
            </p:nvGrpSpPr>
            <p:grpSpPr>
              <a:xfrm>
                <a:off x="4573913" y="2889653"/>
                <a:ext cx="58087" cy="469107"/>
                <a:chOff x="4557244" y="2889653"/>
                <a:chExt cx="58087" cy="469107"/>
              </a:xfrm>
            </p:grpSpPr>
            <p:grpSp>
              <p:nvGrpSpPr>
                <p:cNvPr id="124" name="Group 123">
                  <a:extLst>
                    <a:ext uri="{FF2B5EF4-FFF2-40B4-BE49-F238E27FC236}">
                      <a16:creationId xmlns:a16="http://schemas.microsoft.com/office/drawing/2014/main" id="{53B68326-C9BA-45A6-A41D-054F533F6D45}"/>
                    </a:ext>
                  </a:extLst>
                </p:cNvPr>
                <p:cNvGrpSpPr/>
                <p:nvPr/>
              </p:nvGrpSpPr>
              <p:grpSpPr>
                <a:xfrm>
                  <a:off x="4557244" y="2889653"/>
                  <a:ext cx="58087" cy="176213"/>
                  <a:chOff x="4581056" y="2770591"/>
                  <a:chExt cx="58087" cy="176213"/>
                </a:xfrm>
              </p:grpSpPr>
              <p:cxnSp>
                <p:nvCxnSpPr>
                  <p:cNvPr id="128" name="Straight Connector 127">
                    <a:extLst>
                      <a:ext uri="{FF2B5EF4-FFF2-40B4-BE49-F238E27FC236}">
                        <a16:creationId xmlns:a16="http://schemas.microsoft.com/office/drawing/2014/main" id="{01BFE489-2880-4766-BF8A-6D0D2D6A10C5}"/>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9" name="Rectangle 11">
                    <a:extLst>
                      <a:ext uri="{FF2B5EF4-FFF2-40B4-BE49-F238E27FC236}">
                        <a16:creationId xmlns:a16="http://schemas.microsoft.com/office/drawing/2014/main" id="{6630BE60-DF41-40FC-8699-2A57D7CADEAA}"/>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5" name="Group 124">
                  <a:extLst>
                    <a:ext uri="{FF2B5EF4-FFF2-40B4-BE49-F238E27FC236}">
                      <a16:creationId xmlns:a16="http://schemas.microsoft.com/office/drawing/2014/main" id="{3A2FD63B-A135-4480-8C74-DC4BE36759DE}"/>
                    </a:ext>
                  </a:extLst>
                </p:cNvPr>
                <p:cNvGrpSpPr/>
                <p:nvPr/>
              </p:nvGrpSpPr>
              <p:grpSpPr>
                <a:xfrm flipV="1">
                  <a:off x="4557244" y="3182547"/>
                  <a:ext cx="58087" cy="176213"/>
                  <a:chOff x="4581056" y="2770591"/>
                  <a:chExt cx="58087" cy="176213"/>
                </a:xfrm>
              </p:grpSpPr>
              <p:cxnSp>
                <p:nvCxnSpPr>
                  <p:cNvPr id="126" name="Straight Connector 125">
                    <a:extLst>
                      <a:ext uri="{FF2B5EF4-FFF2-40B4-BE49-F238E27FC236}">
                        <a16:creationId xmlns:a16="http://schemas.microsoft.com/office/drawing/2014/main" id="{F8D3C346-A132-496B-891C-71ECCCB486CE}"/>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Rectangle 11">
                    <a:extLst>
                      <a:ext uri="{FF2B5EF4-FFF2-40B4-BE49-F238E27FC236}">
                        <a16:creationId xmlns:a16="http://schemas.microsoft.com/office/drawing/2014/main" id="{6191CB11-4293-46B8-B83E-EA678B10E2BC}"/>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7" name="Group 116">
                <a:extLst>
                  <a:ext uri="{FF2B5EF4-FFF2-40B4-BE49-F238E27FC236}">
                    <a16:creationId xmlns:a16="http://schemas.microsoft.com/office/drawing/2014/main" id="{B61C9164-93FD-4486-8991-8118D4B7D33D}"/>
                  </a:ext>
                </a:extLst>
              </p:cNvPr>
              <p:cNvGrpSpPr/>
              <p:nvPr/>
            </p:nvGrpSpPr>
            <p:grpSpPr>
              <a:xfrm rot="5400000">
                <a:off x="4573913" y="2889653"/>
                <a:ext cx="58087" cy="469107"/>
                <a:chOff x="4557244" y="2889653"/>
                <a:chExt cx="58087" cy="469107"/>
              </a:xfrm>
            </p:grpSpPr>
            <p:grpSp>
              <p:nvGrpSpPr>
                <p:cNvPr id="118" name="Group 117">
                  <a:extLst>
                    <a:ext uri="{FF2B5EF4-FFF2-40B4-BE49-F238E27FC236}">
                      <a16:creationId xmlns:a16="http://schemas.microsoft.com/office/drawing/2014/main" id="{79FCA43F-C4FB-413D-975D-77348671DA9D}"/>
                    </a:ext>
                  </a:extLst>
                </p:cNvPr>
                <p:cNvGrpSpPr/>
                <p:nvPr/>
              </p:nvGrpSpPr>
              <p:grpSpPr>
                <a:xfrm>
                  <a:off x="4557244" y="2889653"/>
                  <a:ext cx="58087" cy="176213"/>
                  <a:chOff x="4581056" y="2770591"/>
                  <a:chExt cx="58087" cy="176213"/>
                </a:xfrm>
              </p:grpSpPr>
              <p:cxnSp>
                <p:nvCxnSpPr>
                  <p:cNvPr id="122" name="Straight Connector 121">
                    <a:extLst>
                      <a:ext uri="{FF2B5EF4-FFF2-40B4-BE49-F238E27FC236}">
                        <a16:creationId xmlns:a16="http://schemas.microsoft.com/office/drawing/2014/main" id="{7E3C1D90-DC1C-4DE8-BA52-8F5F7D43C0B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3" name="Rectangle 11">
                    <a:extLst>
                      <a:ext uri="{FF2B5EF4-FFF2-40B4-BE49-F238E27FC236}">
                        <a16:creationId xmlns:a16="http://schemas.microsoft.com/office/drawing/2014/main" id="{B7442329-9B51-4AB5-9FCC-A8E131C2D797}"/>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BA4D82C7-EB19-4DE2-89FB-E930FD060319}"/>
                    </a:ext>
                  </a:extLst>
                </p:cNvPr>
                <p:cNvGrpSpPr/>
                <p:nvPr/>
              </p:nvGrpSpPr>
              <p:grpSpPr>
                <a:xfrm flipV="1">
                  <a:off x="4557244" y="3182547"/>
                  <a:ext cx="58087" cy="176213"/>
                  <a:chOff x="4581056" y="2770591"/>
                  <a:chExt cx="58087" cy="176213"/>
                </a:xfrm>
              </p:grpSpPr>
              <p:cxnSp>
                <p:nvCxnSpPr>
                  <p:cNvPr id="120" name="Straight Connector 119">
                    <a:extLst>
                      <a:ext uri="{FF2B5EF4-FFF2-40B4-BE49-F238E27FC236}">
                        <a16:creationId xmlns:a16="http://schemas.microsoft.com/office/drawing/2014/main" id="{55C73477-6181-482F-B7DA-DEFCB1631A6B}"/>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Rectangle 11">
                    <a:extLst>
                      <a:ext uri="{FF2B5EF4-FFF2-40B4-BE49-F238E27FC236}">
                        <a16:creationId xmlns:a16="http://schemas.microsoft.com/office/drawing/2014/main" id="{D8CA3C06-A53B-4131-ABCB-41DD2C73AE79}"/>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10" name="server" descr="server">
              <a:extLst>
                <a:ext uri="{FF2B5EF4-FFF2-40B4-BE49-F238E27FC236}">
                  <a16:creationId xmlns:a16="http://schemas.microsoft.com/office/drawing/2014/main" id="{16C296E1-B1EF-4874-9F11-AC0F3B1C5FFA}"/>
                </a:ext>
              </a:extLst>
            </p:cNvPr>
            <p:cNvGrpSpPr>
              <a:grpSpLocks noChangeAspect="1"/>
            </p:cNvGrpSpPr>
            <p:nvPr/>
          </p:nvGrpSpPr>
          <p:grpSpPr bwMode="auto">
            <a:xfrm>
              <a:off x="4473768" y="3027193"/>
              <a:ext cx="258376" cy="193051"/>
              <a:chOff x="440" y="2517"/>
              <a:chExt cx="265" cy="198"/>
            </a:xfrm>
          </p:grpSpPr>
          <p:sp>
            <p:nvSpPr>
              <p:cNvPr id="111" name="AutoShape 49">
                <a:extLst>
                  <a:ext uri="{FF2B5EF4-FFF2-40B4-BE49-F238E27FC236}">
                    <a16:creationId xmlns:a16="http://schemas.microsoft.com/office/drawing/2014/main" id="{12D925B8-18BA-4BC4-AD1A-2A208678A7F5}"/>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51">
                <a:extLst>
                  <a:ext uri="{FF2B5EF4-FFF2-40B4-BE49-F238E27FC236}">
                    <a16:creationId xmlns:a16="http://schemas.microsoft.com/office/drawing/2014/main" id="{629BFA3B-19FD-4E8B-BCAE-E792CF1551B6}"/>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52">
                <a:extLst>
                  <a:ext uri="{FF2B5EF4-FFF2-40B4-BE49-F238E27FC236}">
                    <a16:creationId xmlns:a16="http://schemas.microsoft.com/office/drawing/2014/main" id="{0B89271C-21DF-4D40-809B-4AB368A9610A}"/>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53">
                <a:extLst>
                  <a:ext uri="{FF2B5EF4-FFF2-40B4-BE49-F238E27FC236}">
                    <a16:creationId xmlns:a16="http://schemas.microsoft.com/office/drawing/2014/main" id="{E0515205-D693-4D2C-AFED-9BB3AB9E4295}"/>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54">
                <a:extLst>
                  <a:ext uri="{FF2B5EF4-FFF2-40B4-BE49-F238E27FC236}">
                    <a16:creationId xmlns:a16="http://schemas.microsoft.com/office/drawing/2014/main" id="{65B5FD7C-5A04-45D0-9AAB-B3FEC09D395D}"/>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755A056E-C54A-45D4-8EC7-BC7B7743BCCB}"/>
              </a:ext>
              <a:ext uri="{C183D7F6-B498-43B3-948B-1728B52AA6E4}">
                <adec:decorative xmlns:adec="http://schemas.microsoft.com/office/drawing/2017/decorative" val="1"/>
              </a:ext>
            </a:extLst>
          </p:cNvPr>
          <p:cNvGrpSpPr/>
          <p:nvPr/>
        </p:nvGrpSpPr>
        <p:grpSpPr>
          <a:xfrm>
            <a:off x="1257083" y="2621871"/>
            <a:ext cx="919136" cy="530148"/>
            <a:chOff x="6313882" y="1370180"/>
            <a:chExt cx="443543" cy="261457"/>
          </a:xfrm>
        </p:grpSpPr>
        <p:sp>
          <p:nvSpPr>
            <p:cNvPr id="132" name="Freeform 907">
              <a:extLst>
                <a:ext uri="{FF2B5EF4-FFF2-40B4-BE49-F238E27FC236}">
                  <a16:creationId xmlns:a16="http://schemas.microsoft.com/office/drawing/2014/main" id="{2574E3BB-2F7B-43DA-862B-8B7063B22C73}"/>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908">
              <a:extLst>
                <a:ext uri="{FF2B5EF4-FFF2-40B4-BE49-F238E27FC236}">
                  <a16:creationId xmlns:a16="http://schemas.microsoft.com/office/drawing/2014/main" id="{3347AE72-93F5-4AD8-AEC6-6872DA874760}"/>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09">
              <a:extLst>
                <a:ext uri="{FF2B5EF4-FFF2-40B4-BE49-F238E27FC236}">
                  <a16:creationId xmlns:a16="http://schemas.microsoft.com/office/drawing/2014/main" id="{BD327559-B0FB-4D31-9920-F8A42246658B}"/>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910">
              <a:extLst>
                <a:ext uri="{FF2B5EF4-FFF2-40B4-BE49-F238E27FC236}">
                  <a16:creationId xmlns:a16="http://schemas.microsoft.com/office/drawing/2014/main" id="{34C15DA8-DACA-4454-AEAC-6E9D2CD80313}"/>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911">
              <a:extLst>
                <a:ext uri="{FF2B5EF4-FFF2-40B4-BE49-F238E27FC236}">
                  <a16:creationId xmlns:a16="http://schemas.microsoft.com/office/drawing/2014/main" id="{0BF41254-0C02-49A4-BA68-74697030AB13}"/>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043EBB2A-57EF-44C4-B66B-AD7989D68F93}"/>
              </a:ext>
              <a:ext uri="{C183D7F6-B498-43B3-948B-1728B52AA6E4}">
                <adec:decorative xmlns:adec="http://schemas.microsoft.com/office/drawing/2017/decorative" val="1"/>
              </a:ext>
            </a:extLst>
          </p:cNvPr>
          <p:cNvGrpSpPr/>
          <p:nvPr/>
        </p:nvGrpSpPr>
        <p:grpSpPr>
          <a:xfrm>
            <a:off x="7158218" y="2550679"/>
            <a:ext cx="941310" cy="672532"/>
            <a:chOff x="7065331" y="2726314"/>
            <a:chExt cx="732496" cy="523341"/>
          </a:xfrm>
        </p:grpSpPr>
        <p:sp>
          <p:nvSpPr>
            <p:cNvPr id="139" name="AutoShape 11">
              <a:extLst>
                <a:ext uri="{FF2B5EF4-FFF2-40B4-BE49-F238E27FC236}">
                  <a16:creationId xmlns:a16="http://schemas.microsoft.com/office/drawing/2014/main" id="{33DE5DB8-8FDD-4576-85D2-7250AF25BE5A}"/>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AutoShape 8">
              <a:extLst>
                <a:ext uri="{FF2B5EF4-FFF2-40B4-BE49-F238E27FC236}">
                  <a16:creationId xmlns:a16="http://schemas.microsoft.com/office/drawing/2014/main" id="{8D8C4275-9855-42DA-A3D7-62DECB66C889}"/>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10">
              <a:extLst>
                <a:ext uri="{FF2B5EF4-FFF2-40B4-BE49-F238E27FC236}">
                  <a16:creationId xmlns:a16="http://schemas.microsoft.com/office/drawing/2014/main" id="{A9F0DB73-E271-4B95-81DE-F7C82C54BFB7}"/>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11">
              <a:extLst>
                <a:ext uri="{FF2B5EF4-FFF2-40B4-BE49-F238E27FC236}">
                  <a16:creationId xmlns:a16="http://schemas.microsoft.com/office/drawing/2014/main" id="{EA1251B3-2AC6-4CC5-AD08-5F3CAE8BD1D0}"/>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12">
              <a:extLst>
                <a:ext uri="{FF2B5EF4-FFF2-40B4-BE49-F238E27FC236}">
                  <a16:creationId xmlns:a16="http://schemas.microsoft.com/office/drawing/2014/main" id="{3392F9FC-5E1E-46F3-AF03-AA87CECD9035}"/>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13">
              <a:extLst>
                <a:ext uri="{FF2B5EF4-FFF2-40B4-BE49-F238E27FC236}">
                  <a16:creationId xmlns:a16="http://schemas.microsoft.com/office/drawing/2014/main" id="{39016875-B309-47E0-BA62-2ED27C6A9906}"/>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14">
              <a:extLst>
                <a:ext uri="{FF2B5EF4-FFF2-40B4-BE49-F238E27FC236}">
                  <a16:creationId xmlns:a16="http://schemas.microsoft.com/office/drawing/2014/main" id="{CE5A15F7-ED9C-450E-A2B9-9B70AD82FC9B}"/>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15">
              <a:extLst>
                <a:ext uri="{FF2B5EF4-FFF2-40B4-BE49-F238E27FC236}">
                  <a16:creationId xmlns:a16="http://schemas.microsoft.com/office/drawing/2014/main" id="{BF460E25-CA6E-4462-9BD3-CF2A79C744A0}"/>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16">
              <a:extLst>
                <a:ext uri="{FF2B5EF4-FFF2-40B4-BE49-F238E27FC236}">
                  <a16:creationId xmlns:a16="http://schemas.microsoft.com/office/drawing/2014/main" id="{E26F473C-0D7A-48BE-8C0E-EE80927D26D2}"/>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17">
              <a:extLst>
                <a:ext uri="{FF2B5EF4-FFF2-40B4-BE49-F238E27FC236}">
                  <a16:creationId xmlns:a16="http://schemas.microsoft.com/office/drawing/2014/main" id="{76F630D7-30E3-42CA-832E-ABD9DAEF0DF8}"/>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18">
              <a:extLst>
                <a:ext uri="{FF2B5EF4-FFF2-40B4-BE49-F238E27FC236}">
                  <a16:creationId xmlns:a16="http://schemas.microsoft.com/office/drawing/2014/main" id="{FB4E4052-7FB9-42C5-90AD-5055AE23EEBC}"/>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19">
              <a:extLst>
                <a:ext uri="{FF2B5EF4-FFF2-40B4-BE49-F238E27FC236}">
                  <a16:creationId xmlns:a16="http://schemas.microsoft.com/office/drawing/2014/main" id="{1D6C8EB2-0893-4B8E-9F43-BBC9EC497B32}"/>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43" name="Title 1">
            <a:extLst>
              <a:ext uri="{FF2B5EF4-FFF2-40B4-BE49-F238E27FC236}">
                <a16:creationId xmlns:a16="http://schemas.microsoft.com/office/drawing/2014/main" id="{2D38DCE0-498A-4257-882B-35218F30930A}"/>
              </a:ext>
            </a:extLst>
          </p:cNvPr>
          <p:cNvSpPr txBox="1">
            <a:spLocks noGrp="1"/>
          </p:cNvSpPr>
          <p:nvPr>
            <p:ph type="title" idx="4294967295"/>
          </p:nvPr>
        </p:nvSpPr>
        <p:spPr>
          <a:xfrm>
            <a:off x="465138" y="632779"/>
            <a:ext cx="11533187" cy="8207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4800" b="0" i="0" u="none" strike="noStrike" kern="1200" cap="none" spc="-50" normalizeH="0" baseline="0" noProof="0" dirty="0">
                <a:ln w="3175">
                  <a:noFill/>
                </a:ln>
                <a:solidFill>
                  <a:srgbClr val="0F78D4"/>
                </a:solidFill>
                <a:effectLst/>
                <a:uLnTx/>
                <a:uFillTx/>
                <a:latin typeface="Segoe UI Semibold"/>
                <a:ea typeface="+mn-ea"/>
                <a:cs typeface="Segoe UI" pitchFamily="34" charset="0"/>
              </a:rPr>
              <a:t>Azure Arc</a:t>
            </a:r>
            <a:br>
              <a:rPr kumimoji="0" lang="en-US" sz="4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b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Bring Azure services and management to any infrastructure</a:t>
            </a:r>
          </a:p>
        </p:txBody>
      </p:sp>
      <p:sp>
        <p:nvSpPr>
          <p:cNvPr id="1045" name="Rectangle 1044">
            <a:extLst>
              <a:ext uri="{FF2B5EF4-FFF2-40B4-BE49-F238E27FC236}">
                <a16:creationId xmlns:a16="http://schemas.microsoft.com/office/drawing/2014/main" id="{DF652FB3-6AF7-47C2-B973-3978292B93D4}"/>
              </a:ext>
            </a:extLst>
          </p:cNvPr>
          <p:cNvSpPr/>
          <p:nvPr/>
        </p:nvSpPr>
        <p:spPr bwMode="auto">
          <a:xfrm>
            <a:off x="344008" y="3474599"/>
            <a:ext cx="2745287"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Run Azure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data services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anywhere</a:t>
            </a:r>
          </a:p>
        </p:txBody>
      </p:sp>
      <p:sp>
        <p:nvSpPr>
          <p:cNvPr id="1046" name="Rectangle 1045">
            <a:extLst>
              <a:ext uri="{FF2B5EF4-FFF2-40B4-BE49-F238E27FC236}">
                <a16:creationId xmlns:a16="http://schemas.microsoft.com/office/drawing/2014/main" id="{78FB8E5F-1BA6-4242-9F49-F0E7E69A6B17}"/>
              </a:ext>
            </a:extLst>
          </p:cNvPr>
          <p:cNvSpPr/>
          <p:nvPr/>
        </p:nvSpPr>
        <p:spPr bwMode="auto">
          <a:xfrm>
            <a:off x="3291367" y="3474599"/>
            <a:ext cx="2745287"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Extend Azure management across your environments</a:t>
            </a:r>
          </a:p>
        </p:txBody>
      </p:sp>
      <p:sp>
        <p:nvSpPr>
          <p:cNvPr id="1047" name="Rectangle 1046">
            <a:extLst>
              <a:ext uri="{FF2B5EF4-FFF2-40B4-BE49-F238E27FC236}">
                <a16:creationId xmlns:a16="http://schemas.microsoft.com/office/drawing/2014/main" id="{2FE686ED-09F0-4E7C-BB5A-5D6039345EAA}"/>
              </a:ext>
            </a:extLst>
          </p:cNvPr>
          <p:cNvSpPr/>
          <p:nvPr/>
        </p:nvSpPr>
        <p:spPr bwMode="auto">
          <a:xfrm>
            <a:off x="6256230" y="3474599"/>
            <a:ext cx="2745287"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Adopt cloud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practices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on-premises</a:t>
            </a:r>
          </a:p>
        </p:txBody>
      </p:sp>
      <p:sp>
        <p:nvSpPr>
          <p:cNvPr id="1049" name="Rectangle 1048">
            <a:extLst>
              <a:ext uri="{FF2B5EF4-FFF2-40B4-BE49-F238E27FC236}">
                <a16:creationId xmlns:a16="http://schemas.microsoft.com/office/drawing/2014/main" id="{13B8BF10-3EBA-4BAA-BE4D-F567A3944F2A}"/>
              </a:ext>
            </a:extLst>
          </p:cNvPr>
          <p:cNvSpPr/>
          <p:nvPr/>
        </p:nvSpPr>
        <p:spPr bwMode="auto">
          <a:xfrm>
            <a:off x="9254706" y="3485142"/>
            <a:ext cx="2745287"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Implement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Azure security anywhere</a:t>
            </a:r>
          </a:p>
        </p:txBody>
      </p:sp>
      <p:sp>
        <p:nvSpPr>
          <p:cNvPr id="160" name="TextBox 159">
            <a:extLst>
              <a:ext uri="{FF2B5EF4-FFF2-40B4-BE49-F238E27FC236}">
                <a16:creationId xmlns:a16="http://schemas.microsoft.com/office/drawing/2014/main" id="{816ADE10-0B6A-4974-BA24-08EF99710A5D}"/>
              </a:ext>
            </a:extLst>
          </p:cNvPr>
          <p:cNvSpPr txBox="1"/>
          <p:nvPr/>
        </p:nvSpPr>
        <p:spPr>
          <a:xfrm>
            <a:off x="2789032" y="5085603"/>
            <a:ext cx="6858410" cy="313904"/>
          </a:xfrm>
          <a:prstGeom prst="rect">
            <a:avLst/>
          </a:prstGeom>
          <a:noFill/>
        </p:spPr>
        <p:txBody>
          <a:bodyPr wrap="square" lIns="0" tIns="0" rIns="0" bIns="0" rtlCol="0">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Azure Arc is a set of technologies that extends Azure management and enables Azure services to run across on-premises, multi-cloud, and edge </a:t>
            </a:r>
          </a:p>
        </p:txBody>
      </p:sp>
    </p:spTree>
    <p:extLst>
      <p:ext uri="{BB962C8B-B14F-4D97-AF65-F5344CB8AC3E}">
        <p14:creationId xmlns:p14="http://schemas.microsoft.com/office/powerpoint/2010/main" val="104625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42" presetClass="path" presetSubtype="0" decel="100000" fill="hold" grpId="1" nodeType="withEffect">
                                  <p:stCondLst>
                                    <p:cond delay="400"/>
                                  </p:stCondLst>
                                  <p:childTnLst>
                                    <p:animMotion origin="layout" path="M 0 -4.44444E-6 L 0 0.01899 " pathEditMode="relative" rAng="0" ptsTypes="AA">
                                      <p:cBhvr>
                                        <p:cTn id="9" dur="700" spd="-100000" fill="hold"/>
                                        <p:tgtEl>
                                          <p:spTgt spid="16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6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idx="4294967295"/>
          </p:nvPr>
        </p:nvSpPr>
        <p:spPr>
          <a:xfrm>
            <a:off x="465138" y="632779"/>
            <a:ext cx="11533187"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F78D4"/>
                </a:solidFill>
                <a:effectLst/>
                <a:uLnTx/>
                <a:uFillTx/>
                <a:latin typeface="Segoe UI Semibold"/>
                <a:ea typeface="+mn-ea"/>
                <a:cs typeface="Segoe UI" pitchFamily="34" charset="0"/>
              </a:rPr>
              <a:t>Azure Arc</a:t>
            </a: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 | Customer use cases</a:t>
            </a:r>
            <a:endPar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endParaRPr>
          </a:p>
        </p:txBody>
      </p:sp>
      <p:sp>
        <p:nvSpPr>
          <p:cNvPr id="20" name="Rectangle 19">
            <a:extLst>
              <a:ext uri="{FF2B5EF4-FFF2-40B4-BE49-F238E27FC236}">
                <a16:creationId xmlns:a16="http://schemas.microsoft.com/office/drawing/2014/main" id="{C5D0B81C-338D-43A4-B123-72A1C8930FD5}"/>
              </a:ext>
            </a:extLst>
          </p:cNvPr>
          <p:cNvSpPr/>
          <p:nvPr/>
        </p:nvSpPr>
        <p:spPr bwMode="auto">
          <a:xfrm>
            <a:off x="770627" y="4071742"/>
            <a:ext cx="33242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Organize and govern</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across environments</a:t>
            </a:r>
          </a:p>
        </p:txBody>
      </p:sp>
      <p:sp>
        <p:nvSpPr>
          <p:cNvPr id="34" name="Rectangle 33">
            <a:extLst>
              <a:ext uri="{FF2B5EF4-FFF2-40B4-BE49-F238E27FC236}">
                <a16:creationId xmlns:a16="http://schemas.microsoft.com/office/drawing/2014/main" id="{79A49350-0387-4175-90E0-55ED7ED6E7EB}"/>
              </a:ext>
            </a:extLst>
          </p:cNvPr>
          <p:cNvSpPr/>
          <p:nvPr/>
        </p:nvSpPr>
        <p:spPr>
          <a:xfrm>
            <a:off x="944029" y="4743692"/>
            <a:ext cx="2977400" cy="1643527"/>
          </a:xfrm>
          <a:prstGeom prst="rect">
            <a:avLst/>
          </a:prstGeom>
        </p:spPr>
        <p:txBody>
          <a:bodyPr wrap="square">
            <a:spAutoFit/>
          </a:bodyPr>
          <a:lstStyle/>
          <a:p>
            <a:pPr lvl="0" algn="ctr" defTabSz="932472" fontAlgn="base">
              <a:lnSpc>
                <a:spcPct val="90000"/>
              </a:lnSpc>
              <a:spcBef>
                <a:spcPct val="0"/>
              </a:spcBef>
              <a:spcAft>
                <a:spcPct val="0"/>
              </a:spcAft>
              <a:defRPr/>
            </a:pPr>
            <a:r>
              <a:rPr lang="en-US" sz="1600" dirty="0">
                <a:solidFill>
                  <a:srgbClr val="3C3C41"/>
                </a:solidFill>
                <a:latin typeface="Segoe UI"/>
              </a:rPr>
              <a:t>Get Kubernetes clusters and servers that are sprawling across clouds, datacenters and edge under control by centrally organizing and governing from </a:t>
            </a:r>
            <a:br>
              <a:rPr lang="en-US" sz="1600" dirty="0">
                <a:solidFill>
                  <a:srgbClr val="3C3C41"/>
                </a:solidFill>
                <a:latin typeface="Segoe UI"/>
              </a:rPr>
            </a:br>
            <a:r>
              <a:rPr lang="en-US" sz="1600" dirty="0">
                <a:solidFill>
                  <a:srgbClr val="3C3C41"/>
                </a:solidFill>
                <a:latin typeface="Segoe UI"/>
              </a:rPr>
              <a:t>a single place</a:t>
            </a:r>
          </a:p>
        </p:txBody>
      </p:sp>
      <p:sp>
        <p:nvSpPr>
          <p:cNvPr id="2" name="Rectangle 1">
            <a:extLst>
              <a:ext uri="{FF2B5EF4-FFF2-40B4-BE49-F238E27FC236}">
                <a16:creationId xmlns:a16="http://schemas.microsoft.com/office/drawing/2014/main" id="{E6C6E213-C68C-4B42-82F1-5F3CACDC286F}"/>
              </a:ext>
            </a:extLst>
          </p:cNvPr>
          <p:cNvSpPr/>
          <p:nvPr/>
        </p:nvSpPr>
        <p:spPr bwMode="auto">
          <a:xfrm>
            <a:off x="4556135" y="4071742"/>
            <a:ext cx="33242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At-scale Kubernetes </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app management</a:t>
            </a:r>
          </a:p>
        </p:txBody>
      </p:sp>
      <p:sp>
        <p:nvSpPr>
          <p:cNvPr id="3" name="Rectangle 2">
            <a:extLst>
              <a:ext uri="{FF2B5EF4-FFF2-40B4-BE49-F238E27FC236}">
                <a16:creationId xmlns:a16="http://schemas.microsoft.com/office/drawing/2014/main" id="{62CFCA71-7F3C-4200-9BA0-D548D240190F}"/>
              </a:ext>
            </a:extLst>
          </p:cNvPr>
          <p:cNvSpPr/>
          <p:nvPr/>
        </p:nvSpPr>
        <p:spPr>
          <a:xfrm>
            <a:off x="4628702" y="4743692"/>
            <a:ext cx="3179071" cy="1643527"/>
          </a:xfrm>
          <a:prstGeom prst="rect">
            <a:avLst/>
          </a:prstGeom>
        </p:spPr>
        <p:txBody>
          <a:bodyPr wrap="square">
            <a:spAutoFit/>
          </a:bodyPr>
          <a:lstStyle/>
          <a:p>
            <a:pPr marR="0" indent="0" algn="ctr" defTabSz="932472" fontAlgn="base">
              <a:lnSpc>
                <a:spcPct val="90000"/>
              </a:lnSpc>
              <a:spcBef>
                <a:spcPct val="0"/>
              </a:spcBef>
              <a:spcAft>
                <a:spcPct val="0"/>
              </a:spcAft>
              <a:buClrTx/>
              <a:buSzTx/>
              <a:buFontTx/>
              <a:buNone/>
              <a:tabLst/>
              <a:defRPr/>
            </a:pPr>
            <a:r>
              <a:rPr lang="en-US" sz="1600" dirty="0">
                <a:solidFill>
                  <a:srgbClr val="3C3C41"/>
                </a:solidFill>
                <a:latin typeface="Segoe UI"/>
              </a:rPr>
              <a:t>Deploy and manage Kubernetes applications at scale across environments using DevOps techniques. Ensure that applications are deployed </a:t>
            </a:r>
            <a:br>
              <a:rPr lang="en-US" sz="1600" dirty="0">
                <a:solidFill>
                  <a:srgbClr val="3C3C41"/>
                </a:solidFill>
                <a:latin typeface="Segoe UI"/>
              </a:rPr>
            </a:br>
            <a:r>
              <a:rPr lang="en-US" sz="1600" dirty="0">
                <a:solidFill>
                  <a:srgbClr val="3C3C41"/>
                </a:solidFill>
                <a:latin typeface="Segoe UI"/>
              </a:rPr>
              <a:t>and configured consistently </a:t>
            </a:r>
            <a:br>
              <a:rPr lang="en-US" sz="1600" dirty="0">
                <a:solidFill>
                  <a:srgbClr val="3C3C41"/>
                </a:solidFill>
                <a:latin typeface="Segoe UI"/>
              </a:rPr>
            </a:br>
            <a:r>
              <a:rPr lang="en-US" sz="1600" dirty="0">
                <a:solidFill>
                  <a:srgbClr val="3C3C41"/>
                </a:solidFill>
                <a:latin typeface="Segoe UI"/>
              </a:rPr>
              <a:t>from source control, at scale</a:t>
            </a:r>
          </a:p>
        </p:txBody>
      </p:sp>
      <p:sp>
        <p:nvSpPr>
          <p:cNvPr id="5" name="Rectangle 4">
            <a:extLst>
              <a:ext uri="{FF2B5EF4-FFF2-40B4-BE49-F238E27FC236}">
                <a16:creationId xmlns:a16="http://schemas.microsoft.com/office/drawing/2014/main" id="{B5F53C3A-C03E-47EB-8324-A93D3881FFC7}"/>
              </a:ext>
            </a:extLst>
          </p:cNvPr>
          <p:cNvSpPr/>
          <p:nvPr/>
        </p:nvSpPr>
        <p:spPr bwMode="auto">
          <a:xfrm>
            <a:off x="8341644" y="4071742"/>
            <a:ext cx="33242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367" fontAlgn="base">
              <a:lnSpc>
                <a:spcPct val="90000"/>
              </a:lnSpc>
              <a:defRPr/>
            </a:pPr>
            <a:r>
              <a:rPr lang="en-US" sz="2000" dirty="0">
                <a:solidFill>
                  <a:srgbClr val="3C3C41"/>
                </a:solidFill>
                <a:latin typeface="Segoe UI Semibold" panose="020B0702040204020203" pitchFamily="34" charset="0"/>
                <a:cs typeface="Segoe UI Semibold" panose="020B0702040204020203" pitchFamily="34" charset="0"/>
              </a:rPr>
              <a:t>Run data services</a:t>
            </a:r>
            <a:br>
              <a:rPr lang="en-US" sz="2000" dirty="0">
                <a:solidFill>
                  <a:srgbClr val="3C3C41"/>
                </a:solidFill>
                <a:latin typeface="Segoe UI Semibold" panose="020B0702040204020203" pitchFamily="34" charset="0"/>
                <a:cs typeface="Segoe UI Semibold" panose="020B0702040204020203" pitchFamily="34" charset="0"/>
              </a:rPr>
            </a:br>
            <a:r>
              <a:rPr lang="en-US" sz="2000" dirty="0">
                <a:solidFill>
                  <a:srgbClr val="3C3C41"/>
                </a:solidFill>
                <a:latin typeface="Segoe UI Semibold" panose="020B0702040204020203" pitchFamily="34" charset="0"/>
                <a:cs typeface="Segoe UI Semibold" panose="020B0702040204020203" pitchFamily="34" charset="0"/>
              </a:rPr>
              <a:t>anywhere</a:t>
            </a:r>
          </a:p>
        </p:txBody>
      </p:sp>
      <p:sp>
        <p:nvSpPr>
          <p:cNvPr id="18" name="Rectangle 17">
            <a:extLst>
              <a:ext uri="{FF2B5EF4-FFF2-40B4-BE49-F238E27FC236}">
                <a16:creationId xmlns:a16="http://schemas.microsoft.com/office/drawing/2014/main" id="{09FBEC90-F142-4CD3-8ACD-89B8089D92E0}"/>
              </a:ext>
            </a:extLst>
          </p:cNvPr>
          <p:cNvSpPr/>
          <p:nvPr/>
        </p:nvSpPr>
        <p:spPr>
          <a:xfrm>
            <a:off x="8341644" y="4743692"/>
            <a:ext cx="3324204" cy="1643527"/>
          </a:xfrm>
          <a:prstGeom prst="rect">
            <a:avLst/>
          </a:prstGeom>
        </p:spPr>
        <p:txBody>
          <a:bodyPr wrap="square">
            <a:spAutoFit/>
          </a:bodyPr>
          <a:lstStyle/>
          <a:p>
            <a:pPr algn="ctr" defTabSz="932472" fontAlgn="base">
              <a:lnSpc>
                <a:spcPct val="90000"/>
              </a:lnSpc>
              <a:spcBef>
                <a:spcPct val="0"/>
              </a:spcBef>
              <a:spcAft>
                <a:spcPct val="0"/>
              </a:spcAft>
              <a:defRPr/>
            </a:pPr>
            <a:r>
              <a:rPr lang="en-US" sz="1600" dirty="0">
                <a:solidFill>
                  <a:srgbClr val="3C3C41"/>
                </a:solidFill>
                <a:latin typeface="Segoe UI"/>
              </a:rPr>
              <a:t>Deploy and manage data services where you need it for latency </a:t>
            </a:r>
            <a:br>
              <a:rPr lang="en-US" sz="1600" dirty="0">
                <a:solidFill>
                  <a:srgbClr val="3C3C41"/>
                </a:solidFill>
                <a:latin typeface="Segoe UI"/>
              </a:rPr>
            </a:br>
            <a:r>
              <a:rPr lang="en-US" sz="1600" dirty="0">
                <a:solidFill>
                  <a:srgbClr val="3C3C41"/>
                </a:solidFill>
                <a:latin typeface="Segoe UI"/>
              </a:rPr>
              <a:t>or compliance reasons. Always </a:t>
            </a:r>
            <a:br>
              <a:rPr lang="en-US" sz="1600" dirty="0">
                <a:solidFill>
                  <a:srgbClr val="3C3C41"/>
                </a:solidFill>
                <a:latin typeface="Segoe UI"/>
              </a:rPr>
            </a:br>
            <a:r>
              <a:rPr lang="en-US" sz="1600" dirty="0">
                <a:solidFill>
                  <a:srgbClr val="3C3C41"/>
                </a:solidFill>
                <a:latin typeface="Segoe UI"/>
              </a:rPr>
              <a:t>use the most current technology and seamlessly manage and </a:t>
            </a:r>
            <a:br>
              <a:rPr lang="en-US" sz="1600" dirty="0">
                <a:solidFill>
                  <a:srgbClr val="3C3C41"/>
                </a:solidFill>
                <a:latin typeface="Segoe UI"/>
              </a:rPr>
            </a:br>
            <a:r>
              <a:rPr lang="en-US" sz="1600" dirty="0">
                <a:solidFill>
                  <a:srgbClr val="3C3C41"/>
                </a:solidFill>
                <a:latin typeface="Segoe UI"/>
              </a:rPr>
              <a:t>secure your data assets across </a:t>
            </a:r>
            <a:br>
              <a:rPr lang="en-US" sz="1600" dirty="0">
                <a:solidFill>
                  <a:srgbClr val="3C3C41"/>
                </a:solidFill>
                <a:latin typeface="Segoe UI"/>
              </a:rPr>
            </a:br>
            <a:r>
              <a:rPr lang="en-US" sz="1600" dirty="0">
                <a:solidFill>
                  <a:srgbClr val="3C3C41"/>
                </a:solidFill>
                <a:latin typeface="Segoe UI"/>
              </a:rPr>
              <a:t>on-premises, clouds and edge</a:t>
            </a:r>
          </a:p>
        </p:txBody>
      </p:sp>
      <p:grpSp>
        <p:nvGrpSpPr>
          <p:cNvPr id="211" name="Group 210">
            <a:extLst>
              <a:ext uri="{FF2B5EF4-FFF2-40B4-BE49-F238E27FC236}">
                <a16:creationId xmlns:a16="http://schemas.microsoft.com/office/drawing/2014/main" id="{0370F58E-8EEE-4BBD-B89D-A0C423A1784B}"/>
              </a:ext>
              <a:ext uri="{C183D7F6-B498-43B3-948B-1728B52AA6E4}">
                <adec:decorative xmlns:adec="http://schemas.microsoft.com/office/drawing/2017/decorative" val="1"/>
              </a:ext>
            </a:extLst>
          </p:cNvPr>
          <p:cNvGrpSpPr/>
          <p:nvPr/>
        </p:nvGrpSpPr>
        <p:grpSpPr>
          <a:xfrm>
            <a:off x="5013595" y="2404760"/>
            <a:ext cx="2409291" cy="735898"/>
            <a:chOff x="4607560" y="2803716"/>
            <a:chExt cx="1880033" cy="574244"/>
          </a:xfrm>
        </p:grpSpPr>
        <p:grpSp>
          <p:nvGrpSpPr>
            <p:cNvPr id="212" name="Group 211">
              <a:extLst>
                <a:ext uri="{FF2B5EF4-FFF2-40B4-BE49-F238E27FC236}">
                  <a16:creationId xmlns:a16="http://schemas.microsoft.com/office/drawing/2014/main" id="{5BA9E8FB-17E3-41E6-A484-69C0FF944F99}"/>
                </a:ext>
              </a:extLst>
            </p:cNvPr>
            <p:cNvGrpSpPr/>
            <p:nvPr/>
          </p:nvGrpSpPr>
          <p:grpSpPr>
            <a:xfrm>
              <a:off x="4836485" y="3049171"/>
              <a:ext cx="1267691" cy="83127"/>
              <a:chOff x="1558636" y="2758787"/>
              <a:chExt cx="1267691" cy="83127"/>
            </a:xfrm>
          </p:grpSpPr>
          <p:cxnSp>
            <p:nvCxnSpPr>
              <p:cNvPr id="236" name="Straight Connector 235">
                <a:extLst>
                  <a:ext uri="{FF2B5EF4-FFF2-40B4-BE49-F238E27FC236}">
                    <a16:creationId xmlns:a16="http://schemas.microsoft.com/office/drawing/2014/main" id="{3F1F3120-74EF-441F-9A46-7EB666BE1AE3}"/>
                  </a:ext>
                </a:extLst>
              </p:cNvPr>
              <p:cNvCxnSpPr>
                <a:cxnSpLocks/>
              </p:cNvCxnSpPr>
              <p:nvPr/>
            </p:nvCxnSpPr>
            <p:spPr>
              <a:xfrm>
                <a:off x="1558636" y="2800350"/>
                <a:ext cx="1267691" cy="0"/>
              </a:xfrm>
              <a:prstGeom prst="line">
                <a:avLst/>
              </a:prstGeom>
              <a:noFill/>
              <a:ln w="15875" cap="flat" cmpd="sng" algn="ctr">
                <a:solidFill>
                  <a:srgbClr val="FFFFFF">
                    <a:lumMod val="85000"/>
                  </a:srgbClr>
                </a:solidFill>
                <a:prstDash val="solid"/>
                <a:miter lim="800000"/>
                <a:headEnd type="none" w="med" len="med"/>
                <a:tailEnd type="none" w="med" len="med"/>
              </a:ln>
              <a:effectLst/>
            </p:spPr>
          </p:cxnSp>
          <p:sp>
            <p:nvSpPr>
              <p:cNvPr id="237" name="Rectangle 40">
                <a:extLst>
                  <a:ext uri="{FF2B5EF4-FFF2-40B4-BE49-F238E27FC236}">
                    <a16:creationId xmlns:a16="http://schemas.microsoft.com/office/drawing/2014/main" id="{14D31ADC-3E23-4C47-8C0C-F58D9DB3B039}"/>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cap="flat" cmpd="sng" algn="ctr">
                <a:solidFill>
                  <a:srgbClr val="FFFFFF">
                    <a:lumMod val="85000"/>
                  </a:srgbClr>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213" name="Oval 212">
              <a:extLst>
                <a:ext uri="{FF2B5EF4-FFF2-40B4-BE49-F238E27FC236}">
                  <a16:creationId xmlns:a16="http://schemas.microsoft.com/office/drawing/2014/main" id="{AE67780F-42B7-4BEE-82D6-690069F46152}"/>
                </a:ext>
              </a:extLst>
            </p:cNvPr>
            <p:cNvSpPr/>
            <p:nvPr/>
          </p:nvSpPr>
          <p:spPr bwMode="auto">
            <a:xfrm>
              <a:off x="5308848" y="2844800"/>
              <a:ext cx="533160" cy="5331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4" name="spreadsheet" descr="spreadsheet, data, paper, list">
              <a:extLst>
                <a:ext uri="{FF2B5EF4-FFF2-40B4-BE49-F238E27FC236}">
                  <a16:creationId xmlns:a16="http://schemas.microsoft.com/office/drawing/2014/main" id="{73FB171B-D908-4F2B-A5FA-1892E5B131EF}"/>
                </a:ext>
              </a:extLst>
            </p:cNvPr>
            <p:cNvGrpSpPr/>
            <p:nvPr/>
          </p:nvGrpSpPr>
          <p:grpSpPr>
            <a:xfrm>
              <a:off x="6223458" y="2922863"/>
              <a:ext cx="264135" cy="333644"/>
              <a:chOff x="6392789" y="3964742"/>
              <a:chExt cx="297505" cy="375795"/>
            </a:xfrm>
          </p:grpSpPr>
          <p:sp>
            <p:nvSpPr>
              <p:cNvPr id="228" name="Freeform: Shape 227">
                <a:extLst>
                  <a:ext uri="{FF2B5EF4-FFF2-40B4-BE49-F238E27FC236}">
                    <a16:creationId xmlns:a16="http://schemas.microsoft.com/office/drawing/2014/main" id="{F9E7C9B4-EA8B-4B80-ADDD-5377DA53F0B2}"/>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9" name="Freeform: Shape 228">
                <a:extLst>
                  <a:ext uri="{FF2B5EF4-FFF2-40B4-BE49-F238E27FC236}">
                    <a16:creationId xmlns:a16="http://schemas.microsoft.com/office/drawing/2014/main" id="{58108B33-B0D7-48A1-B3CF-157BADA3116E}"/>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0" name="Freeform: Shape 229">
                <a:extLst>
                  <a:ext uri="{FF2B5EF4-FFF2-40B4-BE49-F238E27FC236}">
                    <a16:creationId xmlns:a16="http://schemas.microsoft.com/office/drawing/2014/main" id="{50CC7513-FD94-4C04-80C7-7B9112E38F86}"/>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1" name="Freeform: Shape 230">
                <a:extLst>
                  <a:ext uri="{FF2B5EF4-FFF2-40B4-BE49-F238E27FC236}">
                    <a16:creationId xmlns:a16="http://schemas.microsoft.com/office/drawing/2014/main" id="{DDBCE67C-21DC-4C9E-8166-BE69C0C529CC}"/>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2" name="Freeform: Shape 231">
                <a:extLst>
                  <a:ext uri="{FF2B5EF4-FFF2-40B4-BE49-F238E27FC236}">
                    <a16:creationId xmlns:a16="http://schemas.microsoft.com/office/drawing/2014/main" id="{4FECE5C0-F5F1-42D1-B8EF-06063CECE4E3}"/>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3" name="Freeform: Shape 232">
                <a:extLst>
                  <a:ext uri="{FF2B5EF4-FFF2-40B4-BE49-F238E27FC236}">
                    <a16:creationId xmlns:a16="http://schemas.microsoft.com/office/drawing/2014/main" id="{DEAF144F-B88E-41D0-80A6-515E80755D65}"/>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4" name="Freeform: Shape 233">
                <a:extLst>
                  <a:ext uri="{FF2B5EF4-FFF2-40B4-BE49-F238E27FC236}">
                    <a16:creationId xmlns:a16="http://schemas.microsoft.com/office/drawing/2014/main" id="{D267380E-0187-4C94-9A1C-98BA3994F3CA}"/>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35" name="Freeform: Shape 234">
                <a:extLst>
                  <a:ext uri="{FF2B5EF4-FFF2-40B4-BE49-F238E27FC236}">
                    <a16:creationId xmlns:a16="http://schemas.microsoft.com/office/drawing/2014/main" id="{103A76CB-73AE-4D24-8A8B-23C447F34082}"/>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grpSp>
        <p:grpSp>
          <p:nvGrpSpPr>
            <p:cNvPr id="215" name="code samples" descr="code samples">
              <a:extLst>
                <a:ext uri="{FF2B5EF4-FFF2-40B4-BE49-F238E27FC236}">
                  <a16:creationId xmlns:a16="http://schemas.microsoft.com/office/drawing/2014/main" id="{369C9A3E-B01B-4037-A93B-79C689A7CBCD}"/>
                </a:ext>
              </a:extLst>
            </p:cNvPr>
            <p:cNvGrpSpPr/>
            <p:nvPr/>
          </p:nvGrpSpPr>
          <p:grpSpPr>
            <a:xfrm>
              <a:off x="5379789" y="3013129"/>
              <a:ext cx="393190" cy="198902"/>
              <a:chOff x="2548477" y="4015530"/>
              <a:chExt cx="500554" cy="253214"/>
            </a:xfrm>
          </p:grpSpPr>
          <p:sp>
            <p:nvSpPr>
              <p:cNvPr id="223" name="Freeform: Shape 222">
                <a:extLst>
                  <a:ext uri="{FF2B5EF4-FFF2-40B4-BE49-F238E27FC236}">
                    <a16:creationId xmlns:a16="http://schemas.microsoft.com/office/drawing/2014/main" id="{4A2A46FB-E4E6-4816-A1F8-3485FB7D6E44}"/>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4" name="Freeform: Shape 223">
                <a:extLst>
                  <a:ext uri="{FF2B5EF4-FFF2-40B4-BE49-F238E27FC236}">
                    <a16:creationId xmlns:a16="http://schemas.microsoft.com/office/drawing/2014/main" id="{928A72F7-D58F-498E-B4EA-0F3711FC2963}"/>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5" name="Freeform: Shape 224">
                <a:extLst>
                  <a:ext uri="{FF2B5EF4-FFF2-40B4-BE49-F238E27FC236}">
                    <a16:creationId xmlns:a16="http://schemas.microsoft.com/office/drawing/2014/main" id="{94233D72-2F9C-45F7-B129-8FCAF3B55C93}"/>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6" name="Freeform: Shape 225">
                <a:extLst>
                  <a:ext uri="{FF2B5EF4-FFF2-40B4-BE49-F238E27FC236}">
                    <a16:creationId xmlns:a16="http://schemas.microsoft.com/office/drawing/2014/main" id="{AC21C951-7FA6-4904-BD91-FAEA052B12FE}"/>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7" name="Freeform: Shape 226">
                <a:extLst>
                  <a:ext uri="{FF2B5EF4-FFF2-40B4-BE49-F238E27FC236}">
                    <a16:creationId xmlns:a16="http://schemas.microsoft.com/office/drawing/2014/main" id="{0166F49C-3661-49E6-8A4D-CCB34637FDC5}"/>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grpSp>
        <p:grpSp>
          <p:nvGrpSpPr>
            <p:cNvPr id="216" name="globe" descr="globe, earth">
              <a:extLst>
                <a:ext uri="{FF2B5EF4-FFF2-40B4-BE49-F238E27FC236}">
                  <a16:creationId xmlns:a16="http://schemas.microsoft.com/office/drawing/2014/main" id="{BCFA50CC-3EDC-45F9-A9B2-242A7B5091DA}"/>
                </a:ext>
              </a:extLst>
            </p:cNvPr>
            <p:cNvGrpSpPr/>
            <p:nvPr/>
          </p:nvGrpSpPr>
          <p:grpSpPr>
            <a:xfrm>
              <a:off x="4607560" y="2803716"/>
              <a:ext cx="574039" cy="574036"/>
              <a:chOff x="8617745" y="2840833"/>
              <a:chExt cx="896938" cy="896934"/>
            </a:xfrm>
          </p:grpSpPr>
          <p:sp>
            <p:nvSpPr>
              <p:cNvPr id="217" name="Oval 216">
                <a:extLst>
                  <a:ext uri="{FF2B5EF4-FFF2-40B4-BE49-F238E27FC236}">
                    <a16:creationId xmlns:a16="http://schemas.microsoft.com/office/drawing/2014/main" id="{1CD06AE9-44D9-43D4-8816-069F6833CB2A}"/>
                  </a:ext>
                </a:extLst>
              </p:cNvPr>
              <p:cNvSpPr/>
              <p:nvPr/>
            </p:nvSpPr>
            <p:spPr bwMode="auto">
              <a:xfrm>
                <a:off x="8618568" y="2840833"/>
                <a:ext cx="896112" cy="89611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4">
                <a:extLst>
                  <a:ext uri="{FF2B5EF4-FFF2-40B4-BE49-F238E27FC236}">
                    <a16:creationId xmlns:a16="http://schemas.microsoft.com/office/drawing/2014/main" id="{7EB1E888-F139-43D8-B950-ACCFDEB5B1F5}"/>
                  </a:ext>
                </a:extLst>
              </p:cNvPr>
              <p:cNvGrpSpPr>
                <a:grpSpLocks noChangeAspect="1"/>
              </p:cNvGrpSpPr>
              <p:nvPr/>
            </p:nvGrpSpPr>
            <p:grpSpPr bwMode="auto">
              <a:xfrm>
                <a:off x="8617745" y="2840833"/>
                <a:ext cx="896938" cy="896934"/>
                <a:chOff x="2177" y="498"/>
                <a:chExt cx="3324" cy="3324"/>
              </a:xfrm>
              <a:solidFill>
                <a:srgbClr val="243A5E"/>
              </a:solidFill>
            </p:grpSpPr>
            <p:sp>
              <p:nvSpPr>
                <p:cNvPr id="220" name="Freeform 5">
                  <a:extLst>
                    <a:ext uri="{FF2B5EF4-FFF2-40B4-BE49-F238E27FC236}">
                      <a16:creationId xmlns:a16="http://schemas.microsoft.com/office/drawing/2014/main" id="{4E1B33E2-6EEC-46FC-9E20-533BED1CC9CD}"/>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1" name="Freeform 6">
                  <a:extLst>
                    <a:ext uri="{FF2B5EF4-FFF2-40B4-BE49-F238E27FC236}">
                      <a16:creationId xmlns:a16="http://schemas.microsoft.com/office/drawing/2014/main" id="{6DAB8941-A9AB-4B62-B93A-DB07FA1AC11D}"/>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222" name="Freeform 7">
                  <a:extLst>
                    <a:ext uri="{FF2B5EF4-FFF2-40B4-BE49-F238E27FC236}">
                      <a16:creationId xmlns:a16="http://schemas.microsoft.com/office/drawing/2014/main" id="{E3D717C3-0F8F-4B84-9882-69FFA4468EA5}"/>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grpSp>
        </p:grpSp>
      </p:grpSp>
      <p:grpSp>
        <p:nvGrpSpPr>
          <p:cNvPr id="238" name="Group 237">
            <a:extLst>
              <a:ext uri="{FF2B5EF4-FFF2-40B4-BE49-F238E27FC236}">
                <a16:creationId xmlns:a16="http://schemas.microsoft.com/office/drawing/2014/main" id="{AB78A76D-E8AD-4798-97F6-1A08BC593D16}"/>
              </a:ext>
              <a:ext uri="{C183D7F6-B498-43B3-948B-1728B52AA6E4}">
                <adec:decorative xmlns:adec="http://schemas.microsoft.com/office/drawing/2017/decorative" val="1"/>
              </a:ext>
            </a:extLst>
          </p:cNvPr>
          <p:cNvGrpSpPr/>
          <p:nvPr/>
        </p:nvGrpSpPr>
        <p:grpSpPr>
          <a:xfrm>
            <a:off x="9169872" y="2011569"/>
            <a:ext cx="1667735" cy="1522313"/>
            <a:chOff x="9007415" y="2060024"/>
            <a:chExt cx="1635184" cy="1492599"/>
          </a:xfrm>
        </p:grpSpPr>
        <p:sp>
          <p:nvSpPr>
            <p:cNvPr id="239" name="Oval 238">
              <a:extLst>
                <a:ext uri="{FF2B5EF4-FFF2-40B4-BE49-F238E27FC236}">
                  <a16:creationId xmlns:a16="http://schemas.microsoft.com/office/drawing/2014/main" id="{BD865577-15C2-4E8A-B486-07A42A085D56}"/>
                </a:ext>
              </a:extLst>
            </p:cNvPr>
            <p:cNvSpPr/>
            <p:nvPr/>
          </p:nvSpPr>
          <p:spPr bwMode="auto">
            <a:xfrm>
              <a:off x="9120158" y="2184168"/>
              <a:ext cx="1362075" cy="1362075"/>
            </a:xfrm>
            <a:prstGeom prst="ellipse">
              <a:avLst/>
            </a:prstGeom>
            <a:noFill/>
            <a:ln w="15875" cap="flat" cmpd="sng" algn="ctr">
              <a:solidFill>
                <a:srgbClr val="FFFFFF">
                  <a:lumMod val="85000"/>
                </a:srgbClr>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useBgFill="1">
          <p:nvSpPr>
            <p:cNvPr id="240" name="Oval 239">
              <a:extLst>
                <a:ext uri="{FF2B5EF4-FFF2-40B4-BE49-F238E27FC236}">
                  <a16:creationId xmlns:a16="http://schemas.microsoft.com/office/drawing/2014/main" id="{C5D00C45-75E5-46AB-A139-2FD6B98380C2}"/>
                </a:ext>
              </a:extLst>
            </p:cNvPr>
            <p:cNvSpPr/>
            <p:nvPr/>
          </p:nvSpPr>
          <p:spPr bwMode="auto">
            <a:xfrm>
              <a:off x="9642415" y="2060024"/>
              <a:ext cx="317560" cy="3175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41" name="Oval 240">
              <a:extLst>
                <a:ext uri="{FF2B5EF4-FFF2-40B4-BE49-F238E27FC236}">
                  <a16:creationId xmlns:a16="http://schemas.microsoft.com/office/drawing/2014/main" id="{FD2F898C-498C-477A-980C-F739E63967FD}"/>
                </a:ext>
              </a:extLst>
            </p:cNvPr>
            <p:cNvSpPr/>
            <p:nvPr/>
          </p:nvSpPr>
          <p:spPr bwMode="auto">
            <a:xfrm>
              <a:off x="10325039" y="2533099"/>
              <a:ext cx="317560" cy="3175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2" name="Group 241">
              <a:extLst>
                <a:ext uri="{FF2B5EF4-FFF2-40B4-BE49-F238E27FC236}">
                  <a16:creationId xmlns:a16="http://schemas.microsoft.com/office/drawing/2014/main" id="{1DB9EE2E-2ECC-49AF-BF5C-8A554E8AFFE0}"/>
                </a:ext>
              </a:extLst>
            </p:cNvPr>
            <p:cNvGrpSpPr/>
            <p:nvPr/>
          </p:nvGrpSpPr>
          <p:grpSpPr>
            <a:xfrm>
              <a:off x="9519857" y="2528156"/>
              <a:ext cx="562679" cy="674104"/>
              <a:chOff x="9542400" y="2520955"/>
              <a:chExt cx="562679" cy="674104"/>
            </a:xfrm>
          </p:grpSpPr>
          <p:grpSp>
            <p:nvGrpSpPr>
              <p:cNvPr id="254" name="Group 253">
                <a:extLst>
                  <a:ext uri="{FF2B5EF4-FFF2-40B4-BE49-F238E27FC236}">
                    <a16:creationId xmlns:a16="http://schemas.microsoft.com/office/drawing/2014/main" id="{61157374-94F2-4852-A56C-E5E36FC54010}"/>
                  </a:ext>
                </a:extLst>
              </p:cNvPr>
              <p:cNvGrpSpPr/>
              <p:nvPr/>
            </p:nvGrpSpPr>
            <p:grpSpPr>
              <a:xfrm>
                <a:off x="9542400" y="2520955"/>
                <a:ext cx="562679" cy="283443"/>
                <a:chOff x="1419697" y="2812532"/>
                <a:chExt cx="1091633" cy="549900"/>
              </a:xfrm>
            </p:grpSpPr>
            <p:sp>
              <p:nvSpPr>
                <p:cNvPr id="270" name="cloud 4" descr="cloud">
                  <a:extLst>
                    <a:ext uri="{FF2B5EF4-FFF2-40B4-BE49-F238E27FC236}">
                      <a16:creationId xmlns:a16="http://schemas.microsoft.com/office/drawing/2014/main" id="{162D7DAF-3BAD-4CD9-A190-6DAD961B9184}"/>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71" name="cloud 4" descr="cloud">
                  <a:extLst>
                    <a:ext uri="{FF2B5EF4-FFF2-40B4-BE49-F238E27FC236}">
                      <a16:creationId xmlns:a16="http://schemas.microsoft.com/office/drawing/2014/main" id="{80CE182F-0CC5-4F2D-BE66-51B26E8912F2}"/>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72" name="cloud 4" descr="cloud">
                  <a:extLst>
                    <a:ext uri="{FF2B5EF4-FFF2-40B4-BE49-F238E27FC236}">
                      <a16:creationId xmlns:a16="http://schemas.microsoft.com/office/drawing/2014/main" id="{834AD505-42E5-49A8-8F3F-C5E6180265BF}"/>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255" name="Group 254">
                <a:extLst>
                  <a:ext uri="{FF2B5EF4-FFF2-40B4-BE49-F238E27FC236}">
                    <a16:creationId xmlns:a16="http://schemas.microsoft.com/office/drawing/2014/main" id="{4DD43C5C-AE9F-411F-89D9-3B6BB69564FC}"/>
                  </a:ext>
                </a:extLst>
              </p:cNvPr>
              <p:cNvGrpSpPr/>
              <p:nvPr/>
            </p:nvGrpSpPr>
            <p:grpSpPr>
              <a:xfrm>
                <a:off x="9562077" y="2746782"/>
                <a:ext cx="423298" cy="448277"/>
                <a:chOff x="6510727" y="4347819"/>
                <a:chExt cx="499674" cy="529160"/>
              </a:xfrm>
            </p:grpSpPr>
            <p:sp>
              <p:nvSpPr>
                <p:cNvPr id="256" name="Freeform: Shape 255">
                  <a:extLst>
                    <a:ext uri="{FF2B5EF4-FFF2-40B4-BE49-F238E27FC236}">
                      <a16:creationId xmlns:a16="http://schemas.microsoft.com/office/drawing/2014/main" id="{50C6457B-8F14-4F8D-96AE-7FA65E5BD4F1}"/>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grpSp>
              <p:nvGrpSpPr>
                <p:cNvPr id="257" name="Group 256">
                  <a:extLst>
                    <a:ext uri="{FF2B5EF4-FFF2-40B4-BE49-F238E27FC236}">
                      <a16:creationId xmlns:a16="http://schemas.microsoft.com/office/drawing/2014/main" id="{CBDA9A4C-5874-465F-BADE-B9F78BE5ACE0}"/>
                    </a:ext>
                  </a:extLst>
                </p:cNvPr>
                <p:cNvGrpSpPr/>
                <p:nvPr/>
              </p:nvGrpSpPr>
              <p:grpSpPr>
                <a:xfrm>
                  <a:off x="6558497" y="4441365"/>
                  <a:ext cx="282498" cy="101334"/>
                  <a:chOff x="3292936" y="2556427"/>
                  <a:chExt cx="597929" cy="214484"/>
                </a:xfrm>
                <a:solidFill>
                  <a:srgbClr val="FFFFFF"/>
                </a:solidFill>
              </p:grpSpPr>
              <p:sp useBgFill="1">
                <p:nvSpPr>
                  <p:cNvPr id="266" name="Rectangle 265">
                    <a:extLst>
                      <a:ext uri="{FF2B5EF4-FFF2-40B4-BE49-F238E27FC236}">
                        <a16:creationId xmlns:a16="http://schemas.microsoft.com/office/drawing/2014/main" id="{00E374F4-6FA4-4560-94AA-40F8EF482347}"/>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7" name="Rectangle 266">
                    <a:extLst>
                      <a:ext uri="{FF2B5EF4-FFF2-40B4-BE49-F238E27FC236}">
                        <a16:creationId xmlns:a16="http://schemas.microsoft.com/office/drawing/2014/main" id="{9D22F691-C832-476F-8E39-5CB3FFD040D3}"/>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8" name="Rectangle 267">
                    <a:extLst>
                      <a:ext uri="{FF2B5EF4-FFF2-40B4-BE49-F238E27FC236}">
                        <a16:creationId xmlns:a16="http://schemas.microsoft.com/office/drawing/2014/main" id="{175E0394-7F78-4322-9A08-D5FFCCC2FFAA}"/>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9" name="Rectangle 268">
                    <a:extLst>
                      <a:ext uri="{FF2B5EF4-FFF2-40B4-BE49-F238E27FC236}">
                        <a16:creationId xmlns:a16="http://schemas.microsoft.com/office/drawing/2014/main" id="{347AD570-16ED-4046-A00E-EFD851239A6C}"/>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grpSp>
            <p:grpSp>
              <p:nvGrpSpPr>
                <p:cNvPr id="258" name="Group 257">
                  <a:extLst>
                    <a:ext uri="{FF2B5EF4-FFF2-40B4-BE49-F238E27FC236}">
                      <a16:creationId xmlns:a16="http://schemas.microsoft.com/office/drawing/2014/main" id="{73CF9816-D645-42B9-9723-20BBCDA9E679}"/>
                    </a:ext>
                  </a:extLst>
                </p:cNvPr>
                <p:cNvGrpSpPr/>
                <p:nvPr/>
              </p:nvGrpSpPr>
              <p:grpSpPr>
                <a:xfrm>
                  <a:off x="6558497" y="4576276"/>
                  <a:ext cx="282498" cy="101334"/>
                  <a:chOff x="3292936" y="2556427"/>
                  <a:chExt cx="597929" cy="214484"/>
                </a:xfrm>
                <a:solidFill>
                  <a:srgbClr val="FFFFFF"/>
                </a:solidFill>
              </p:grpSpPr>
              <p:sp useBgFill="1">
                <p:nvSpPr>
                  <p:cNvPr id="262" name="Rectangle 261">
                    <a:extLst>
                      <a:ext uri="{FF2B5EF4-FFF2-40B4-BE49-F238E27FC236}">
                        <a16:creationId xmlns:a16="http://schemas.microsoft.com/office/drawing/2014/main" id="{7F7D9B86-5E97-469C-B5C4-99239969439F}"/>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3" name="Rectangle 262">
                    <a:extLst>
                      <a:ext uri="{FF2B5EF4-FFF2-40B4-BE49-F238E27FC236}">
                        <a16:creationId xmlns:a16="http://schemas.microsoft.com/office/drawing/2014/main" id="{6A00F764-4336-4C50-AE58-49F9C501B8DB}"/>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4" name="Rectangle 263">
                    <a:extLst>
                      <a:ext uri="{FF2B5EF4-FFF2-40B4-BE49-F238E27FC236}">
                        <a16:creationId xmlns:a16="http://schemas.microsoft.com/office/drawing/2014/main" id="{9F5F200A-A636-40CB-B66C-BFF546C7C563}"/>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5" name="Rectangle 264">
                    <a:extLst>
                      <a:ext uri="{FF2B5EF4-FFF2-40B4-BE49-F238E27FC236}">
                        <a16:creationId xmlns:a16="http://schemas.microsoft.com/office/drawing/2014/main" id="{0B04BB6F-E28C-4C27-9B82-97535584BCE9}"/>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grpSp>
            <p:sp>
              <p:nvSpPr>
                <p:cNvPr id="259" name="Rectangle 258">
                  <a:extLst>
                    <a:ext uri="{FF2B5EF4-FFF2-40B4-BE49-F238E27FC236}">
                      <a16:creationId xmlns:a16="http://schemas.microsoft.com/office/drawing/2014/main" id="{EAE2C357-913A-4764-8882-04835D78FC0D}"/>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0" name="Rectangle 259">
                  <a:extLst>
                    <a:ext uri="{FF2B5EF4-FFF2-40B4-BE49-F238E27FC236}">
                      <a16:creationId xmlns:a16="http://schemas.microsoft.com/office/drawing/2014/main" id="{0B7D4885-4565-451A-AFA5-A197E863913D}"/>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sp useBgFill="1">
              <p:nvSpPr>
                <p:cNvPr id="261" name="Rectangle 260">
                  <a:extLst>
                    <a:ext uri="{FF2B5EF4-FFF2-40B4-BE49-F238E27FC236}">
                      <a16:creationId xmlns:a16="http://schemas.microsoft.com/office/drawing/2014/main" id="{C6A46516-1DC7-4D90-9830-484AE1039B2B}"/>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2319" tIns="31160" rIns="62319" bIns="31160" numCol="1" anchor="t" anchorCtr="0" compatLnSpc="1">
                  <a:prstTxWarp prst="textNoShape">
                    <a:avLst/>
                  </a:prstTxWarp>
                </a:bodyPr>
                <a:lstStyle/>
                <a:p>
                  <a:pPr marL="0" marR="0" lvl="0" indent="0" defTabSz="635635"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gradFill>
                      <a:gsLst>
                        <a:gs pos="0">
                          <a:srgbClr val="505050"/>
                        </a:gs>
                        <a:gs pos="100000">
                          <a:srgbClr val="505050"/>
                        </a:gs>
                      </a:gsLst>
                    </a:gradFill>
                    <a:effectLst/>
                    <a:uLnTx/>
                    <a:uFillTx/>
                    <a:latin typeface="Segoe UI Semilight"/>
                  </a:endParaRPr>
                </a:p>
              </p:txBody>
            </p:sp>
          </p:grpSp>
        </p:grpSp>
        <p:grpSp>
          <p:nvGrpSpPr>
            <p:cNvPr id="243" name="Group 242">
              <a:extLst>
                <a:ext uri="{FF2B5EF4-FFF2-40B4-BE49-F238E27FC236}">
                  <a16:creationId xmlns:a16="http://schemas.microsoft.com/office/drawing/2014/main" id="{611840C3-0C14-4475-ABE5-F72FEE426999}"/>
                </a:ext>
              </a:extLst>
            </p:cNvPr>
            <p:cNvGrpSpPr/>
            <p:nvPr/>
          </p:nvGrpSpPr>
          <p:grpSpPr>
            <a:xfrm>
              <a:off x="10124438" y="3235063"/>
              <a:ext cx="317560" cy="317560"/>
              <a:chOff x="9978965" y="3311263"/>
              <a:chExt cx="317560" cy="317560"/>
            </a:xfrm>
          </p:grpSpPr>
          <p:sp useBgFill="1">
            <p:nvSpPr>
              <p:cNvPr id="252" name="Oval 251">
                <a:extLst>
                  <a:ext uri="{FF2B5EF4-FFF2-40B4-BE49-F238E27FC236}">
                    <a16:creationId xmlns:a16="http://schemas.microsoft.com/office/drawing/2014/main" id="{E4DA7008-0068-4A8C-9755-0853FFC051BD}"/>
                  </a:ext>
                </a:extLst>
              </p:cNvPr>
              <p:cNvSpPr/>
              <p:nvPr/>
            </p:nvSpPr>
            <p:spPr bwMode="auto">
              <a:xfrm>
                <a:off x="9978965" y="3311263"/>
                <a:ext cx="317560" cy="3175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3" name="Graphic 252">
                <a:extLst>
                  <a:ext uri="{FF2B5EF4-FFF2-40B4-BE49-F238E27FC236}">
                    <a16:creationId xmlns:a16="http://schemas.microsoft.com/office/drawing/2014/main" id="{E467FB74-6648-4BE4-8C68-FA3F6441A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6141" y="3370345"/>
                <a:ext cx="204159" cy="204159"/>
              </a:xfrm>
              <a:prstGeom prst="rect">
                <a:avLst/>
              </a:prstGeom>
            </p:spPr>
          </p:pic>
        </p:grpSp>
        <p:grpSp>
          <p:nvGrpSpPr>
            <p:cNvPr id="244" name="Group 243">
              <a:extLst>
                <a:ext uri="{FF2B5EF4-FFF2-40B4-BE49-F238E27FC236}">
                  <a16:creationId xmlns:a16="http://schemas.microsoft.com/office/drawing/2014/main" id="{5B59F01D-8C1F-441B-A096-AA0AA093AE7A}"/>
                </a:ext>
              </a:extLst>
            </p:cNvPr>
            <p:cNvGrpSpPr/>
            <p:nvPr/>
          </p:nvGrpSpPr>
          <p:grpSpPr>
            <a:xfrm>
              <a:off x="9007415" y="2533099"/>
              <a:ext cx="317560" cy="317560"/>
              <a:chOff x="9109015" y="2269863"/>
              <a:chExt cx="317560" cy="317560"/>
            </a:xfrm>
          </p:grpSpPr>
          <p:sp useBgFill="1">
            <p:nvSpPr>
              <p:cNvPr id="250" name="Oval 249">
                <a:extLst>
                  <a:ext uri="{FF2B5EF4-FFF2-40B4-BE49-F238E27FC236}">
                    <a16:creationId xmlns:a16="http://schemas.microsoft.com/office/drawing/2014/main" id="{180012F0-AAED-4E0E-BC36-7C57CB79CF22}"/>
                  </a:ext>
                </a:extLst>
              </p:cNvPr>
              <p:cNvSpPr/>
              <p:nvPr/>
            </p:nvSpPr>
            <p:spPr bwMode="auto">
              <a:xfrm>
                <a:off x="9109015" y="2269863"/>
                <a:ext cx="317560" cy="3175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1" name="Graphic 250">
                <a:extLst>
                  <a:ext uri="{FF2B5EF4-FFF2-40B4-BE49-F238E27FC236}">
                    <a16:creationId xmlns:a16="http://schemas.microsoft.com/office/drawing/2014/main" id="{04A3963D-1770-46F0-AFD4-4BD3CFD894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8702" y="2309550"/>
                <a:ext cx="238186" cy="238186"/>
              </a:xfrm>
              <a:prstGeom prst="rect">
                <a:avLst/>
              </a:prstGeom>
            </p:spPr>
          </p:pic>
        </p:grpSp>
        <p:grpSp>
          <p:nvGrpSpPr>
            <p:cNvPr id="245" name="Group 244">
              <a:extLst>
                <a:ext uri="{FF2B5EF4-FFF2-40B4-BE49-F238E27FC236}">
                  <a16:creationId xmlns:a16="http://schemas.microsoft.com/office/drawing/2014/main" id="{276A429C-D3CF-4948-A966-20DC458FE20D}"/>
                </a:ext>
              </a:extLst>
            </p:cNvPr>
            <p:cNvGrpSpPr/>
            <p:nvPr/>
          </p:nvGrpSpPr>
          <p:grpSpPr>
            <a:xfrm>
              <a:off x="9211192" y="3235063"/>
              <a:ext cx="317560" cy="317560"/>
              <a:chOff x="8975665" y="2882638"/>
              <a:chExt cx="317560" cy="317560"/>
            </a:xfrm>
          </p:grpSpPr>
          <p:sp useBgFill="1">
            <p:nvSpPr>
              <p:cNvPr id="248" name="Oval 247">
                <a:extLst>
                  <a:ext uri="{FF2B5EF4-FFF2-40B4-BE49-F238E27FC236}">
                    <a16:creationId xmlns:a16="http://schemas.microsoft.com/office/drawing/2014/main" id="{B19CE6B4-E285-4C14-B927-2C7F81DCCDAB}"/>
                  </a:ext>
                </a:extLst>
              </p:cNvPr>
              <p:cNvSpPr/>
              <p:nvPr/>
            </p:nvSpPr>
            <p:spPr bwMode="auto">
              <a:xfrm>
                <a:off x="8975665" y="2882638"/>
                <a:ext cx="317560" cy="317560"/>
              </a:xfrm>
              <a:prstGeom prst="ellipse">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9" name="Graphic 248">
                <a:extLst>
                  <a:ext uri="{FF2B5EF4-FFF2-40B4-BE49-F238E27FC236}">
                    <a16:creationId xmlns:a16="http://schemas.microsoft.com/office/drawing/2014/main" id="{CD934849-B253-4070-8705-5B921C5C53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2971" y="2919944"/>
                <a:ext cx="242948" cy="242948"/>
              </a:xfrm>
              <a:prstGeom prst="rect">
                <a:avLst/>
              </a:prstGeom>
            </p:spPr>
          </p:pic>
        </p:grpSp>
        <p:pic>
          <p:nvPicPr>
            <p:cNvPr id="246" name="Graphic 245">
              <a:extLst>
                <a:ext uri="{FF2B5EF4-FFF2-40B4-BE49-F238E27FC236}">
                  <a16:creationId xmlns:a16="http://schemas.microsoft.com/office/drawing/2014/main" id="{FC157F17-957D-48B5-A37E-78149A636F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5510" y="2093119"/>
              <a:ext cx="251370" cy="251370"/>
            </a:xfrm>
            <a:prstGeom prst="rect">
              <a:avLst/>
            </a:prstGeom>
          </p:spPr>
        </p:pic>
        <p:pic>
          <p:nvPicPr>
            <p:cNvPr id="247" name="Kubernetes" descr="Kubernetes">
              <a:extLst>
                <a:ext uri="{FF2B5EF4-FFF2-40B4-BE49-F238E27FC236}">
                  <a16:creationId xmlns:a16="http://schemas.microsoft.com/office/drawing/2014/main" id="{9EE5CD46-0B87-4DD7-80A3-CBD249ADD4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56819" y="2564879"/>
              <a:ext cx="254000" cy="254000"/>
            </a:xfrm>
            <a:prstGeom prst="rect">
              <a:avLst/>
            </a:prstGeom>
          </p:spPr>
        </p:pic>
      </p:grpSp>
      <p:grpSp>
        <p:nvGrpSpPr>
          <p:cNvPr id="273" name="Group 272">
            <a:extLst>
              <a:ext uri="{FF2B5EF4-FFF2-40B4-BE49-F238E27FC236}">
                <a16:creationId xmlns:a16="http://schemas.microsoft.com/office/drawing/2014/main" id="{78F6BE84-68E5-4C35-83DC-93FC6EB13A82}"/>
              </a:ext>
              <a:ext uri="{C183D7F6-B498-43B3-948B-1728B52AA6E4}">
                <adec:decorative xmlns:adec="http://schemas.microsoft.com/office/drawing/2017/decorative" val="1"/>
              </a:ext>
            </a:extLst>
          </p:cNvPr>
          <p:cNvGrpSpPr/>
          <p:nvPr/>
        </p:nvGrpSpPr>
        <p:grpSpPr>
          <a:xfrm>
            <a:off x="1160364" y="1858034"/>
            <a:ext cx="2544730" cy="1829382"/>
            <a:chOff x="1171060" y="1876414"/>
            <a:chExt cx="2544730" cy="1829382"/>
          </a:xfrm>
        </p:grpSpPr>
        <p:grpSp>
          <p:nvGrpSpPr>
            <p:cNvPr id="274" name="Group 273">
              <a:extLst>
                <a:ext uri="{FF2B5EF4-FFF2-40B4-BE49-F238E27FC236}">
                  <a16:creationId xmlns:a16="http://schemas.microsoft.com/office/drawing/2014/main" id="{9105FFFF-E63E-4056-9964-CE1F8B7EEF9D}"/>
                </a:ext>
              </a:extLst>
            </p:cNvPr>
            <p:cNvGrpSpPr/>
            <p:nvPr/>
          </p:nvGrpSpPr>
          <p:grpSpPr>
            <a:xfrm>
              <a:off x="1171060" y="2065975"/>
              <a:ext cx="2544730" cy="1460348"/>
              <a:chOff x="1147337" y="2070101"/>
              <a:chExt cx="2495060" cy="1342941"/>
            </a:xfrm>
          </p:grpSpPr>
          <p:sp>
            <p:nvSpPr>
              <p:cNvPr id="299" name="Rectangle 298">
                <a:extLst>
                  <a:ext uri="{FF2B5EF4-FFF2-40B4-BE49-F238E27FC236}">
                    <a16:creationId xmlns:a16="http://schemas.microsoft.com/office/drawing/2014/main" id="{5A797973-05F9-4C96-8D19-30B8222FBAA2}"/>
                  </a:ext>
                </a:extLst>
              </p:cNvPr>
              <p:cNvSpPr/>
              <p:nvPr/>
            </p:nvSpPr>
            <p:spPr bwMode="auto">
              <a:xfrm>
                <a:off x="1147337" y="2070101"/>
                <a:ext cx="2495060" cy="589496"/>
              </a:xfrm>
              <a:prstGeom prst="rect">
                <a:avLst/>
              </a:prstGeom>
              <a:noFill/>
              <a:ln w="15875" cap="flat" cmpd="sng" algn="ctr">
                <a:solidFill>
                  <a:srgbClr val="FFFFFF">
                    <a:lumMod val="85000"/>
                  </a:srgbClr>
                </a:solidFill>
                <a:prstDash val="dash"/>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Rectangle 299">
                <a:extLst>
                  <a:ext uri="{FF2B5EF4-FFF2-40B4-BE49-F238E27FC236}">
                    <a16:creationId xmlns:a16="http://schemas.microsoft.com/office/drawing/2014/main" id="{E231D502-211C-4ADE-B379-85E23CEAD157}"/>
                  </a:ext>
                </a:extLst>
              </p:cNvPr>
              <p:cNvSpPr/>
              <p:nvPr/>
            </p:nvSpPr>
            <p:spPr bwMode="auto">
              <a:xfrm>
                <a:off x="1147337" y="2823546"/>
                <a:ext cx="2495060" cy="589496"/>
              </a:xfrm>
              <a:prstGeom prst="rect">
                <a:avLst/>
              </a:prstGeom>
              <a:noFill/>
              <a:ln w="15875" cap="flat" cmpd="sng" algn="ctr">
                <a:solidFill>
                  <a:srgbClr val="FFFFFF">
                    <a:lumMod val="85000"/>
                  </a:srgbClr>
                </a:solidFill>
                <a:prstDash val="dash"/>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275" name="TextBox 274">
              <a:extLst>
                <a:ext uri="{FF2B5EF4-FFF2-40B4-BE49-F238E27FC236}">
                  <a16:creationId xmlns:a16="http://schemas.microsoft.com/office/drawing/2014/main" id="{DAB07387-1091-414F-B972-ECC1ABB8BA91}"/>
                </a:ext>
              </a:extLst>
            </p:cNvPr>
            <p:cNvSpPr txBox="1"/>
            <p:nvPr/>
          </p:nvSpPr>
          <p:spPr>
            <a:xfrm>
              <a:off x="2305653" y="1893694"/>
              <a:ext cx="894625" cy="348433"/>
            </a:xfrm>
            <a:prstGeom prst="rect">
              <a:avLst/>
            </a:prstGeom>
          </p:spPr>
          <p:txBody>
            <a:bodyPr wrap="none" lIns="93260" tIns="93260" rIns="93260" bIns="9326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Semibold"/>
                </a:rPr>
                <a:t>Multi-cloud</a:t>
              </a:r>
            </a:p>
          </p:txBody>
        </p:sp>
        <p:sp useBgFill="1">
          <p:nvSpPr>
            <p:cNvPr id="276" name="TextBox 275">
              <a:extLst>
                <a:ext uri="{FF2B5EF4-FFF2-40B4-BE49-F238E27FC236}">
                  <a16:creationId xmlns:a16="http://schemas.microsoft.com/office/drawing/2014/main" id="{6EB94DE3-52E4-4A37-809A-F0D14490865F}"/>
                </a:ext>
              </a:extLst>
            </p:cNvPr>
            <p:cNvSpPr txBox="1"/>
            <p:nvPr/>
          </p:nvSpPr>
          <p:spPr>
            <a:xfrm>
              <a:off x="2176125" y="3357363"/>
              <a:ext cx="1429243" cy="348433"/>
            </a:xfrm>
            <a:prstGeom prst="rect">
              <a:avLst/>
            </a:prstGeom>
          </p:spPr>
          <p:txBody>
            <a:bodyPr wrap="none" lIns="93260" tIns="93260" rIns="93260" bIns="9326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Datacenter &amp; hosted</a:t>
              </a:r>
            </a:p>
          </p:txBody>
        </p:sp>
        <p:grpSp>
          <p:nvGrpSpPr>
            <p:cNvPr id="277" name="Group 276">
              <a:extLst>
                <a:ext uri="{FF2B5EF4-FFF2-40B4-BE49-F238E27FC236}">
                  <a16:creationId xmlns:a16="http://schemas.microsoft.com/office/drawing/2014/main" id="{58A6761D-D635-4C12-9A91-F9F3C7EB74D0}"/>
                </a:ext>
              </a:extLst>
            </p:cNvPr>
            <p:cNvGrpSpPr/>
            <p:nvPr/>
          </p:nvGrpSpPr>
          <p:grpSpPr>
            <a:xfrm>
              <a:off x="1735123" y="2384125"/>
              <a:ext cx="1416595" cy="824059"/>
              <a:chOff x="1700394" y="2341903"/>
              <a:chExt cx="1388947" cy="807972"/>
            </a:xfrm>
          </p:grpSpPr>
          <p:pic>
            <p:nvPicPr>
              <p:cNvPr id="283" name="Graphic 282">
                <a:extLst>
                  <a:ext uri="{FF2B5EF4-FFF2-40B4-BE49-F238E27FC236}">
                    <a16:creationId xmlns:a16="http://schemas.microsoft.com/office/drawing/2014/main" id="{9A439E3C-4D89-4AB8-B092-96629EF81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0394" y="2348857"/>
                <a:ext cx="247970" cy="247969"/>
              </a:xfrm>
              <a:prstGeom prst="rect">
                <a:avLst/>
              </a:prstGeom>
            </p:spPr>
          </p:pic>
          <p:grpSp>
            <p:nvGrpSpPr>
              <p:cNvPr id="284" name="storage3" descr="storage">
                <a:extLst>
                  <a:ext uri="{FF2B5EF4-FFF2-40B4-BE49-F238E27FC236}">
                    <a16:creationId xmlns:a16="http://schemas.microsoft.com/office/drawing/2014/main" id="{07ED5AEF-A1DB-4CEC-9387-1D7CB456C4A6}"/>
                  </a:ext>
                </a:extLst>
              </p:cNvPr>
              <p:cNvGrpSpPr/>
              <p:nvPr/>
            </p:nvGrpSpPr>
            <p:grpSpPr>
              <a:xfrm>
                <a:off x="2298708" y="2341903"/>
                <a:ext cx="197136" cy="261872"/>
                <a:chOff x="19547751" y="2337953"/>
                <a:chExt cx="652743" cy="867099"/>
              </a:xfrm>
            </p:grpSpPr>
            <p:sp>
              <p:nvSpPr>
                <p:cNvPr id="296" name="Freeform: Shape 295">
                  <a:extLst>
                    <a:ext uri="{FF2B5EF4-FFF2-40B4-BE49-F238E27FC236}">
                      <a16:creationId xmlns:a16="http://schemas.microsoft.com/office/drawing/2014/main" id="{362FFDF2-5C3E-4C47-87DD-0EB963E76E5C}"/>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297" name="Freeform: Shape 296">
                  <a:extLst>
                    <a:ext uri="{FF2B5EF4-FFF2-40B4-BE49-F238E27FC236}">
                      <a16:creationId xmlns:a16="http://schemas.microsoft.com/office/drawing/2014/main" id="{D1C5F196-895D-44B7-A5F6-70DA5E2CAE77}"/>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298" name="Freeform: Shape 297">
                  <a:extLst>
                    <a:ext uri="{FF2B5EF4-FFF2-40B4-BE49-F238E27FC236}">
                      <a16:creationId xmlns:a16="http://schemas.microsoft.com/office/drawing/2014/main" id="{C0266639-AEFD-4D56-936B-B3ED898E04D1}"/>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pic>
            <p:nvPicPr>
              <p:cNvPr id="285" name="Kubernetes" descr="Kubernetes">
                <a:extLst>
                  <a:ext uri="{FF2B5EF4-FFF2-40B4-BE49-F238E27FC236}">
                    <a16:creationId xmlns:a16="http://schemas.microsoft.com/office/drawing/2014/main" id="{31CC6823-0F2D-45FE-85CE-92D60A6DBF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46188" y="2351265"/>
                <a:ext cx="243153" cy="243153"/>
              </a:xfrm>
              <a:prstGeom prst="rect">
                <a:avLst/>
              </a:prstGeom>
            </p:spPr>
          </p:pic>
          <p:grpSp>
            <p:nvGrpSpPr>
              <p:cNvPr id="286" name="Group 285">
                <a:extLst>
                  <a:ext uri="{FF2B5EF4-FFF2-40B4-BE49-F238E27FC236}">
                    <a16:creationId xmlns:a16="http://schemas.microsoft.com/office/drawing/2014/main" id="{59259DC0-C252-4EE2-9C04-0BBD5DA25D76}"/>
                  </a:ext>
                </a:extLst>
              </p:cNvPr>
              <p:cNvGrpSpPr/>
              <p:nvPr/>
            </p:nvGrpSpPr>
            <p:grpSpPr>
              <a:xfrm>
                <a:off x="1700394" y="2888003"/>
                <a:ext cx="1388947" cy="261872"/>
                <a:chOff x="1721424" y="2341903"/>
                <a:chExt cx="1388947" cy="261872"/>
              </a:xfrm>
            </p:grpSpPr>
            <p:pic>
              <p:nvPicPr>
                <p:cNvPr id="290" name="Graphic 289">
                  <a:extLst>
                    <a:ext uri="{FF2B5EF4-FFF2-40B4-BE49-F238E27FC236}">
                      <a16:creationId xmlns:a16="http://schemas.microsoft.com/office/drawing/2014/main" id="{932FA14E-B077-4602-B59F-B37368698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1424" y="2348857"/>
                  <a:ext cx="247970" cy="247969"/>
                </a:xfrm>
                <a:prstGeom prst="rect">
                  <a:avLst/>
                </a:prstGeom>
              </p:spPr>
            </p:pic>
            <p:grpSp>
              <p:nvGrpSpPr>
                <p:cNvPr id="291" name="storage3" descr="storage">
                  <a:extLst>
                    <a:ext uri="{FF2B5EF4-FFF2-40B4-BE49-F238E27FC236}">
                      <a16:creationId xmlns:a16="http://schemas.microsoft.com/office/drawing/2014/main" id="{A3832E20-29E2-4779-A12C-86AE546CD19D}"/>
                    </a:ext>
                  </a:extLst>
                </p:cNvPr>
                <p:cNvGrpSpPr/>
                <p:nvPr/>
              </p:nvGrpSpPr>
              <p:grpSpPr>
                <a:xfrm>
                  <a:off x="2319738" y="2341903"/>
                  <a:ext cx="197136" cy="261872"/>
                  <a:chOff x="19547751" y="2337953"/>
                  <a:chExt cx="652743" cy="867099"/>
                </a:xfrm>
              </p:grpSpPr>
              <p:sp>
                <p:nvSpPr>
                  <p:cNvPr id="293" name="Freeform: Shape 292">
                    <a:extLst>
                      <a:ext uri="{FF2B5EF4-FFF2-40B4-BE49-F238E27FC236}">
                        <a16:creationId xmlns:a16="http://schemas.microsoft.com/office/drawing/2014/main" id="{3B9E1591-7300-42AB-A494-0E8791DB843E}"/>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294" name="Freeform: Shape 293">
                    <a:extLst>
                      <a:ext uri="{FF2B5EF4-FFF2-40B4-BE49-F238E27FC236}">
                        <a16:creationId xmlns:a16="http://schemas.microsoft.com/office/drawing/2014/main" id="{3DA31767-92C8-4829-B130-E17F3DAE4BDF}"/>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295" name="Freeform: Shape 294">
                    <a:extLst>
                      <a:ext uri="{FF2B5EF4-FFF2-40B4-BE49-F238E27FC236}">
                        <a16:creationId xmlns:a16="http://schemas.microsoft.com/office/drawing/2014/main" id="{8C934B4F-6ADE-4D50-98F5-30957CE4C5A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pic>
              <p:nvPicPr>
                <p:cNvPr id="292" name="Kubernetes" descr="Kubernetes">
                  <a:extLst>
                    <a:ext uri="{FF2B5EF4-FFF2-40B4-BE49-F238E27FC236}">
                      <a16:creationId xmlns:a16="http://schemas.microsoft.com/office/drawing/2014/main" id="{BABDD36C-D840-43A8-A04E-DC021C18B6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67218" y="2351265"/>
                  <a:ext cx="243153" cy="243153"/>
                </a:xfrm>
                <a:prstGeom prst="rect">
                  <a:avLst/>
                </a:prstGeom>
              </p:spPr>
            </p:pic>
          </p:grpSp>
          <p:cxnSp>
            <p:nvCxnSpPr>
              <p:cNvPr id="287" name="Straight Connector 286">
                <a:extLst>
                  <a:ext uri="{FF2B5EF4-FFF2-40B4-BE49-F238E27FC236}">
                    <a16:creationId xmlns:a16="http://schemas.microsoft.com/office/drawing/2014/main" id="{570EF0F0-F15D-4FB0-9B9B-134F0F27F909}"/>
                  </a:ext>
                </a:extLst>
              </p:cNvPr>
              <p:cNvCxnSpPr>
                <a:cxnSpLocks/>
              </p:cNvCxnSpPr>
              <p:nvPr/>
            </p:nvCxnSpPr>
            <p:spPr>
              <a:xfrm>
                <a:off x="1824379" y="2615416"/>
                <a:ext cx="0" cy="254000"/>
              </a:xfrm>
              <a:prstGeom prst="line">
                <a:avLst/>
              </a:prstGeom>
              <a:noFill/>
              <a:ln w="15875" cap="rnd" cmpd="sng" algn="ctr">
                <a:solidFill>
                  <a:srgbClr val="0078D4"/>
                </a:solidFill>
                <a:prstDash val="sysDot"/>
                <a:headEnd type="none" w="lg" len="med"/>
                <a:tailEnd type="none" w="lg" len="med"/>
              </a:ln>
              <a:effectLst/>
            </p:spPr>
          </p:cxnSp>
          <p:cxnSp>
            <p:nvCxnSpPr>
              <p:cNvPr id="288" name="Straight Connector 287">
                <a:extLst>
                  <a:ext uri="{FF2B5EF4-FFF2-40B4-BE49-F238E27FC236}">
                    <a16:creationId xmlns:a16="http://schemas.microsoft.com/office/drawing/2014/main" id="{624B0B8A-14AC-4DA7-B101-9D64F32E749B}"/>
                  </a:ext>
                </a:extLst>
              </p:cNvPr>
              <p:cNvCxnSpPr>
                <a:cxnSpLocks/>
              </p:cNvCxnSpPr>
              <p:nvPr/>
            </p:nvCxnSpPr>
            <p:spPr>
              <a:xfrm>
                <a:off x="2397276" y="2615416"/>
                <a:ext cx="0" cy="254000"/>
              </a:xfrm>
              <a:prstGeom prst="line">
                <a:avLst/>
              </a:prstGeom>
              <a:noFill/>
              <a:ln w="15875" cap="rnd" cmpd="sng" algn="ctr">
                <a:solidFill>
                  <a:srgbClr val="0078D4"/>
                </a:solidFill>
                <a:prstDash val="sysDot"/>
                <a:headEnd type="none" w="lg" len="med"/>
                <a:tailEnd type="none" w="lg" len="med"/>
              </a:ln>
              <a:effectLst/>
            </p:spPr>
          </p:cxnSp>
          <p:cxnSp>
            <p:nvCxnSpPr>
              <p:cNvPr id="289" name="Straight Connector 288">
                <a:extLst>
                  <a:ext uri="{FF2B5EF4-FFF2-40B4-BE49-F238E27FC236}">
                    <a16:creationId xmlns:a16="http://schemas.microsoft.com/office/drawing/2014/main" id="{730D80F6-7058-4CA4-8417-43B6AA792D9E}"/>
                  </a:ext>
                </a:extLst>
              </p:cNvPr>
              <p:cNvCxnSpPr>
                <a:cxnSpLocks/>
              </p:cNvCxnSpPr>
              <p:nvPr/>
            </p:nvCxnSpPr>
            <p:spPr>
              <a:xfrm>
                <a:off x="2967764" y="2615416"/>
                <a:ext cx="0" cy="254000"/>
              </a:xfrm>
              <a:prstGeom prst="line">
                <a:avLst/>
              </a:prstGeom>
              <a:noFill/>
              <a:ln w="15875" cap="rnd" cmpd="sng" algn="ctr">
                <a:solidFill>
                  <a:srgbClr val="0078D4"/>
                </a:solidFill>
                <a:prstDash val="sysDot"/>
                <a:headEnd type="none" w="lg" len="med"/>
                <a:tailEnd type="none" w="lg" len="med"/>
              </a:ln>
              <a:effectLst/>
            </p:spPr>
          </p:cxnSp>
        </p:grpSp>
        <p:pic>
          <p:nvPicPr>
            <p:cNvPr id="278" name="Picture 277">
              <a:extLst>
                <a:ext uri="{FF2B5EF4-FFF2-40B4-BE49-F238E27FC236}">
                  <a16:creationId xmlns:a16="http://schemas.microsoft.com/office/drawing/2014/main" id="{B4ED2A41-2FAB-4815-A514-72F0C5A08432}"/>
                </a:ext>
              </a:extLst>
            </p:cNvPr>
            <p:cNvPicPr>
              <a:picLocks noChangeAspect="1"/>
            </p:cNvPicPr>
            <p:nvPr/>
          </p:nvPicPr>
          <p:blipFill rotWithShape="1">
            <a:blip r:embed="rId13"/>
            <a:srcRect l="7868" t="75623" r="62322" b="1137"/>
            <a:stretch/>
          </p:blipFill>
          <p:spPr>
            <a:xfrm>
              <a:off x="1671796" y="3280715"/>
              <a:ext cx="485731" cy="360645"/>
            </a:xfrm>
            <a:prstGeom prst="rect">
              <a:avLst/>
            </a:prstGeom>
            <a:solidFill>
              <a:srgbClr val="FFFFFF"/>
            </a:solidFill>
          </p:spPr>
        </p:pic>
        <p:grpSp>
          <p:nvGrpSpPr>
            <p:cNvPr id="279" name="Group 278">
              <a:extLst>
                <a:ext uri="{FF2B5EF4-FFF2-40B4-BE49-F238E27FC236}">
                  <a16:creationId xmlns:a16="http://schemas.microsoft.com/office/drawing/2014/main" id="{EEFD7575-A78D-4FF7-9016-499D8F91850F}"/>
                </a:ext>
              </a:extLst>
            </p:cNvPr>
            <p:cNvGrpSpPr/>
            <p:nvPr/>
          </p:nvGrpSpPr>
          <p:grpSpPr>
            <a:xfrm>
              <a:off x="1696381" y="1876414"/>
              <a:ext cx="587420" cy="295906"/>
              <a:chOff x="1419697" y="2812532"/>
              <a:chExt cx="1091633" cy="549900"/>
            </a:xfrm>
          </p:grpSpPr>
          <p:sp>
            <p:nvSpPr>
              <p:cNvPr id="280" name="cloud 4" descr="cloud">
                <a:extLst>
                  <a:ext uri="{FF2B5EF4-FFF2-40B4-BE49-F238E27FC236}">
                    <a16:creationId xmlns:a16="http://schemas.microsoft.com/office/drawing/2014/main" id="{17672074-C4BB-4F74-8A74-BA654BCD5CAC}"/>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81" name="cloud 4" descr="cloud">
                <a:extLst>
                  <a:ext uri="{FF2B5EF4-FFF2-40B4-BE49-F238E27FC236}">
                    <a16:creationId xmlns:a16="http://schemas.microsoft.com/office/drawing/2014/main" id="{871DB0F5-4B2A-4500-B0B5-4E1795DFBC3C}"/>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82" name="cloud 4" descr="cloud">
                <a:extLst>
                  <a:ext uri="{FF2B5EF4-FFF2-40B4-BE49-F238E27FC236}">
                    <a16:creationId xmlns:a16="http://schemas.microsoft.com/office/drawing/2014/main" id="{9F93AF19-B65B-4D32-B4AD-064BCDDEE037}"/>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cxnSp>
        <p:nvCxnSpPr>
          <p:cNvPr id="51" name="Straight Connector 50">
            <a:extLst>
              <a:ext uri="{FF2B5EF4-FFF2-40B4-BE49-F238E27FC236}">
                <a16:creationId xmlns:a16="http://schemas.microsoft.com/office/drawing/2014/main" id="{DBCEE17A-887B-41BA-8C0D-75A7F8905653}"/>
              </a:ext>
              <a:ext uri="{C183D7F6-B498-43B3-948B-1728B52AA6E4}">
                <adec:decorative xmlns:adec="http://schemas.microsoft.com/office/drawing/2017/decorative" val="1"/>
              </a:ext>
            </a:extLst>
          </p:cNvPr>
          <p:cNvCxnSpPr>
            <a:cxnSpLocks/>
          </p:cNvCxnSpPr>
          <p:nvPr/>
        </p:nvCxnSpPr>
        <p:spPr>
          <a:xfrm>
            <a:off x="4325483" y="4073844"/>
            <a:ext cx="0" cy="231127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EA566C34-38ED-47BC-A45F-8F49706B3882}"/>
              </a:ext>
              <a:ext uri="{C183D7F6-B498-43B3-948B-1728B52AA6E4}">
                <adec:decorative xmlns:adec="http://schemas.microsoft.com/office/drawing/2017/decorative" val="1"/>
              </a:ext>
            </a:extLst>
          </p:cNvPr>
          <p:cNvCxnSpPr>
            <a:cxnSpLocks/>
          </p:cNvCxnSpPr>
          <p:nvPr/>
        </p:nvCxnSpPr>
        <p:spPr>
          <a:xfrm>
            <a:off x="8110991" y="4073844"/>
            <a:ext cx="0" cy="231127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41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3692525" cy="820738"/>
          </a:xfrm>
        </p:spPr>
        <p:txBody>
          <a:bodyPr/>
          <a:lstStyle/>
          <a:p>
            <a:r>
              <a:rPr lang="en-US" dirty="0"/>
              <a:t>Azure Arc-enabled Kubernetes clusters</a:t>
            </a:r>
          </a:p>
        </p:txBody>
      </p:sp>
      <p:sp>
        <p:nvSpPr>
          <p:cNvPr id="5" name="Title 16">
            <a:extLst>
              <a:ext uri="{FF2B5EF4-FFF2-40B4-BE49-F238E27FC236}">
                <a16:creationId xmlns:a16="http://schemas.microsoft.com/office/drawing/2014/main" id="{E11E89A8-D213-4CB5-AC86-21156A03DC0B}"/>
              </a:ext>
            </a:extLst>
          </p:cNvPr>
          <p:cNvSpPr txBox="1">
            <a:spLocks/>
          </p:cNvSpPr>
          <p:nvPr/>
        </p:nvSpPr>
        <p:spPr>
          <a:xfrm>
            <a:off x="465138" y="1703929"/>
            <a:ext cx="3383280" cy="21852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͏Central inventory and monitoring of the sprawling assets running anywhere from on-premises to edge</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Consistently apply policies, role-based-access-controls (RBAC) for at-scale governance </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Deploy Kubernetes resources to all clusters using a </a:t>
            </a:r>
            <a:r>
              <a:rPr lang="en-US" sz="1400" b="0" spc="0" dirty="0" err="1">
                <a:solidFill>
                  <a:srgbClr val="0078D4"/>
                </a:solidFill>
                <a:latin typeface="Segoe UI" panose="020B0502040204020203" pitchFamily="34" charset="0"/>
              </a:rPr>
              <a:t>GitOps</a:t>
            </a:r>
            <a:r>
              <a:rPr lang="en-US" sz="1400" b="0" spc="0" dirty="0">
                <a:solidFill>
                  <a:srgbClr val="0078D4"/>
                </a:solidFill>
                <a:latin typeface="Segoe UI" panose="020B0502040204020203" pitchFamily="34" charset="0"/>
              </a:rPr>
              <a:t>-based workflow</a:t>
            </a:r>
          </a:p>
        </p:txBody>
      </p:sp>
      <p:grpSp>
        <p:nvGrpSpPr>
          <p:cNvPr id="18" name="Group 17" descr="conceptual diagram showing Azure Arc enabled clusters and related services">
            <a:extLst>
              <a:ext uri="{FF2B5EF4-FFF2-40B4-BE49-F238E27FC236}">
                <a16:creationId xmlns:a16="http://schemas.microsoft.com/office/drawing/2014/main" id="{1E7CD79E-E0DA-4C34-97F5-FB3CD7FFC33E}"/>
              </a:ext>
            </a:extLst>
          </p:cNvPr>
          <p:cNvGrpSpPr/>
          <p:nvPr/>
        </p:nvGrpSpPr>
        <p:grpSpPr>
          <a:xfrm>
            <a:off x="6183491" y="1099628"/>
            <a:ext cx="4547209" cy="4795268"/>
            <a:chOff x="6278247" y="1597151"/>
            <a:chExt cx="4547209" cy="4795268"/>
          </a:xfrm>
        </p:grpSpPr>
        <p:sp>
          <p:nvSpPr>
            <p:cNvPr id="275" name="Trapezoid 274">
              <a:extLst>
                <a:ext uri="{FF2B5EF4-FFF2-40B4-BE49-F238E27FC236}">
                  <a16:creationId xmlns:a16="http://schemas.microsoft.com/office/drawing/2014/main" id="{E15D34C3-9C00-4D9B-B552-12C1BA71B87D}"/>
                </a:ext>
              </a:extLst>
            </p:cNvPr>
            <p:cNvSpPr/>
            <p:nvPr/>
          </p:nvSpPr>
          <p:spPr>
            <a:xfrm rot="10800000">
              <a:off x="6471591" y="1731264"/>
              <a:ext cx="4160520" cy="2771398"/>
            </a:xfrm>
            <a:prstGeom prst="trapezoid">
              <a:avLst>
                <a:gd name="adj" fmla="val 65001"/>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 name="Oval 275">
              <a:extLst>
                <a:ext uri="{FF2B5EF4-FFF2-40B4-BE49-F238E27FC236}">
                  <a16:creationId xmlns:a16="http://schemas.microsoft.com/office/drawing/2014/main" id="{A7350392-A00D-4994-9C85-AF2CB44CF500}"/>
                </a:ext>
              </a:extLst>
            </p:cNvPr>
            <p:cNvSpPr/>
            <p:nvPr/>
          </p:nvSpPr>
          <p:spPr bwMode="auto">
            <a:xfrm>
              <a:off x="7979344" y="2004426"/>
              <a:ext cx="1145016" cy="1145016"/>
            </a:xfrm>
            <a:prstGeom prst="ellipse">
              <a:avLst/>
            </a:prstGeom>
            <a:noFill/>
            <a:ln w="19050">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8" name="Group 277">
              <a:extLst>
                <a:ext uri="{FF2B5EF4-FFF2-40B4-BE49-F238E27FC236}">
                  <a16:creationId xmlns:a16="http://schemas.microsoft.com/office/drawing/2014/main" id="{91FAF0DA-A424-445E-8240-149796962BA3}"/>
                </a:ext>
              </a:extLst>
            </p:cNvPr>
            <p:cNvGrpSpPr/>
            <p:nvPr/>
          </p:nvGrpSpPr>
          <p:grpSpPr>
            <a:xfrm>
              <a:off x="7927286" y="2697468"/>
              <a:ext cx="457200" cy="457200"/>
              <a:chOff x="6559679" y="2824504"/>
              <a:chExt cx="457200" cy="457200"/>
            </a:xfrm>
          </p:grpSpPr>
          <p:sp>
            <p:nvSpPr>
              <p:cNvPr id="338" name="Oval 337">
                <a:extLst>
                  <a:ext uri="{FF2B5EF4-FFF2-40B4-BE49-F238E27FC236}">
                    <a16:creationId xmlns:a16="http://schemas.microsoft.com/office/drawing/2014/main" id="{3868A013-0EF8-4BA7-9EE7-F7D9EB6FB4B6}"/>
                  </a:ext>
                </a:extLst>
              </p:cNvPr>
              <p:cNvSpPr/>
              <p:nvPr/>
            </p:nvSpPr>
            <p:spPr>
              <a:xfrm>
                <a:off x="6559679" y="2824504"/>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9" name="ContactCard_EEBD" title="Icon of a contact card">
                <a:extLst>
                  <a:ext uri="{FF2B5EF4-FFF2-40B4-BE49-F238E27FC236}">
                    <a16:creationId xmlns:a16="http://schemas.microsoft.com/office/drawing/2014/main" id="{BAE5FBFA-BDCC-42F3-B83C-7467BE2BC805}"/>
                  </a:ext>
                </a:extLst>
              </p:cNvPr>
              <p:cNvSpPr>
                <a:spLocks noChangeAspect="1" noEditPoints="1"/>
              </p:cNvSpPr>
              <p:nvPr/>
            </p:nvSpPr>
            <p:spPr bwMode="auto">
              <a:xfrm>
                <a:off x="6673979" y="2969229"/>
                <a:ext cx="228600" cy="16775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79" name="Group 278">
              <a:extLst>
                <a:ext uri="{FF2B5EF4-FFF2-40B4-BE49-F238E27FC236}">
                  <a16:creationId xmlns:a16="http://schemas.microsoft.com/office/drawing/2014/main" id="{32473FCD-F288-488D-AB6B-D83E2375FDBF}"/>
                </a:ext>
              </a:extLst>
            </p:cNvPr>
            <p:cNvGrpSpPr/>
            <p:nvPr/>
          </p:nvGrpSpPr>
          <p:grpSpPr>
            <a:xfrm>
              <a:off x="8719218" y="2697468"/>
              <a:ext cx="457200" cy="457200"/>
              <a:chOff x="6107308" y="3513433"/>
              <a:chExt cx="457200" cy="457200"/>
            </a:xfrm>
          </p:grpSpPr>
          <p:sp>
            <p:nvSpPr>
              <p:cNvPr id="336" name="Oval 335">
                <a:extLst>
                  <a:ext uri="{FF2B5EF4-FFF2-40B4-BE49-F238E27FC236}">
                    <a16:creationId xmlns:a16="http://schemas.microsoft.com/office/drawing/2014/main" id="{8BBBCFD4-5322-4501-B884-44011B16B00F}"/>
                  </a:ext>
                </a:extLst>
              </p:cNvPr>
              <p:cNvSpPr/>
              <p:nvPr/>
            </p:nvSpPr>
            <p:spPr>
              <a:xfrm>
                <a:off x="6107308" y="3513433"/>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 name="Script_F03A" title="Icon of an unrolled document with writing on it">
                <a:extLst>
                  <a:ext uri="{FF2B5EF4-FFF2-40B4-BE49-F238E27FC236}">
                    <a16:creationId xmlns:a16="http://schemas.microsoft.com/office/drawing/2014/main" id="{8776CFAB-990E-4892-A098-622409310248}"/>
                  </a:ext>
                </a:extLst>
              </p:cNvPr>
              <p:cNvSpPr>
                <a:spLocks noChangeAspect="1" noEditPoints="1"/>
              </p:cNvSpPr>
              <p:nvPr/>
            </p:nvSpPr>
            <p:spPr bwMode="auto">
              <a:xfrm>
                <a:off x="6221608" y="3627678"/>
                <a:ext cx="228600" cy="228711"/>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80" name="Group 279">
              <a:extLst>
                <a:ext uri="{FF2B5EF4-FFF2-40B4-BE49-F238E27FC236}">
                  <a16:creationId xmlns:a16="http://schemas.microsoft.com/office/drawing/2014/main" id="{B3B39BEC-4B4A-4C04-B077-910C86CE2A2C}"/>
                </a:ext>
              </a:extLst>
            </p:cNvPr>
            <p:cNvGrpSpPr/>
            <p:nvPr/>
          </p:nvGrpSpPr>
          <p:grpSpPr>
            <a:xfrm>
              <a:off x="8719218" y="1999201"/>
              <a:ext cx="457200" cy="457200"/>
              <a:chOff x="6783729" y="3660636"/>
              <a:chExt cx="457200" cy="457200"/>
            </a:xfrm>
          </p:grpSpPr>
          <p:sp>
            <p:nvSpPr>
              <p:cNvPr id="334" name="Oval 333">
                <a:extLst>
                  <a:ext uri="{FF2B5EF4-FFF2-40B4-BE49-F238E27FC236}">
                    <a16:creationId xmlns:a16="http://schemas.microsoft.com/office/drawing/2014/main" id="{77E7F1A7-3FF6-4E37-B070-79D090C93C60}"/>
                  </a:ext>
                </a:extLst>
              </p:cNvPr>
              <p:cNvSpPr/>
              <p:nvPr/>
            </p:nvSpPr>
            <p:spPr>
              <a:xfrm>
                <a:off x="6783729" y="3660636"/>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5" name="magnify" title="Icon of a magnifying glass">
                <a:extLst>
                  <a:ext uri="{FF2B5EF4-FFF2-40B4-BE49-F238E27FC236}">
                    <a16:creationId xmlns:a16="http://schemas.microsoft.com/office/drawing/2014/main" id="{0086365C-E0BF-48F9-90FC-8E9EADEAF2C6}"/>
                  </a:ext>
                </a:extLst>
              </p:cNvPr>
              <p:cNvSpPr>
                <a:spLocks noChangeAspect="1" noEditPoints="1"/>
              </p:cNvSpPr>
              <p:nvPr/>
            </p:nvSpPr>
            <p:spPr bwMode="auto">
              <a:xfrm flipH="1">
                <a:off x="6898029" y="3777121"/>
                <a:ext cx="228600" cy="22423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A9E80C10-70CC-44F3-9A36-103A37FB694B}"/>
                </a:ext>
              </a:extLst>
            </p:cNvPr>
            <p:cNvGrpSpPr/>
            <p:nvPr/>
          </p:nvGrpSpPr>
          <p:grpSpPr>
            <a:xfrm>
              <a:off x="7927286" y="1999201"/>
              <a:ext cx="457200" cy="457200"/>
              <a:chOff x="9380643" y="3425665"/>
              <a:chExt cx="457200" cy="457200"/>
            </a:xfrm>
          </p:grpSpPr>
          <p:sp>
            <p:nvSpPr>
              <p:cNvPr id="332" name="Oval 331">
                <a:extLst>
                  <a:ext uri="{FF2B5EF4-FFF2-40B4-BE49-F238E27FC236}">
                    <a16:creationId xmlns:a16="http://schemas.microsoft.com/office/drawing/2014/main" id="{A13853D5-05D2-4A84-A9A5-1BDE638B8CFD}"/>
                  </a:ext>
                </a:extLst>
              </p:cNvPr>
              <p:cNvSpPr/>
              <p:nvPr/>
            </p:nvSpPr>
            <p:spPr>
              <a:xfrm>
                <a:off x="9380643" y="3425665"/>
                <a:ext cx="457200" cy="457200"/>
              </a:xfrm>
              <a:prstGeom prst="ellipse">
                <a:avLst/>
              </a:prstGeom>
              <a:solidFill>
                <a:srgbClr val="B3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3" name="Fingerprint_E928" title="Icon of a fingerprint">
                <a:extLst>
                  <a:ext uri="{FF2B5EF4-FFF2-40B4-BE49-F238E27FC236}">
                    <a16:creationId xmlns:a16="http://schemas.microsoft.com/office/drawing/2014/main" id="{77163103-8B01-4960-B6D2-1543D23FFD62}"/>
                  </a:ext>
                </a:extLst>
              </p:cNvPr>
              <p:cNvSpPr>
                <a:spLocks noChangeAspect="1" noEditPoints="1"/>
              </p:cNvSpPr>
              <p:nvPr/>
            </p:nvSpPr>
            <p:spPr bwMode="auto">
              <a:xfrm>
                <a:off x="9494943" y="3525617"/>
                <a:ext cx="228600" cy="25729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83" name="TextBox 282">
              <a:extLst>
                <a:ext uri="{FF2B5EF4-FFF2-40B4-BE49-F238E27FC236}">
                  <a16:creationId xmlns:a16="http://schemas.microsoft.com/office/drawing/2014/main" id="{675989FF-1025-447B-8B2D-598415DEB393}"/>
                </a:ext>
              </a:extLst>
            </p:cNvPr>
            <p:cNvSpPr txBox="1"/>
            <p:nvPr/>
          </p:nvSpPr>
          <p:spPr>
            <a:xfrm>
              <a:off x="6773257" y="2135468"/>
              <a:ext cx="1142625" cy="184666"/>
            </a:xfrm>
            <a:prstGeom prst="rect">
              <a:avLst/>
            </a:prstGeom>
            <a:noFill/>
          </p:spPr>
          <p:txBody>
            <a:bodyPr wrap="square" lIns="0" tIns="0" rIns="0" bIns="0" rtlCol="0" anchor="b">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Identity</a:t>
              </a:r>
            </a:p>
          </p:txBody>
        </p:sp>
        <p:sp>
          <p:nvSpPr>
            <p:cNvPr id="285" name="TextBox 284">
              <a:extLst>
                <a:ext uri="{FF2B5EF4-FFF2-40B4-BE49-F238E27FC236}">
                  <a16:creationId xmlns:a16="http://schemas.microsoft.com/office/drawing/2014/main" id="{C37FEB97-4133-4C32-A950-E77F7E9BF175}"/>
                </a:ext>
              </a:extLst>
            </p:cNvPr>
            <p:cNvSpPr txBox="1"/>
            <p:nvPr/>
          </p:nvSpPr>
          <p:spPr>
            <a:xfrm>
              <a:off x="6773257" y="2833735"/>
              <a:ext cx="1142625" cy="184666"/>
            </a:xfrm>
            <a:prstGeom prst="rect">
              <a:avLst/>
            </a:prstGeom>
            <a:noFill/>
          </p:spPr>
          <p:txBody>
            <a:bodyPr wrap="square" lIns="0" tIns="0" rIns="0" bIns="0" rtlCol="0" anchor="b">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RBAC</a:t>
              </a:r>
            </a:p>
          </p:txBody>
        </p:sp>
        <p:sp>
          <p:nvSpPr>
            <p:cNvPr id="286" name="TextBox 285">
              <a:extLst>
                <a:ext uri="{FF2B5EF4-FFF2-40B4-BE49-F238E27FC236}">
                  <a16:creationId xmlns:a16="http://schemas.microsoft.com/office/drawing/2014/main" id="{A3897DE8-2441-43AA-A2C2-5A9F70AE838C}"/>
                </a:ext>
              </a:extLst>
            </p:cNvPr>
            <p:cNvSpPr txBox="1"/>
            <p:nvPr/>
          </p:nvSpPr>
          <p:spPr>
            <a:xfrm>
              <a:off x="9187821" y="2135468"/>
              <a:ext cx="1142625" cy="184666"/>
            </a:xfrm>
            <a:prstGeom prst="rect">
              <a:avLst/>
            </a:prstGeom>
            <a:noFill/>
          </p:spPr>
          <p:txBody>
            <a:bodyPr wrap="square" lIns="0" tIns="0" rIns="0" bIns="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Monitoring</a:t>
              </a:r>
            </a:p>
          </p:txBody>
        </p:sp>
        <p:sp>
          <p:nvSpPr>
            <p:cNvPr id="287" name="TextBox 286">
              <a:extLst>
                <a:ext uri="{FF2B5EF4-FFF2-40B4-BE49-F238E27FC236}">
                  <a16:creationId xmlns:a16="http://schemas.microsoft.com/office/drawing/2014/main" id="{04CC14DF-B721-405C-AC11-F68D88CFDD42}"/>
                </a:ext>
              </a:extLst>
            </p:cNvPr>
            <p:cNvSpPr txBox="1"/>
            <p:nvPr/>
          </p:nvSpPr>
          <p:spPr>
            <a:xfrm>
              <a:off x="9187821" y="2846908"/>
              <a:ext cx="1142625" cy="184666"/>
            </a:xfrm>
            <a:prstGeom prst="rect">
              <a:avLst/>
            </a:prstGeom>
            <a:noFill/>
          </p:spPr>
          <p:txBody>
            <a:bodyPr wrap="square" lIns="0" tIns="0" rIns="0" bIns="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Policy</a:t>
              </a:r>
            </a:p>
          </p:txBody>
        </p:sp>
        <p:sp>
          <p:nvSpPr>
            <p:cNvPr id="289" name="Rectangle: Rounded Corners 288">
              <a:extLst>
                <a:ext uri="{FF2B5EF4-FFF2-40B4-BE49-F238E27FC236}">
                  <a16:creationId xmlns:a16="http://schemas.microsoft.com/office/drawing/2014/main" id="{0078EC3A-98CA-4C88-A3DB-993FC3F1F9AC}"/>
                </a:ext>
              </a:extLst>
            </p:cNvPr>
            <p:cNvSpPr/>
            <p:nvPr/>
          </p:nvSpPr>
          <p:spPr>
            <a:xfrm>
              <a:off x="6471591" y="1597151"/>
              <a:ext cx="4160520" cy="97536"/>
            </a:xfrm>
            <a:prstGeom prst="roundRect">
              <a:avLst>
                <a:gd name="adj" fmla="val 38096"/>
              </a:avLst>
            </a:prstGeom>
            <a:solidFill>
              <a:srgbClr val="DBD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2232FCB5-9843-4D78-A6F5-6A49BBF14D1B}"/>
                </a:ext>
              </a:extLst>
            </p:cNvPr>
            <p:cNvSpPr/>
            <p:nvPr/>
          </p:nvSpPr>
          <p:spPr>
            <a:xfrm>
              <a:off x="7522610" y="3575258"/>
              <a:ext cx="2058483" cy="457200"/>
            </a:xfrm>
            <a:prstGeom prst="rect">
              <a:avLst/>
            </a:prstGeom>
            <a:solidFill>
              <a:schemeClr val="bg1"/>
            </a:solidFill>
            <a:ln w="1905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8" name="x_Picture 29" descr="cid:image002.png@01D58D68.0F3DC800">
              <a:extLst>
                <a:ext uri="{FF2B5EF4-FFF2-40B4-BE49-F238E27FC236}">
                  <a16:creationId xmlns:a16="http://schemas.microsoft.com/office/drawing/2014/main" id="{1C455B15-F8D1-4879-9B74-37F013C4D4B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006401" y="3662978"/>
              <a:ext cx="421360" cy="28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 name="TextBox 308">
              <a:extLst>
                <a:ext uri="{FF2B5EF4-FFF2-40B4-BE49-F238E27FC236}">
                  <a16:creationId xmlns:a16="http://schemas.microsoft.com/office/drawing/2014/main" id="{3248B6CD-08F7-4BE0-8C2A-341108BC5996}"/>
                </a:ext>
              </a:extLst>
            </p:cNvPr>
            <p:cNvSpPr txBox="1"/>
            <p:nvPr/>
          </p:nvSpPr>
          <p:spPr>
            <a:xfrm>
              <a:off x="8365781" y="3702857"/>
              <a:ext cx="731520" cy="184666"/>
            </a:xfrm>
            <a:prstGeom prst="rect">
              <a:avLst/>
            </a:prstGeom>
            <a:noFill/>
          </p:spPr>
          <p:txBody>
            <a:bodyPr wrap="square" lIns="0" tIns="0"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Azure Arc</a:t>
              </a:r>
            </a:p>
          </p:txBody>
        </p:sp>
        <p:sp>
          <p:nvSpPr>
            <p:cNvPr id="310" name="TextBox 309">
              <a:extLst>
                <a:ext uri="{FF2B5EF4-FFF2-40B4-BE49-F238E27FC236}">
                  <a16:creationId xmlns:a16="http://schemas.microsoft.com/office/drawing/2014/main" id="{1086CDD5-DEA3-4E8A-B753-273D27923365}"/>
                </a:ext>
              </a:extLst>
            </p:cNvPr>
            <p:cNvSpPr txBox="1"/>
            <p:nvPr/>
          </p:nvSpPr>
          <p:spPr>
            <a:xfrm>
              <a:off x="7980539" y="4340047"/>
              <a:ext cx="1142625" cy="249299"/>
            </a:xfrm>
            <a:prstGeom prst="rect">
              <a:avLst/>
            </a:prstGeom>
            <a:solidFill>
              <a:schemeClr val="bg1"/>
            </a:solidFill>
          </p:spPr>
          <p:txBody>
            <a:bodyPr wrap="square" lIns="0" tIns="64008"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Kubernetes</a:t>
              </a:r>
            </a:p>
          </p:txBody>
        </p:sp>
        <p:sp>
          <p:nvSpPr>
            <p:cNvPr id="311" name="Rectangle: Rounded Corners 310">
              <a:extLst>
                <a:ext uri="{FF2B5EF4-FFF2-40B4-BE49-F238E27FC236}">
                  <a16:creationId xmlns:a16="http://schemas.microsoft.com/office/drawing/2014/main" id="{3ED503FC-A345-45AE-8A63-6D991AA995C8}"/>
                </a:ext>
              </a:extLst>
            </p:cNvPr>
            <p:cNvSpPr/>
            <p:nvPr/>
          </p:nvSpPr>
          <p:spPr>
            <a:xfrm>
              <a:off x="8231811" y="4646606"/>
              <a:ext cx="640080" cy="64008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Freeform: Shape 311">
              <a:extLst>
                <a:ext uri="{FF2B5EF4-FFF2-40B4-BE49-F238E27FC236}">
                  <a16:creationId xmlns:a16="http://schemas.microsoft.com/office/drawing/2014/main" id="{521F8C5C-DF1C-48C0-8C04-14B53C647AD1}"/>
                </a:ext>
              </a:extLst>
            </p:cNvPr>
            <p:cNvSpPr/>
            <p:nvPr/>
          </p:nvSpPr>
          <p:spPr>
            <a:xfrm>
              <a:off x="8321438" y="4740923"/>
              <a:ext cx="462265" cy="450811"/>
            </a:xfrm>
            <a:custGeom>
              <a:avLst/>
              <a:gdLst>
                <a:gd name="connsiteX0" fmla="*/ 110789 w 354653"/>
                <a:gd name="connsiteY0" fmla="*/ 345859 h 345866"/>
                <a:gd name="connsiteX1" fmla="*/ 88837 w 354653"/>
                <a:gd name="connsiteY1" fmla="*/ 335201 h 345866"/>
                <a:gd name="connsiteX2" fmla="*/ 6218 w 354653"/>
                <a:gd name="connsiteY2" fmla="*/ 232160 h 345866"/>
                <a:gd name="connsiteX3" fmla="*/ 792 w 354653"/>
                <a:gd name="connsiteY3" fmla="*/ 207996 h 345866"/>
                <a:gd name="connsiteX4" fmla="*/ 30295 w 354653"/>
                <a:gd name="connsiteY4" fmla="*/ 79364 h 345866"/>
                <a:gd name="connsiteX5" fmla="*/ 45638 w 354653"/>
                <a:gd name="connsiteY5" fmla="*/ 60173 h 345866"/>
                <a:gd name="connsiteX6" fmla="*/ 165080 w 354653"/>
                <a:gd name="connsiteY6" fmla="*/ 2839 h 345866"/>
                <a:gd name="connsiteX7" fmla="*/ 189629 w 354653"/>
                <a:gd name="connsiteY7" fmla="*/ 2839 h 345866"/>
                <a:gd name="connsiteX8" fmla="*/ 309079 w 354653"/>
                <a:gd name="connsiteY8" fmla="*/ 59933 h 345866"/>
                <a:gd name="connsiteX9" fmla="*/ 324421 w 354653"/>
                <a:gd name="connsiteY9" fmla="*/ 79116 h 345866"/>
                <a:gd name="connsiteX10" fmla="*/ 353925 w 354653"/>
                <a:gd name="connsiteY10" fmla="*/ 207756 h 345866"/>
                <a:gd name="connsiteX11" fmla="*/ 348498 w 354653"/>
                <a:gd name="connsiteY11" fmla="*/ 231920 h 345866"/>
                <a:gd name="connsiteX12" fmla="*/ 265879 w 354653"/>
                <a:gd name="connsiteY12" fmla="*/ 334975 h 345866"/>
                <a:gd name="connsiteX13" fmla="*/ 243928 w 354653"/>
                <a:gd name="connsiteY13" fmla="*/ 345633 h 345866"/>
                <a:gd name="connsiteX14" fmla="*/ 110789 w 354653"/>
                <a:gd name="connsiteY14" fmla="*/ 345867 h 345866"/>
                <a:gd name="connsiteX15" fmla="*/ 110789 w 354653"/>
                <a:gd name="connsiteY15" fmla="*/ 345859 h 34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653" h="345866">
                  <a:moveTo>
                    <a:pt x="110789" y="345859"/>
                  </a:moveTo>
                  <a:cubicBezTo>
                    <a:pt x="102227" y="345881"/>
                    <a:pt x="94128" y="341945"/>
                    <a:pt x="88837" y="335201"/>
                  </a:cubicBezTo>
                  <a:lnTo>
                    <a:pt x="6218" y="232160"/>
                  </a:lnTo>
                  <a:cubicBezTo>
                    <a:pt x="739" y="225407"/>
                    <a:pt x="-1267" y="216461"/>
                    <a:pt x="792" y="207996"/>
                  </a:cubicBezTo>
                  <a:lnTo>
                    <a:pt x="30295" y="79364"/>
                  </a:lnTo>
                  <a:cubicBezTo>
                    <a:pt x="32188" y="70930"/>
                    <a:pt x="37847" y="63854"/>
                    <a:pt x="45638" y="60173"/>
                  </a:cubicBezTo>
                  <a:lnTo>
                    <a:pt x="165080" y="2839"/>
                  </a:lnTo>
                  <a:cubicBezTo>
                    <a:pt x="172834" y="-946"/>
                    <a:pt x="181883" y="-946"/>
                    <a:pt x="189629" y="2839"/>
                  </a:cubicBezTo>
                  <a:lnTo>
                    <a:pt x="309079" y="59933"/>
                  </a:lnTo>
                  <a:cubicBezTo>
                    <a:pt x="316870" y="63606"/>
                    <a:pt x="322528" y="70689"/>
                    <a:pt x="324421" y="79116"/>
                  </a:cubicBezTo>
                  <a:lnTo>
                    <a:pt x="353925" y="207756"/>
                  </a:lnTo>
                  <a:cubicBezTo>
                    <a:pt x="355871" y="216221"/>
                    <a:pt x="353872" y="225107"/>
                    <a:pt x="348498" y="231920"/>
                  </a:cubicBezTo>
                  <a:lnTo>
                    <a:pt x="265879" y="334975"/>
                  </a:lnTo>
                  <a:cubicBezTo>
                    <a:pt x="260513" y="341638"/>
                    <a:pt x="252460" y="345544"/>
                    <a:pt x="243928" y="345633"/>
                  </a:cubicBezTo>
                  <a:lnTo>
                    <a:pt x="110789" y="345867"/>
                  </a:lnTo>
                  <a:lnTo>
                    <a:pt x="110789" y="345859"/>
                  </a:lnTo>
                  <a:close/>
                </a:path>
              </a:pathLst>
            </a:custGeom>
            <a:solidFill>
              <a:srgbClr val="0078D7"/>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4224B37F-5607-404E-9D36-A6D2664FE5AE}"/>
                </a:ext>
              </a:extLst>
            </p:cNvPr>
            <p:cNvSpPr/>
            <p:nvPr/>
          </p:nvSpPr>
          <p:spPr>
            <a:xfrm>
              <a:off x="8313925" y="4734127"/>
              <a:ext cx="475853" cy="465038"/>
            </a:xfrm>
            <a:custGeom>
              <a:avLst/>
              <a:gdLst>
                <a:gd name="connsiteX0" fmla="*/ 182884 w 365078"/>
                <a:gd name="connsiteY0" fmla="*/ 0 h 356781"/>
                <a:gd name="connsiteX1" fmla="*/ 168252 w 365078"/>
                <a:gd name="connsiteY1" fmla="*/ 3313 h 356781"/>
                <a:gd name="connsiteX2" fmla="*/ 48803 w 365078"/>
                <a:gd name="connsiteY2" fmla="*/ 60646 h 356781"/>
                <a:gd name="connsiteX3" fmla="*/ 30399 w 365078"/>
                <a:gd name="connsiteY3" fmla="*/ 83623 h 356781"/>
                <a:gd name="connsiteX4" fmla="*/ 896 w 365078"/>
                <a:gd name="connsiteY4" fmla="*/ 212262 h 356781"/>
                <a:gd name="connsiteX5" fmla="*/ 7504 w 365078"/>
                <a:gd name="connsiteY5" fmla="*/ 241159 h 356781"/>
                <a:gd name="connsiteX6" fmla="*/ 90116 w 365078"/>
                <a:gd name="connsiteY6" fmla="*/ 344214 h 356781"/>
                <a:gd name="connsiteX7" fmla="*/ 116319 w 365078"/>
                <a:gd name="connsiteY7" fmla="*/ 356781 h 356781"/>
                <a:gd name="connsiteX8" fmla="*/ 248739 w 365078"/>
                <a:gd name="connsiteY8" fmla="*/ 356781 h 356781"/>
                <a:gd name="connsiteX9" fmla="*/ 274942 w 365078"/>
                <a:gd name="connsiteY9" fmla="*/ 344221 h 356781"/>
                <a:gd name="connsiteX10" fmla="*/ 357561 w 365078"/>
                <a:gd name="connsiteY10" fmla="*/ 241174 h 356781"/>
                <a:gd name="connsiteX11" fmla="*/ 364170 w 365078"/>
                <a:gd name="connsiteY11" fmla="*/ 212270 h 356781"/>
                <a:gd name="connsiteX12" fmla="*/ 334666 w 365078"/>
                <a:gd name="connsiteY12" fmla="*/ 83631 h 356781"/>
                <a:gd name="connsiteX13" fmla="*/ 316255 w 365078"/>
                <a:gd name="connsiteY13" fmla="*/ 60654 h 356781"/>
                <a:gd name="connsiteX14" fmla="*/ 197284 w 365078"/>
                <a:gd name="connsiteY14" fmla="*/ 3313 h 356781"/>
                <a:gd name="connsiteX15" fmla="*/ 182884 w 365078"/>
                <a:gd name="connsiteY15" fmla="*/ 0 h 356781"/>
                <a:gd name="connsiteX16" fmla="*/ 182884 w 365078"/>
                <a:gd name="connsiteY16" fmla="*/ 11132 h 356781"/>
                <a:gd name="connsiteX17" fmla="*/ 192562 w 365078"/>
                <a:gd name="connsiteY17" fmla="*/ 13265 h 356781"/>
                <a:gd name="connsiteX18" fmla="*/ 312012 w 365078"/>
                <a:gd name="connsiteY18" fmla="*/ 70351 h 356781"/>
                <a:gd name="connsiteX19" fmla="*/ 324286 w 365078"/>
                <a:gd name="connsiteY19" fmla="*/ 85749 h 356781"/>
                <a:gd name="connsiteX20" fmla="*/ 353782 w 365078"/>
                <a:gd name="connsiteY20" fmla="*/ 214388 h 356781"/>
                <a:gd name="connsiteX21" fmla="*/ 349298 w 365078"/>
                <a:gd name="connsiteY21" fmla="*/ 233805 h 356781"/>
                <a:gd name="connsiteX22" fmla="*/ 266679 w 365078"/>
                <a:gd name="connsiteY22" fmla="*/ 336868 h 356781"/>
                <a:gd name="connsiteX23" fmla="*/ 248986 w 365078"/>
                <a:gd name="connsiteY23" fmla="*/ 345394 h 356781"/>
                <a:gd name="connsiteX24" fmla="*/ 116551 w 365078"/>
                <a:gd name="connsiteY24" fmla="*/ 345394 h 356781"/>
                <a:gd name="connsiteX25" fmla="*/ 98858 w 365078"/>
                <a:gd name="connsiteY25" fmla="*/ 336868 h 356781"/>
                <a:gd name="connsiteX26" fmla="*/ 16231 w 365078"/>
                <a:gd name="connsiteY26" fmla="*/ 233813 h 356781"/>
                <a:gd name="connsiteX27" fmla="*/ 11748 w 365078"/>
                <a:gd name="connsiteY27" fmla="*/ 214388 h 356781"/>
                <a:gd name="connsiteX28" fmla="*/ 41259 w 365078"/>
                <a:gd name="connsiteY28" fmla="*/ 85749 h 356781"/>
                <a:gd name="connsiteX29" fmla="*/ 53525 w 365078"/>
                <a:gd name="connsiteY29" fmla="*/ 70351 h 356781"/>
                <a:gd name="connsiteX30" fmla="*/ 172976 w 365078"/>
                <a:gd name="connsiteY30" fmla="*/ 13017 h 356781"/>
                <a:gd name="connsiteX31" fmla="*/ 182884 w 365078"/>
                <a:gd name="connsiteY31" fmla="*/ 11117 h 356781"/>
                <a:gd name="connsiteX32" fmla="*/ 182884 w 365078"/>
                <a:gd name="connsiteY32" fmla="*/ 11132 h 3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5078" h="356781">
                  <a:moveTo>
                    <a:pt x="182884" y="0"/>
                  </a:moveTo>
                  <a:cubicBezTo>
                    <a:pt x="177825" y="53"/>
                    <a:pt x="172841" y="1187"/>
                    <a:pt x="168252" y="3313"/>
                  </a:cubicBezTo>
                  <a:lnTo>
                    <a:pt x="48803" y="60646"/>
                  </a:lnTo>
                  <a:cubicBezTo>
                    <a:pt x="39462" y="65048"/>
                    <a:pt x="32674" y="73528"/>
                    <a:pt x="30399" y="83623"/>
                  </a:cubicBezTo>
                  <a:lnTo>
                    <a:pt x="896" y="212262"/>
                  </a:lnTo>
                  <a:cubicBezTo>
                    <a:pt x="-1492" y="222403"/>
                    <a:pt x="955" y="233076"/>
                    <a:pt x="7504" y="241159"/>
                  </a:cubicBezTo>
                  <a:lnTo>
                    <a:pt x="90116" y="344214"/>
                  </a:lnTo>
                  <a:cubicBezTo>
                    <a:pt x="96486" y="352198"/>
                    <a:pt x="106133" y="356826"/>
                    <a:pt x="116319" y="356781"/>
                  </a:cubicBezTo>
                  <a:lnTo>
                    <a:pt x="248739" y="356781"/>
                  </a:lnTo>
                  <a:cubicBezTo>
                    <a:pt x="258926" y="356826"/>
                    <a:pt x="268580" y="352206"/>
                    <a:pt x="274942" y="344221"/>
                  </a:cubicBezTo>
                  <a:lnTo>
                    <a:pt x="357561" y="241174"/>
                  </a:lnTo>
                  <a:cubicBezTo>
                    <a:pt x="364133" y="233099"/>
                    <a:pt x="366580" y="222411"/>
                    <a:pt x="364170" y="212270"/>
                  </a:cubicBezTo>
                  <a:lnTo>
                    <a:pt x="334666" y="83631"/>
                  </a:lnTo>
                  <a:cubicBezTo>
                    <a:pt x="332391" y="73536"/>
                    <a:pt x="325596" y="65056"/>
                    <a:pt x="316255" y="60654"/>
                  </a:cubicBezTo>
                  <a:lnTo>
                    <a:pt x="197284" y="3313"/>
                  </a:lnTo>
                  <a:cubicBezTo>
                    <a:pt x="192786" y="1157"/>
                    <a:pt x="187869" y="30"/>
                    <a:pt x="182884" y="0"/>
                  </a:cubicBezTo>
                  <a:close/>
                  <a:moveTo>
                    <a:pt x="182884" y="11132"/>
                  </a:moveTo>
                  <a:cubicBezTo>
                    <a:pt x="186230" y="11132"/>
                    <a:pt x="189530" y="11860"/>
                    <a:pt x="192562" y="13265"/>
                  </a:cubicBezTo>
                  <a:lnTo>
                    <a:pt x="312012" y="70351"/>
                  </a:lnTo>
                  <a:cubicBezTo>
                    <a:pt x="318201" y="73378"/>
                    <a:pt x="322707" y="79026"/>
                    <a:pt x="324286" y="85749"/>
                  </a:cubicBezTo>
                  <a:lnTo>
                    <a:pt x="353782" y="214388"/>
                  </a:lnTo>
                  <a:cubicBezTo>
                    <a:pt x="355443" y="221208"/>
                    <a:pt x="353774" y="228412"/>
                    <a:pt x="349298" y="233805"/>
                  </a:cubicBezTo>
                  <a:lnTo>
                    <a:pt x="266679" y="336868"/>
                  </a:lnTo>
                  <a:cubicBezTo>
                    <a:pt x="262398" y="342277"/>
                    <a:pt x="255872" y="345423"/>
                    <a:pt x="248986" y="345394"/>
                  </a:cubicBezTo>
                  <a:lnTo>
                    <a:pt x="116551" y="345394"/>
                  </a:lnTo>
                  <a:cubicBezTo>
                    <a:pt x="109666" y="345423"/>
                    <a:pt x="103147" y="342277"/>
                    <a:pt x="98858" y="336868"/>
                  </a:cubicBezTo>
                  <a:lnTo>
                    <a:pt x="16231" y="233813"/>
                  </a:lnTo>
                  <a:cubicBezTo>
                    <a:pt x="11965" y="228314"/>
                    <a:pt x="10326" y="221208"/>
                    <a:pt x="11748" y="214388"/>
                  </a:cubicBezTo>
                  <a:lnTo>
                    <a:pt x="41259" y="85749"/>
                  </a:lnTo>
                  <a:cubicBezTo>
                    <a:pt x="42785" y="79004"/>
                    <a:pt x="47306" y="73326"/>
                    <a:pt x="53525" y="70351"/>
                  </a:cubicBezTo>
                  <a:lnTo>
                    <a:pt x="172976" y="13017"/>
                  </a:lnTo>
                  <a:cubicBezTo>
                    <a:pt x="176141" y="11800"/>
                    <a:pt x="179494" y="11154"/>
                    <a:pt x="182884" y="11117"/>
                  </a:cubicBezTo>
                  <a:lnTo>
                    <a:pt x="182884" y="11132"/>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6C1A65DF-8992-4DF2-92DA-5B3DF865C9D6}"/>
                </a:ext>
              </a:extLst>
            </p:cNvPr>
            <p:cNvSpPr/>
            <p:nvPr/>
          </p:nvSpPr>
          <p:spPr>
            <a:xfrm>
              <a:off x="8389439" y="4805469"/>
              <a:ext cx="327821" cy="319924"/>
            </a:xfrm>
            <a:custGeom>
              <a:avLst/>
              <a:gdLst>
                <a:gd name="connsiteX0" fmla="*/ 187510 w 251507"/>
                <a:gd name="connsiteY0" fmla="*/ 169141 h 245448"/>
                <a:gd name="connsiteX1" fmla="*/ 164847 w 251507"/>
                <a:gd name="connsiteY1" fmla="*/ 192118 h 245448"/>
                <a:gd name="connsiteX2" fmla="*/ 149976 w 251507"/>
                <a:gd name="connsiteY2" fmla="*/ 156349 h 245448"/>
                <a:gd name="connsiteX3" fmla="*/ 153283 w 251507"/>
                <a:gd name="connsiteY3" fmla="*/ 149004 h 245448"/>
                <a:gd name="connsiteX4" fmla="*/ 156592 w 251507"/>
                <a:gd name="connsiteY4" fmla="*/ 148289 h 245448"/>
                <a:gd name="connsiteX5" fmla="*/ 194358 w 251507"/>
                <a:gd name="connsiteY5" fmla="*/ 154690 h 245448"/>
                <a:gd name="connsiteX6" fmla="*/ 187510 w 251507"/>
                <a:gd name="connsiteY6" fmla="*/ 169141 h 245448"/>
                <a:gd name="connsiteX7" fmla="*/ 141466 w 251507"/>
                <a:gd name="connsiteY7" fmla="*/ 202071 h 245448"/>
                <a:gd name="connsiteX8" fmla="*/ 124940 w 251507"/>
                <a:gd name="connsiteY8" fmla="*/ 203971 h 245448"/>
                <a:gd name="connsiteX9" fmla="*/ 101103 w 251507"/>
                <a:gd name="connsiteY9" fmla="*/ 200163 h 245448"/>
                <a:gd name="connsiteX10" fmla="*/ 119739 w 251507"/>
                <a:gd name="connsiteY10" fmla="*/ 166295 h 245448"/>
                <a:gd name="connsiteX11" fmla="*/ 127298 w 251507"/>
                <a:gd name="connsiteY11" fmla="*/ 164627 h 245448"/>
                <a:gd name="connsiteX12" fmla="*/ 130134 w 251507"/>
                <a:gd name="connsiteY12" fmla="*/ 167241 h 245448"/>
                <a:gd name="connsiteX13" fmla="*/ 148314 w 251507"/>
                <a:gd name="connsiteY13" fmla="*/ 200163 h 245448"/>
                <a:gd name="connsiteX14" fmla="*/ 141473 w 251507"/>
                <a:gd name="connsiteY14" fmla="*/ 202071 h 245448"/>
                <a:gd name="connsiteX15" fmla="*/ 141466 w 251507"/>
                <a:gd name="connsiteY15" fmla="*/ 202071 h 245448"/>
                <a:gd name="connsiteX16" fmla="*/ 55321 w 251507"/>
                <a:gd name="connsiteY16" fmla="*/ 154922 h 245448"/>
                <a:gd name="connsiteX17" fmla="*/ 92855 w 251507"/>
                <a:gd name="connsiteY17" fmla="*/ 148530 h 245448"/>
                <a:gd name="connsiteX18" fmla="*/ 99464 w 251507"/>
                <a:gd name="connsiteY18" fmla="*/ 153502 h 245448"/>
                <a:gd name="connsiteX19" fmla="*/ 99225 w 251507"/>
                <a:gd name="connsiteY19" fmla="*/ 157311 h 245448"/>
                <a:gd name="connsiteX20" fmla="*/ 84824 w 251507"/>
                <a:gd name="connsiteY20" fmla="*/ 192118 h 245448"/>
                <a:gd name="connsiteX21" fmla="*/ 55321 w 251507"/>
                <a:gd name="connsiteY21" fmla="*/ 154922 h 245448"/>
                <a:gd name="connsiteX22" fmla="*/ 61691 w 251507"/>
                <a:gd name="connsiteY22" fmla="*/ 90730 h 245448"/>
                <a:gd name="connsiteX23" fmla="*/ 89779 w 251507"/>
                <a:gd name="connsiteY23" fmla="*/ 115833 h 245448"/>
                <a:gd name="connsiteX24" fmla="*/ 90490 w 251507"/>
                <a:gd name="connsiteY24" fmla="*/ 124599 h 245448"/>
                <a:gd name="connsiteX25" fmla="*/ 87646 w 251507"/>
                <a:gd name="connsiteY25" fmla="*/ 126507 h 245448"/>
                <a:gd name="connsiteX26" fmla="*/ 51078 w 251507"/>
                <a:gd name="connsiteY26" fmla="*/ 137157 h 245448"/>
                <a:gd name="connsiteX27" fmla="*/ 61691 w 251507"/>
                <a:gd name="connsiteY27" fmla="*/ 90730 h 245448"/>
                <a:gd name="connsiteX28" fmla="*/ 108198 w 251507"/>
                <a:gd name="connsiteY28" fmla="*/ 57087 h 245448"/>
                <a:gd name="connsiteX29" fmla="*/ 115750 w 251507"/>
                <a:gd name="connsiteY29" fmla="*/ 55667 h 245448"/>
                <a:gd name="connsiteX30" fmla="*/ 113624 w 251507"/>
                <a:gd name="connsiteY30" fmla="*/ 93569 h 245448"/>
                <a:gd name="connsiteX31" fmla="*/ 107247 w 251507"/>
                <a:gd name="connsiteY31" fmla="*/ 99714 h 245448"/>
                <a:gd name="connsiteX32" fmla="*/ 104403 w 251507"/>
                <a:gd name="connsiteY32" fmla="*/ 99008 h 245448"/>
                <a:gd name="connsiteX33" fmla="*/ 73014 w 251507"/>
                <a:gd name="connsiteY33" fmla="*/ 76489 h 245448"/>
                <a:gd name="connsiteX34" fmla="*/ 108183 w 251507"/>
                <a:gd name="connsiteY34" fmla="*/ 57065 h 245448"/>
                <a:gd name="connsiteX35" fmla="*/ 108198 w 251507"/>
                <a:gd name="connsiteY35" fmla="*/ 57087 h 245448"/>
                <a:gd name="connsiteX36" fmla="*/ 176650 w 251507"/>
                <a:gd name="connsiteY36" fmla="*/ 76511 h 245448"/>
                <a:gd name="connsiteX37" fmla="*/ 145724 w 251507"/>
                <a:gd name="connsiteY37" fmla="*/ 98542 h 245448"/>
                <a:gd name="connsiteX38" fmla="*/ 137462 w 251507"/>
                <a:gd name="connsiteY38" fmla="*/ 97122 h 245448"/>
                <a:gd name="connsiteX39" fmla="*/ 136287 w 251507"/>
                <a:gd name="connsiteY39" fmla="*/ 94516 h 245448"/>
                <a:gd name="connsiteX40" fmla="*/ 134169 w 251507"/>
                <a:gd name="connsiteY40" fmla="*/ 55900 h 245448"/>
                <a:gd name="connsiteX41" fmla="*/ 176650 w 251507"/>
                <a:gd name="connsiteY41" fmla="*/ 76511 h 245448"/>
                <a:gd name="connsiteX42" fmla="*/ 196962 w 251507"/>
                <a:gd name="connsiteY42" fmla="*/ 113234 h 245448"/>
                <a:gd name="connsiteX43" fmla="*/ 198609 w 251507"/>
                <a:gd name="connsiteY43" fmla="*/ 137157 h 245448"/>
                <a:gd name="connsiteX44" fmla="*/ 162490 w 251507"/>
                <a:gd name="connsiteY44" fmla="*/ 126732 h 245448"/>
                <a:gd name="connsiteX45" fmla="*/ 158006 w 251507"/>
                <a:gd name="connsiteY45" fmla="*/ 119161 h 245448"/>
                <a:gd name="connsiteX46" fmla="*/ 159421 w 251507"/>
                <a:gd name="connsiteY46" fmla="*/ 116554 h 245448"/>
                <a:gd name="connsiteX47" fmla="*/ 187981 w 251507"/>
                <a:gd name="connsiteY47" fmla="*/ 90730 h 245448"/>
                <a:gd name="connsiteX48" fmla="*/ 196954 w 251507"/>
                <a:gd name="connsiteY48" fmla="*/ 113249 h 245448"/>
                <a:gd name="connsiteX49" fmla="*/ 196962 w 251507"/>
                <a:gd name="connsiteY49" fmla="*/ 113234 h 245448"/>
                <a:gd name="connsiteX50" fmla="*/ 135336 w 251507"/>
                <a:gd name="connsiteY50" fmla="*/ 137872 h 245448"/>
                <a:gd name="connsiteX51" fmla="*/ 124956 w 251507"/>
                <a:gd name="connsiteY51" fmla="*/ 142851 h 245448"/>
                <a:gd name="connsiteX52" fmla="*/ 114567 w 251507"/>
                <a:gd name="connsiteY52" fmla="*/ 137872 h 245448"/>
                <a:gd name="connsiteX53" fmla="*/ 111970 w 251507"/>
                <a:gd name="connsiteY53" fmla="*/ 126732 h 245448"/>
                <a:gd name="connsiteX54" fmla="*/ 119057 w 251507"/>
                <a:gd name="connsiteY54" fmla="*/ 117734 h 245448"/>
                <a:gd name="connsiteX55" fmla="*/ 130621 w 251507"/>
                <a:gd name="connsiteY55" fmla="*/ 117734 h 245448"/>
                <a:gd name="connsiteX56" fmla="*/ 137701 w 251507"/>
                <a:gd name="connsiteY56" fmla="*/ 126732 h 245448"/>
                <a:gd name="connsiteX57" fmla="*/ 135336 w 251507"/>
                <a:gd name="connsiteY57" fmla="*/ 137872 h 245448"/>
                <a:gd name="connsiteX58" fmla="*/ 244630 w 251507"/>
                <a:gd name="connsiteY58" fmla="*/ 149477 h 245448"/>
                <a:gd name="connsiteX59" fmla="*/ 244398 w 251507"/>
                <a:gd name="connsiteY59" fmla="*/ 149477 h 245448"/>
                <a:gd name="connsiteX60" fmla="*/ 243926 w 251507"/>
                <a:gd name="connsiteY60" fmla="*/ 149244 h 245448"/>
                <a:gd name="connsiteX61" fmla="*/ 242504 w 251507"/>
                <a:gd name="connsiteY61" fmla="*/ 149004 h 245448"/>
                <a:gd name="connsiteX62" fmla="*/ 238021 w 251507"/>
                <a:gd name="connsiteY62" fmla="*/ 148530 h 245448"/>
                <a:gd name="connsiteX63" fmla="*/ 235663 w 251507"/>
                <a:gd name="connsiteY63" fmla="*/ 148289 h 245448"/>
                <a:gd name="connsiteX64" fmla="*/ 235424 w 251507"/>
                <a:gd name="connsiteY64" fmla="*/ 148289 h 245448"/>
                <a:gd name="connsiteX65" fmla="*/ 222678 w 251507"/>
                <a:gd name="connsiteY65" fmla="*/ 146157 h 245448"/>
                <a:gd name="connsiteX66" fmla="*/ 220081 w 251507"/>
                <a:gd name="connsiteY66" fmla="*/ 143558 h 245448"/>
                <a:gd name="connsiteX67" fmla="*/ 219842 w 251507"/>
                <a:gd name="connsiteY67" fmla="*/ 143084 h 245448"/>
                <a:gd name="connsiteX68" fmla="*/ 216773 w 251507"/>
                <a:gd name="connsiteY68" fmla="*/ 142130 h 245448"/>
                <a:gd name="connsiteX69" fmla="*/ 215119 w 251507"/>
                <a:gd name="connsiteY69" fmla="*/ 108728 h 245448"/>
                <a:gd name="connsiteX70" fmla="*/ 201902 w 251507"/>
                <a:gd name="connsiteY70" fmla="*/ 77691 h 245448"/>
                <a:gd name="connsiteX71" fmla="*/ 204267 w 251507"/>
                <a:gd name="connsiteY71" fmla="*/ 75565 h 245448"/>
                <a:gd name="connsiteX72" fmla="*/ 204267 w 251507"/>
                <a:gd name="connsiteY72" fmla="*/ 75092 h 245448"/>
                <a:gd name="connsiteX73" fmla="*/ 205442 w 251507"/>
                <a:gd name="connsiteY73" fmla="*/ 71532 h 245448"/>
                <a:gd name="connsiteX74" fmla="*/ 216069 w 251507"/>
                <a:gd name="connsiteY74" fmla="*/ 64200 h 245448"/>
                <a:gd name="connsiteX75" fmla="*/ 218195 w 251507"/>
                <a:gd name="connsiteY75" fmla="*/ 63013 h 245448"/>
                <a:gd name="connsiteX76" fmla="*/ 222206 w 251507"/>
                <a:gd name="connsiteY76" fmla="*/ 60648 h 245448"/>
                <a:gd name="connsiteX77" fmla="*/ 223382 w 251507"/>
                <a:gd name="connsiteY77" fmla="*/ 59693 h 245448"/>
                <a:gd name="connsiteX78" fmla="*/ 223853 w 251507"/>
                <a:gd name="connsiteY78" fmla="*/ 59220 h 245448"/>
                <a:gd name="connsiteX79" fmla="*/ 225507 w 251507"/>
                <a:gd name="connsiteY79" fmla="*/ 48561 h 245448"/>
                <a:gd name="connsiteX80" fmla="*/ 220081 w 251507"/>
                <a:gd name="connsiteY80" fmla="*/ 45956 h 245448"/>
                <a:gd name="connsiteX81" fmla="*/ 214887 w 251507"/>
                <a:gd name="connsiteY81" fmla="*/ 47863 h 245448"/>
                <a:gd name="connsiteX82" fmla="*/ 214416 w 251507"/>
                <a:gd name="connsiteY82" fmla="*/ 48336 h 245448"/>
                <a:gd name="connsiteX83" fmla="*/ 213241 w 251507"/>
                <a:gd name="connsiteY83" fmla="*/ 49283 h 245448"/>
                <a:gd name="connsiteX84" fmla="*/ 210172 w 251507"/>
                <a:gd name="connsiteY84" fmla="*/ 52595 h 245448"/>
                <a:gd name="connsiteX85" fmla="*/ 208518 w 251507"/>
                <a:gd name="connsiteY85" fmla="*/ 54263 h 245448"/>
                <a:gd name="connsiteX86" fmla="*/ 199073 w 251507"/>
                <a:gd name="connsiteY86" fmla="*/ 62788 h 245448"/>
                <a:gd name="connsiteX87" fmla="*/ 196954 w 251507"/>
                <a:gd name="connsiteY87" fmla="*/ 63495 h 245448"/>
                <a:gd name="connsiteX88" fmla="*/ 195540 w 251507"/>
                <a:gd name="connsiteY88" fmla="*/ 63261 h 245448"/>
                <a:gd name="connsiteX89" fmla="*/ 195068 w 251507"/>
                <a:gd name="connsiteY89" fmla="*/ 63261 h 245448"/>
                <a:gd name="connsiteX90" fmla="*/ 192224 w 251507"/>
                <a:gd name="connsiteY90" fmla="*/ 65162 h 245448"/>
                <a:gd name="connsiteX91" fmla="*/ 182540 w 251507"/>
                <a:gd name="connsiteY91" fmla="*/ 56141 h 245448"/>
                <a:gd name="connsiteX92" fmla="*/ 133210 w 251507"/>
                <a:gd name="connsiteY92" fmla="*/ 36476 h 245448"/>
                <a:gd name="connsiteX93" fmla="*/ 132971 w 251507"/>
                <a:gd name="connsiteY93" fmla="*/ 33396 h 245448"/>
                <a:gd name="connsiteX94" fmla="*/ 132500 w 251507"/>
                <a:gd name="connsiteY94" fmla="*/ 32923 h 245448"/>
                <a:gd name="connsiteX95" fmla="*/ 130606 w 251507"/>
                <a:gd name="connsiteY95" fmla="*/ 29844 h 245448"/>
                <a:gd name="connsiteX96" fmla="*/ 131317 w 251507"/>
                <a:gd name="connsiteY96" fmla="*/ 17051 h 245448"/>
                <a:gd name="connsiteX97" fmla="*/ 131317 w 251507"/>
                <a:gd name="connsiteY97" fmla="*/ 16811 h 245448"/>
                <a:gd name="connsiteX98" fmla="*/ 131789 w 251507"/>
                <a:gd name="connsiteY98" fmla="*/ 14446 h 245448"/>
                <a:gd name="connsiteX99" fmla="*/ 132492 w 251507"/>
                <a:gd name="connsiteY99" fmla="*/ 9946 h 245448"/>
                <a:gd name="connsiteX100" fmla="*/ 132492 w 251507"/>
                <a:gd name="connsiteY100" fmla="*/ 7813 h 245448"/>
                <a:gd name="connsiteX101" fmla="*/ 125898 w 251507"/>
                <a:gd name="connsiteY101" fmla="*/ 24 h 245448"/>
                <a:gd name="connsiteX102" fmla="*/ 119993 w 251507"/>
                <a:gd name="connsiteY102" fmla="*/ 2352 h 245448"/>
                <a:gd name="connsiteX103" fmla="*/ 117875 w 251507"/>
                <a:gd name="connsiteY103" fmla="*/ 7805 h 245448"/>
                <a:gd name="connsiteX104" fmla="*/ 117875 w 251507"/>
                <a:gd name="connsiteY104" fmla="*/ 9706 h 245448"/>
                <a:gd name="connsiteX105" fmla="*/ 118586 w 251507"/>
                <a:gd name="connsiteY105" fmla="*/ 14212 h 245448"/>
                <a:gd name="connsiteX106" fmla="*/ 119057 w 251507"/>
                <a:gd name="connsiteY106" fmla="*/ 16571 h 245448"/>
                <a:gd name="connsiteX107" fmla="*/ 119057 w 251507"/>
                <a:gd name="connsiteY107" fmla="*/ 16811 h 245448"/>
                <a:gd name="connsiteX108" fmla="*/ 119761 w 251507"/>
                <a:gd name="connsiteY108" fmla="*/ 29603 h 245448"/>
                <a:gd name="connsiteX109" fmla="*/ 117868 w 251507"/>
                <a:gd name="connsiteY109" fmla="*/ 32683 h 245448"/>
                <a:gd name="connsiteX110" fmla="*/ 117396 w 251507"/>
                <a:gd name="connsiteY110" fmla="*/ 33156 h 245448"/>
                <a:gd name="connsiteX111" fmla="*/ 117157 w 251507"/>
                <a:gd name="connsiteY111" fmla="*/ 36243 h 245448"/>
                <a:gd name="connsiteX112" fmla="*/ 104411 w 251507"/>
                <a:gd name="connsiteY112" fmla="*/ 38144 h 245448"/>
                <a:gd name="connsiteX113" fmla="*/ 57671 w 251507"/>
                <a:gd name="connsiteY113" fmla="*/ 64673 h 245448"/>
                <a:gd name="connsiteX114" fmla="*/ 55314 w 251507"/>
                <a:gd name="connsiteY114" fmla="*/ 63013 h 245448"/>
                <a:gd name="connsiteX115" fmla="*/ 54850 w 251507"/>
                <a:gd name="connsiteY115" fmla="*/ 63013 h 245448"/>
                <a:gd name="connsiteX116" fmla="*/ 53435 w 251507"/>
                <a:gd name="connsiteY116" fmla="*/ 63254 h 245448"/>
                <a:gd name="connsiteX117" fmla="*/ 51310 w 251507"/>
                <a:gd name="connsiteY117" fmla="*/ 62540 h 245448"/>
                <a:gd name="connsiteX118" fmla="*/ 41871 w 251507"/>
                <a:gd name="connsiteY118" fmla="*/ 53774 h 245448"/>
                <a:gd name="connsiteX119" fmla="*/ 40218 w 251507"/>
                <a:gd name="connsiteY119" fmla="*/ 52115 h 245448"/>
                <a:gd name="connsiteX120" fmla="*/ 37149 w 251507"/>
                <a:gd name="connsiteY120" fmla="*/ 48802 h 245448"/>
                <a:gd name="connsiteX121" fmla="*/ 35966 w 251507"/>
                <a:gd name="connsiteY121" fmla="*/ 47848 h 245448"/>
                <a:gd name="connsiteX122" fmla="*/ 35496 w 251507"/>
                <a:gd name="connsiteY122" fmla="*/ 47375 h 245448"/>
                <a:gd name="connsiteX123" fmla="*/ 30308 w 251507"/>
                <a:gd name="connsiteY123" fmla="*/ 45475 h 245448"/>
                <a:gd name="connsiteX124" fmla="*/ 24882 w 251507"/>
                <a:gd name="connsiteY124" fmla="*/ 48081 h 245448"/>
                <a:gd name="connsiteX125" fmla="*/ 26529 w 251507"/>
                <a:gd name="connsiteY125" fmla="*/ 58739 h 245448"/>
                <a:gd name="connsiteX126" fmla="*/ 27001 w 251507"/>
                <a:gd name="connsiteY126" fmla="*/ 58972 h 245448"/>
                <a:gd name="connsiteX127" fmla="*/ 28176 w 251507"/>
                <a:gd name="connsiteY127" fmla="*/ 59927 h 245448"/>
                <a:gd name="connsiteX128" fmla="*/ 32195 w 251507"/>
                <a:gd name="connsiteY128" fmla="*/ 62300 h 245448"/>
                <a:gd name="connsiteX129" fmla="*/ 34313 w 251507"/>
                <a:gd name="connsiteY129" fmla="*/ 63479 h 245448"/>
                <a:gd name="connsiteX130" fmla="*/ 44940 w 251507"/>
                <a:gd name="connsiteY130" fmla="*/ 70825 h 245448"/>
                <a:gd name="connsiteX131" fmla="*/ 46116 w 251507"/>
                <a:gd name="connsiteY131" fmla="*/ 74378 h 245448"/>
                <a:gd name="connsiteX132" fmla="*/ 46116 w 251507"/>
                <a:gd name="connsiteY132" fmla="*/ 74852 h 245448"/>
                <a:gd name="connsiteX133" fmla="*/ 48473 w 251507"/>
                <a:gd name="connsiteY133" fmla="*/ 76977 h 245448"/>
                <a:gd name="connsiteX134" fmla="*/ 47298 w 251507"/>
                <a:gd name="connsiteY134" fmla="*/ 78885 h 245448"/>
                <a:gd name="connsiteX135" fmla="*/ 34081 w 251507"/>
                <a:gd name="connsiteY135" fmla="*/ 141424 h 245448"/>
                <a:gd name="connsiteX136" fmla="*/ 31012 w 251507"/>
                <a:gd name="connsiteY136" fmla="*/ 142378 h 245448"/>
                <a:gd name="connsiteX137" fmla="*/ 30772 w 251507"/>
                <a:gd name="connsiteY137" fmla="*/ 142851 h 245448"/>
                <a:gd name="connsiteX138" fmla="*/ 28176 w 251507"/>
                <a:gd name="connsiteY138" fmla="*/ 145458 h 245448"/>
                <a:gd name="connsiteX139" fmla="*/ 15430 w 251507"/>
                <a:gd name="connsiteY139" fmla="*/ 147591 h 245448"/>
                <a:gd name="connsiteX140" fmla="*/ 15190 w 251507"/>
                <a:gd name="connsiteY140" fmla="*/ 147591 h 245448"/>
                <a:gd name="connsiteX141" fmla="*/ 12833 w 251507"/>
                <a:gd name="connsiteY141" fmla="*/ 147824 h 245448"/>
                <a:gd name="connsiteX142" fmla="*/ 8350 w 251507"/>
                <a:gd name="connsiteY142" fmla="*/ 148297 h 245448"/>
                <a:gd name="connsiteX143" fmla="*/ 6935 w 251507"/>
                <a:gd name="connsiteY143" fmla="*/ 148537 h 245448"/>
                <a:gd name="connsiteX144" fmla="*/ 6224 w 251507"/>
                <a:gd name="connsiteY144" fmla="*/ 148778 h 245448"/>
                <a:gd name="connsiteX145" fmla="*/ 87 w 251507"/>
                <a:gd name="connsiteY145" fmla="*/ 157543 h 245448"/>
                <a:gd name="connsiteX146" fmla="*/ 7639 w 251507"/>
                <a:gd name="connsiteY146" fmla="*/ 162989 h 245448"/>
                <a:gd name="connsiteX147" fmla="*/ 9540 w 251507"/>
                <a:gd name="connsiteY147" fmla="*/ 162749 h 245448"/>
                <a:gd name="connsiteX148" fmla="*/ 10004 w 251507"/>
                <a:gd name="connsiteY148" fmla="*/ 162516 h 245448"/>
                <a:gd name="connsiteX149" fmla="*/ 11426 w 251507"/>
                <a:gd name="connsiteY149" fmla="*/ 162276 h 245448"/>
                <a:gd name="connsiteX150" fmla="*/ 15669 w 251507"/>
                <a:gd name="connsiteY150" fmla="*/ 160608 h 245448"/>
                <a:gd name="connsiteX151" fmla="*/ 17787 w 251507"/>
                <a:gd name="connsiteY151" fmla="*/ 159654 h 245448"/>
                <a:gd name="connsiteX152" fmla="*/ 18027 w 251507"/>
                <a:gd name="connsiteY152" fmla="*/ 159654 h 245448"/>
                <a:gd name="connsiteX153" fmla="*/ 30301 w 251507"/>
                <a:gd name="connsiteY153" fmla="*/ 156101 h 245448"/>
                <a:gd name="connsiteX154" fmla="*/ 30772 w 251507"/>
                <a:gd name="connsiteY154" fmla="*/ 156101 h 245448"/>
                <a:gd name="connsiteX155" fmla="*/ 33841 w 251507"/>
                <a:gd name="connsiteY155" fmla="*/ 157289 h 245448"/>
                <a:gd name="connsiteX156" fmla="*/ 34313 w 251507"/>
                <a:gd name="connsiteY156" fmla="*/ 157529 h 245448"/>
                <a:gd name="connsiteX157" fmla="*/ 37613 w 251507"/>
                <a:gd name="connsiteY157" fmla="*/ 157055 h 245448"/>
                <a:gd name="connsiteX158" fmla="*/ 68538 w 251507"/>
                <a:gd name="connsiteY158" fmla="*/ 201590 h 245448"/>
                <a:gd name="connsiteX159" fmla="*/ 78687 w 251507"/>
                <a:gd name="connsiteY159" fmla="*/ 208456 h 245448"/>
                <a:gd name="connsiteX160" fmla="*/ 77273 w 251507"/>
                <a:gd name="connsiteY160" fmla="*/ 211535 h 245448"/>
                <a:gd name="connsiteX161" fmla="*/ 77512 w 251507"/>
                <a:gd name="connsiteY161" fmla="*/ 212008 h 245448"/>
                <a:gd name="connsiteX162" fmla="*/ 77984 w 251507"/>
                <a:gd name="connsiteY162" fmla="*/ 215817 h 245448"/>
                <a:gd name="connsiteX163" fmla="*/ 71839 w 251507"/>
                <a:gd name="connsiteY163" fmla="*/ 226948 h 245448"/>
                <a:gd name="connsiteX164" fmla="*/ 71839 w 251507"/>
                <a:gd name="connsiteY164" fmla="*/ 227189 h 245448"/>
                <a:gd name="connsiteX165" fmla="*/ 70424 w 251507"/>
                <a:gd name="connsiteY165" fmla="*/ 229089 h 245448"/>
                <a:gd name="connsiteX166" fmla="*/ 67828 w 251507"/>
                <a:gd name="connsiteY166" fmla="*/ 232897 h 245448"/>
                <a:gd name="connsiteX167" fmla="*/ 67124 w 251507"/>
                <a:gd name="connsiteY167" fmla="*/ 234077 h 245448"/>
                <a:gd name="connsiteX168" fmla="*/ 66885 w 251507"/>
                <a:gd name="connsiteY168" fmla="*/ 234550 h 245448"/>
                <a:gd name="connsiteX169" fmla="*/ 69900 w 251507"/>
                <a:gd name="connsiteY169" fmla="*/ 244713 h 245448"/>
                <a:gd name="connsiteX170" fmla="*/ 69953 w 251507"/>
                <a:gd name="connsiteY170" fmla="*/ 244735 h 245448"/>
                <a:gd name="connsiteX171" fmla="*/ 72797 w 251507"/>
                <a:gd name="connsiteY171" fmla="*/ 245449 h 245448"/>
                <a:gd name="connsiteX172" fmla="*/ 79877 w 251507"/>
                <a:gd name="connsiteY172" fmla="*/ 240949 h 245448"/>
                <a:gd name="connsiteX173" fmla="*/ 80116 w 251507"/>
                <a:gd name="connsiteY173" fmla="*/ 240476 h 245448"/>
                <a:gd name="connsiteX174" fmla="*/ 80828 w 251507"/>
                <a:gd name="connsiteY174" fmla="*/ 239290 h 245448"/>
                <a:gd name="connsiteX175" fmla="*/ 82242 w 251507"/>
                <a:gd name="connsiteY175" fmla="*/ 235023 h 245448"/>
                <a:gd name="connsiteX176" fmla="*/ 82946 w 251507"/>
                <a:gd name="connsiteY176" fmla="*/ 232897 h 245448"/>
                <a:gd name="connsiteX177" fmla="*/ 87908 w 251507"/>
                <a:gd name="connsiteY177" fmla="*/ 221052 h 245448"/>
                <a:gd name="connsiteX178" fmla="*/ 90977 w 251507"/>
                <a:gd name="connsiteY178" fmla="*/ 218919 h 245448"/>
                <a:gd name="connsiteX179" fmla="*/ 91448 w 251507"/>
                <a:gd name="connsiteY179" fmla="*/ 218678 h 245448"/>
                <a:gd name="connsiteX180" fmla="*/ 93094 w 251507"/>
                <a:gd name="connsiteY180" fmla="*/ 215606 h 245448"/>
                <a:gd name="connsiteX181" fmla="*/ 126145 w 251507"/>
                <a:gd name="connsiteY181" fmla="*/ 221758 h 245448"/>
                <a:gd name="connsiteX182" fmla="*/ 146682 w 251507"/>
                <a:gd name="connsiteY182" fmla="*/ 219392 h 245448"/>
                <a:gd name="connsiteX183" fmla="*/ 158957 w 251507"/>
                <a:gd name="connsiteY183" fmla="*/ 215839 h 245448"/>
                <a:gd name="connsiteX184" fmla="*/ 160371 w 251507"/>
                <a:gd name="connsiteY184" fmla="*/ 218445 h 245448"/>
                <a:gd name="connsiteX185" fmla="*/ 160843 w 251507"/>
                <a:gd name="connsiteY185" fmla="*/ 218686 h 245448"/>
                <a:gd name="connsiteX186" fmla="*/ 163911 w 251507"/>
                <a:gd name="connsiteY186" fmla="*/ 220811 h 245448"/>
                <a:gd name="connsiteX187" fmla="*/ 168859 w 251507"/>
                <a:gd name="connsiteY187" fmla="*/ 232627 h 245448"/>
                <a:gd name="connsiteX188" fmla="*/ 168859 w 251507"/>
                <a:gd name="connsiteY188" fmla="*/ 232867 h 245448"/>
                <a:gd name="connsiteX189" fmla="*/ 169570 w 251507"/>
                <a:gd name="connsiteY189" fmla="*/ 235001 h 245448"/>
                <a:gd name="connsiteX190" fmla="*/ 170984 w 251507"/>
                <a:gd name="connsiteY190" fmla="*/ 239259 h 245448"/>
                <a:gd name="connsiteX191" fmla="*/ 171695 w 251507"/>
                <a:gd name="connsiteY191" fmla="*/ 240446 h 245448"/>
                <a:gd name="connsiteX192" fmla="*/ 171927 w 251507"/>
                <a:gd name="connsiteY192" fmla="*/ 240920 h 245448"/>
                <a:gd name="connsiteX193" fmla="*/ 179007 w 251507"/>
                <a:gd name="connsiteY193" fmla="*/ 245418 h 245448"/>
                <a:gd name="connsiteX194" fmla="*/ 181858 w 251507"/>
                <a:gd name="connsiteY194" fmla="*/ 244713 h 245448"/>
                <a:gd name="connsiteX195" fmla="*/ 185384 w 251507"/>
                <a:gd name="connsiteY195" fmla="*/ 240446 h 245448"/>
                <a:gd name="connsiteX196" fmla="*/ 184920 w 251507"/>
                <a:gd name="connsiteY196" fmla="*/ 234527 h 245448"/>
                <a:gd name="connsiteX197" fmla="*/ 184680 w 251507"/>
                <a:gd name="connsiteY197" fmla="*/ 234054 h 245448"/>
                <a:gd name="connsiteX198" fmla="*/ 183969 w 251507"/>
                <a:gd name="connsiteY198" fmla="*/ 232867 h 245448"/>
                <a:gd name="connsiteX199" fmla="*/ 181372 w 251507"/>
                <a:gd name="connsiteY199" fmla="*/ 229067 h 245448"/>
                <a:gd name="connsiteX200" fmla="*/ 179958 w 251507"/>
                <a:gd name="connsiteY200" fmla="*/ 227158 h 245448"/>
                <a:gd name="connsiteX201" fmla="*/ 179958 w 251507"/>
                <a:gd name="connsiteY201" fmla="*/ 226926 h 245448"/>
                <a:gd name="connsiteX202" fmla="*/ 173821 w 251507"/>
                <a:gd name="connsiteY202" fmla="*/ 215786 h 245448"/>
                <a:gd name="connsiteX203" fmla="*/ 174060 w 251507"/>
                <a:gd name="connsiteY203" fmla="*/ 211986 h 245448"/>
                <a:gd name="connsiteX204" fmla="*/ 174292 w 251507"/>
                <a:gd name="connsiteY204" fmla="*/ 211513 h 245448"/>
                <a:gd name="connsiteX205" fmla="*/ 173117 w 251507"/>
                <a:gd name="connsiteY205" fmla="*/ 208658 h 245448"/>
                <a:gd name="connsiteX206" fmla="*/ 214198 w 251507"/>
                <a:gd name="connsiteY206" fmla="*/ 156777 h 245448"/>
                <a:gd name="connsiteX207" fmla="*/ 217043 w 251507"/>
                <a:gd name="connsiteY207" fmla="*/ 157250 h 245448"/>
                <a:gd name="connsiteX208" fmla="*/ 217514 w 251507"/>
                <a:gd name="connsiteY208" fmla="*/ 157010 h 245448"/>
                <a:gd name="connsiteX209" fmla="*/ 220575 w 251507"/>
                <a:gd name="connsiteY209" fmla="*/ 155831 h 245448"/>
                <a:gd name="connsiteX210" fmla="*/ 221047 w 251507"/>
                <a:gd name="connsiteY210" fmla="*/ 155831 h 245448"/>
                <a:gd name="connsiteX211" fmla="*/ 233328 w 251507"/>
                <a:gd name="connsiteY211" fmla="*/ 159376 h 245448"/>
                <a:gd name="connsiteX212" fmla="*/ 233560 w 251507"/>
                <a:gd name="connsiteY212" fmla="*/ 159376 h 245448"/>
                <a:gd name="connsiteX213" fmla="*/ 235686 w 251507"/>
                <a:gd name="connsiteY213" fmla="*/ 160330 h 245448"/>
                <a:gd name="connsiteX214" fmla="*/ 239937 w 251507"/>
                <a:gd name="connsiteY214" fmla="*/ 161990 h 245448"/>
                <a:gd name="connsiteX215" fmla="*/ 241352 w 251507"/>
                <a:gd name="connsiteY215" fmla="*/ 162231 h 245448"/>
                <a:gd name="connsiteX216" fmla="*/ 242063 w 251507"/>
                <a:gd name="connsiteY216" fmla="*/ 162463 h 245448"/>
                <a:gd name="connsiteX217" fmla="*/ 243956 w 251507"/>
                <a:gd name="connsiteY217" fmla="*/ 162704 h 245448"/>
                <a:gd name="connsiteX218" fmla="*/ 251508 w 251507"/>
                <a:gd name="connsiteY218" fmla="*/ 157250 h 245448"/>
                <a:gd name="connsiteX219" fmla="*/ 244660 w 251507"/>
                <a:gd name="connsiteY219" fmla="*/ 149439 h 245448"/>
                <a:gd name="connsiteX220" fmla="*/ 244630 w 251507"/>
                <a:gd name="connsiteY220" fmla="*/ 149477 h 24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51507" h="245448">
                  <a:moveTo>
                    <a:pt x="187510" y="169141"/>
                  </a:moveTo>
                  <a:cubicBezTo>
                    <a:pt x="181702" y="178357"/>
                    <a:pt x="173970" y="186200"/>
                    <a:pt x="164847" y="192118"/>
                  </a:cubicBezTo>
                  <a:lnTo>
                    <a:pt x="149976" y="156349"/>
                  </a:lnTo>
                  <a:cubicBezTo>
                    <a:pt x="149204" y="153420"/>
                    <a:pt x="150582" y="150355"/>
                    <a:pt x="153283" y="149004"/>
                  </a:cubicBezTo>
                  <a:cubicBezTo>
                    <a:pt x="154316" y="148515"/>
                    <a:pt x="155447" y="148275"/>
                    <a:pt x="156592" y="148289"/>
                  </a:cubicBezTo>
                  <a:lnTo>
                    <a:pt x="194358" y="154690"/>
                  </a:lnTo>
                  <a:cubicBezTo>
                    <a:pt x="192898" y="159857"/>
                    <a:pt x="190585" y="164747"/>
                    <a:pt x="187510" y="169141"/>
                  </a:cubicBezTo>
                  <a:close/>
                  <a:moveTo>
                    <a:pt x="141466" y="202071"/>
                  </a:moveTo>
                  <a:cubicBezTo>
                    <a:pt x="136040" y="203295"/>
                    <a:pt x="130501" y="203933"/>
                    <a:pt x="124940" y="203971"/>
                  </a:cubicBezTo>
                  <a:cubicBezTo>
                    <a:pt x="116850" y="203919"/>
                    <a:pt x="108804" y="202634"/>
                    <a:pt x="101103" y="200163"/>
                  </a:cubicBezTo>
                  <a:lnTo>
                    <a:pt x="119739" y="166295"/>
                  </a:lnTo>
                  <a:cubicBezTo>
                    <a:pt x="121565" y="164033"/>
                    <a:pt x="124701" y="163350"/>
                    <a:pt x="127298" y="164627"/>
                  </a:cubicBezTo>
                  <a:cubicBezTo>
                    <a:pt x="128406" y="165310"/>
                    <a:pt x="129364" y="166189"/>
                    <a:pt x="130134" y="167241"/>
                  </a:cubicBezTo>
                  <a:lnTo>
                    <a:pt x="148314" y="200163"/>
                  </a:lnTo>
                  <a:cubicBezTo>
                    <a:pt x="146189" y="200877"/>
                    <a:pt x="143831" y="201350"/>
                    <a:pt x="141473" y="202071"/>
                  </a:cubicBezTo>
                  <a:lnTo>
                    <a:pt x="141466" y="202071"/>
                  </a:lnTo>
                  <a:close/>
                  <a:moveTo>
                    <a:pt x="55321" y="154922"/>
                  </a:moveTo>
                  <a:lnTo>
                    <a:pt x="92855" y="148530"/>
                  </a:lnTo>
                  <a:cubicBezTo>
                    <a:pt x="95976" y="148327"/>
                    <a:pt x="98775" y="150446"/>
                    <a:pt x="99464" y="153502"/>
                  </a:cubicBezTo>
                  <a:cubicBezTo>
                    <a:pt x="99748" y="154772"/>
                    <a:pt x="99666" y="156094"/>
                    <a:pt x="99225" y="157311"/>
                  </a:cubicBezTo>
                  <a:lnTo>
                    <a:pt x="84824" y="192118"/>
                  </a:lnTo>
                  <a:cubicBezTo>
                    <a:pt x="71218" y="183277"/>
                    <a:pt x="60859" y="170223"/>
                    <a:pt x="55321" y="154922"/>
                  </a:cubicBezTo>
                  <a:close/>
                  <a:moveTo>
                    <a:pt x="61691" y="90730"/>
                  </a:moveTo>
                  <a:lnTo>
                    <a:pt x="89779" y="115833"/>
                  </a:lnTo>
                  <a:cubicBezTo>
                    <a:pt x="92346" y="118087"/>
                    <a:pt x="92661" y="121970"/>
                    <a:pt x="90490" y="124599"/>
                  </a:cubicBezTo>
                  <a:cubicBezTo>
                    <a:pt x="89816" y="125575"/>
                    <a:pt x="88798" y="126252"/>
                    <a:pt x="87646" y="126507"/>
                  </a:cubicBezTo>
                  <a:lnTo>
                    <a:pt x="51078" y="137157"/>
                  </a:lnTo>
                  <a:cubicBezTo>
                    <a:pt x="49581" y="120941"/>
                    <a:pt x="53301" y="104672"/>
                    <a:pt x="61691" y="90730"/>
                  </a:cubicBezTo>
                  <a:close/>
                  <a:moveTo>
                    <a:pt x="108198" y="57087"/>
                  </a:moveTo>
                  <a:cubicBezTo>
                    <a:pt x="110795" y="56614"/>
                    <a:pt x="113152" y="56141"/>
                    <a:pt x="115750" y="55667"/>
                  </a:cubicBezTo>
                  <a:lnTo>
                    <a:pt x="113624" y="93569"/>
                  </a:lnTo>
                  <a:cubicBezTo>
                    <a:pt x="113444" y="96987"/>
                    <a:pt x="110661" y="99676"/>
                    <a:pt x="107247" y="99714"/>
                  </a:cubicBezTo>
                  <a:cubicBezTo>
                    <a:pt x="106260" y="99736"/>
                    <a:pt x="105279" y="99496"/>
                    <a:pt x="104403" y="99008"/>
                  </a:cubicBezTo>
                  <a:lnTo>
                    <a:pt x="73014" y="76489"/>
                  </a:lnTo>
                  <a:cubicBezTo>
                    <a:pt x="82661" y="66799"/>
                    <a:pt x="94861" y="60061"/>
                    <a:pt x="108183" y="57065"/>
                  </a:cubicBezTo>
                  <a:lnTo>
                    <a:pt x="108198" y="57087"/>
                  </a:lnTo>
                  <a:close/>
                  <a:moveTo>
                    <a:pt x="176650" y="76511"/>
                  </a:moveTo>
                  <a:lnTo>
                    <a:pt x="145724" y="98542"/>
                  </a:lnTo>
                  <a:cubicBezTo>
                    <a:pt x="143015" y="100247"/>
                    <a:pt x="139460" y="99639"/>
                    <a:pt x="137462" y="97122"/>
                  </a:cubicBezTo>
                  <a:cubicBezTo>
                    <a:pt x="136840" y="96379"/>
                    <a:pt x="136437" y="95478"/>
                    <a:pt x="136287" y="94516"/>
                  </a:cubicBezTo>
                  <a:lnTo>
                    <a:pt x="134169" y="55900"/>
                  </a:lnTo>
                  <a:cubicBezTo>
                    <a:pt x="150245" y="57755"/>
                    <a:pt x="165214" y="65026"/>
                    <a:pt x="176650" y="76511"/>
                  </a:cubicBezTo>
                  <a:close/>
                  <a:moveTo>
                    <a:pt x="196962" y="113234"/>
                  </a:moveTo>
                  <a:cubicBezTo>
                    <a:pt x="198788" y="121069"/>
                    <a:pt x="199349" y="129151"/>
                    <a:pt x="198609" y="137157"/>
                  </a:cubicBezTo>
                  <a:lnTo>
                    <a:pt x="162490" y="126732"/>
                  </a:lnTo>
                  <a:cubicBezTo>
                    <a:pt x="159226" y="125801"/>
                    <a:pt x="157257" y="122481"/>
                    <a:pt x="158006" y="119161"/>
                  </a:cubicBezTo>
                  <a:cubicBezTo>
                    <a:pt x="158231" y="118176"/>
                    <a:pt x="158725" y="117275"/>
                    <a:pt x="159421" y="116554"/>
                  </a:cubicBezTo>
                  <a:lnTo>
                    <a:pt x="187981" y="90730"/>
                  </a:lnTo>
                  <a:cubicBezTo>
                    <a:pt x="192157" y="97701"/>
                    <a:pt x="195181" y="105302"/>
                    <a:pt x="196954" y="113249"/>
                  </a:cubicBezTo>
                  <a:lnTo>
                    <a:pt x="196962" y="113234"/>
                  </a:lnTo>
                  <a:close/>
                  <a:moveTo>
                    <a:pt x="135336" y="137872"/>
                  </a:moveTo>
                  <a:lnTo>
                    <a:pt x="124956" y="142851"/>
                  </a:lnTo>
                  <a:lnTo>
                    <a:pt x="114567" y="137872"/>
                  </a:lnTo>
                  <a:lnTo>
                    <a:pt x="111970" y="126732"/>
                  </a:lnTo>
                  <a:lnTo>
                    <a:pt x="119057" y="117734"/>
                  </a:lnTo>
                  <a:lnTo>
                    <a:pt x="130621" y="117734"/>
                  </a:lnTo>
                  <a:lnTo>
                    <a:pt x="137701" y="126732"/>
                  </a:lnTo>
                  <a:lnTo>
                    <a:pt x="135336" y="137872"/>
                  </a:lnTo>
                  <a:close/>
                  <a:moveTo>
                    <a:pt x="244630" y="149477"/>
                  </a:moveTo>
                  <a:lnTo>
                    <a:pt x="244398" y="149477"/>
                  </a:lnTo>
                  <a:cubicBezTo>
                    <a:pt x="244158" y="149477"/>
                    <a:pt x="243926" y="149477"/>
                    <a:pt x="243926" y="149244"/>
                  </a:cubicBezTo>
                  <a:cubicBezTo>
                    <a:pt x="243455" y="149244"/>
                    <a:pt x="242976" y="149004"/>
                    <a:pt x="242504" y="149004"/>
                  </a:cubicBezTo>
                  <a:cubicBezTo>
                    <a:pt x="241022" y="148740"/>
                    <a:pt x="239526" y="148583"/>
                    <a:pt x="238021" y="148530"/>
                  </a:cubicBezTo>
                  <a:cubicBezTo>
                    <a:pt x="237228" y="148560"/>
                    <a:pt x="236435" y="148477"/>
                    <a:pt x="235663" y="148289"/>
                  </a:cubicBezTo>
                  <a:lnTo>
                    <a:pt x="235424" y="148289"/>
                  </a:lnTo>
                  <a:cubicBezTo>
                    <a:pt x="231113" y="148027"/>
                    <a:pt x="226840" y="147314"/>
                    <a:pt x="222678" y="146157"/>
                  </a:cubicBezTo>
                  <a:cubicBezTo>
                    <a:pt x="221488" y="145690"/>
                    <a:pt x="220553" y="144744"/>
                    <a:pt x="220081" y="143558"/>
                  </a:cubicBezTo>
                  <a:cubicBezTo>
                    <a:pt x="220081" y="143317"/>
                    <a:pt x="219842" y="143317"/>
                    <a:pt x="219842" y="143084"/>
                  </a:cubicBezTo>
                  <a:lnTo>
                    <a:pt x="216773" y="142130"/>
                  </a:lnTo>
                  <a:cubicBezTo>
                    <a:pt x="218225" y="130984"/>
                    <a:pt x="217663" y="119672"/>
                    <a:pt x="215119" y="108728"/>
                  </a:cubicBezTo>
                  <a:cubicBezTo>
                    <a:pt x="212545" y="97686"/>
                    <a:pt x="208076" y="87185"/>
                    <a:pt x="201902" y="77691"/>
                  </a:cubicBezTo>
                  <a:lnTo>
                    <a:pt x="204267" y="75565"/>
                  </a:lnTo>
                  <a:lnTo>
                    <a:pt x="204267" y="75092"/>
                  </a:lnTo>
                  <a:cubicBezTo>
                    <a:pt x="204222" y="73800"/>
                    <a:pt x="204641" y="72538"/>
                    <a:pt x="205442" y="71532"/>
                  </a:cubicBezTo>
                  <a:cubicBezTo>
                    <a:pt x="208750" y="68759"/>
                    <a:pt x="212305" y="66303"/>
                    <a:pt x="216069" y="64200"/>
                  </a:cubicBezTo>
                  <a:cubicBezTo>
                    <a:pt x="216780" y="63727"/>
                    <a:pt x="217484" y="63487"/>
                    <a:pt x="218195" y="63013"/>
                  </a:cubicBezTo>
                  <a:cubicBezTo>
                    <a:pt x="219579" y="62315"/>
                    <a:pt x="220920" y="61519"/>
                    <a:pt x="222206" y="60648"/>
                  </a:cubicBezTo>
                  <a:cubicBezTo>
                    <a:pt x="222446" y="60407"/>
                    <a:pt x="222910" y="60174"/>
                    <a:pt x="223382" y="59693"/>
                  </a:cubicBezTo>
                  <a:cubicBezTo>
                    <a:pt x="223621" y="59453"/>
                    <a:pt x="223853" y="59453"/>
                    <a:pt x="223853" y="59220"/>
                  </a:cubicBezTo>
                  <a:cubicBezTo>
                    <a:pt x="227102" y="56652"/>
                    <a:pt x="227820" y="52002"/>
                    <a:pt x="225507" y="48561"/>
                  </a:cubicBezTo>
                  <a:cubicBezTo>
                    <a:pt x="224213" y="46887"/>
                    <a:pt x="222200" y="45918"/>
                    <a:pt x="220081" y="45956"/>
                  </a:cubicBezTo>
                  <a:cubicBezTo>
                    <a:pt x="218195" y="46008"/>
                    <a:pt x="216369" y="46677"/>
                    <a:pt x="214887" y="47863"/>
                  </a:cubicBezTo>
                  <a:lnTo>
                    <a:pt x="214416" y="48336"/>
                  </a:lnTo>
                  <a:cubicBezTo>
                    <a:pt x="213944" y="48569"/>
                    <a:pt x="213712" y="49043"/>
                    <a:pt x="213241" y="49283"/>
                  </a:cubicBezTo>
                  <a:cubicBezTo>
                    <a:pt x="212155" y="50327"/>
                    <a:pt x="211130" y="51439"/>
                    <a:pt x="210172" y="52595"/>
                  </a:cubicBezTo>
                  <a:cubicBezTo>
                    <a:pt x="209678" y="53212"/>
                    <a:pt x="209124" y="53767"/>
                    <a:pt x="208518" y="54263"/>
                  </a:cubicBezTo>
                  <a:cubicBezTo>
                    <a:pt x="205681" y="57425"/>
                    <a:pt x="202516" y="60287"/>
                    <a:pt x="199073" y="62788"/>
                  </a:cubicBezTo>
                  <a:cubicBezTo>
                    <a:pt x="198451" y="63231"/>
                    <a:pt x="197718" y="63479"/>
                    <a:pt x="196954" y="63495"/>
                  </a:cubicBezTo>
                  <a:cubicBezTo>
                    <a:pt x="196468" y="63532"/>
                    <a:pt x="195982" y="63449"/>
                    <a:pt x="195540" y="63261"/>
                  </a:cubicBezTo>
                  <a:lnTo>
                    <a:pt x="195068" y="63261"/>
                  </a:lnTo>
                  <a:lnTo>
                    <a:pt x="192224" y="65162"/>
                  </a:lnTo>
                  <a:cubicBezTo>
                    <a:pt x="189171" y="61970"/>
                    <a:pt x="185945" y="58958"/>
                    <a:pt x="182540" y="56141"/>
                  </a:cubicBezTo>
                  <a:cubicBezTo>
                    <a:pt x="168319" y="44979"/>
                    <a:pt x="151188" y="38151"/>
                    <a:pt x="133210" y="36476"/>
                  </a:cubicBezTo>
                  <a:lnTo>
                    <a:pt x="132971" y="33396"/>
                  </a:lnTo>
                  <a:lnTo>
                    <a:pt x="132500" y="32923"/>
                  </a:lnTo>
                  <a:cubicBezTo>
                    <a:pt x="131504" y="32179"/>
                    <a:pt x="130830" y="31076"/>
                    <a:pt x="130606" y="29844"/>
                  </a:cubicBezTo>
                  <a:cubicBezTo>
                    <a:pt x="130516" y="25570"/>
                    <a:pt x="130756" y="21288"/>
                    <a:pt x="131317" y="17051"/>
                  </a:cubicBezTo>
                  <a:lnTo>
                    <a:pt x="131317" y="16811"/>
                  </a:lnTo>
                  <a:cubicBezTo>
                    <a:pt x="131354" y="16008"/>
                    <a:pt x="131519" y="15204"/>
                    <a:pt x="131789" y="14446"/>
                  </a:cubicBezTo>
                  <a:cubicBezTo>
                    <a:pt x="132021" y="13026"/>
                    <a:pt x="132253" y="11591"/>
                    <a:pt x="132492" y="9946"/>
                  </a:cubicBezTo>
                  <a:lnTo>
                    <a:pt x="132492" y="7813"/>
                  </a:lnTo>
                  <a:cubicBezTo>
                    <a:pt x="132814" y="3839"/>
                    <a:pt x="129858" y="346"/>
                    <a:pt x="125898" y="24"/>
                  </a:cubicBezTo>
                  <a:cubicBezTo>
                    <a:pt x="123676" y="-157"/>
                    <a:pt x="121497" y="707"/>
                    <a:pt x="119993" y="2352"/>
                  </a:cubicBezTo>
                  <a:cubicBezTo>
                    <a:pt x="118587" y="3809"/>
                    <a:pt x="117815" y="5770"/>
                    <a:pt x="117875" y="7805"/>
                  </a:cubicBezTo>
                  <a:lnTo>
                    <a:pt x="117875" y="9706"/>
                  </a:lnTo>
                  <a:cubicBezTo>
                    <a:pt x="117860" y="11238"/>
                    <a:pt x="118100" y="12756"/>
                    <a:pt x="118586" y="14212"/>
                  </a:cubicBezTo>
                  <a:cubicBezTo>
                    <a:pt x="118819" y="14919"/>
                    <a:pt x="118819" y="15632"/>
                    <a:pt x="119057" y="16571"/>
                  </a:cubicBezTo>
                  <a:lnTo>
                    <a:pt x="119057" y="16811"/>
                  </a:lnTo>
                  <a:cubicBezTo>
                    <a:pt x="119731" y="21041"/>
                    <a:pt x="119971" y="25329"/>
                    <a:pt x="119761" y="29603"/>
                  </a:cubicBezTo>
                  <a:cubicBezTo>
                    <a:pt x="119537" y="30835"/>
                    <a:pt x="118863" y="31939"/>
                    <a:pt x="117868" y="32683"/>
                  </a:cubicBezTo>
                  <a:lnTo>
                    <a:pt x="117396" y="33156"/>
                  </a:lnTo>
                  <a:lnTo>
                    <a:pt x="117157" y="36243"/>
                  </a:lnTo>
                  <a:cubicBezTo>
                    <a:pt x="112875" y="36642"/>
                    <a:pt x="108617" y="37272"/>
                    <a:pt x="104411" y="38144"/>
                  </a:cubicBezTo>
                  <a:cubicBezTo>
                    <a:pt x="86524" y="42072"/>
                    <a:pt x="70245" y="51311"/>
                    <a:pt x="57671" y="64673"/>
                  </a:cubicBezTo>
                  <a:lnTo>
                    <a:pt x="55314" y="63013"/>
                  </a:lnTo>
                  <a:lnTo>
                    <a:pt x="54850" y="63013"/>
                  </a:lnTo>
                  <a:cubicBezTo>
                    <a:pt x="54378" y="63013"/>
                    <a:pt x="53899" y="63254"/>
                    <a:pt x="53435" y="63254"/>
                  </a:cubicBezTo>
                  <a:cubicBezTo>
                    <a:pt x="52672" y="63231"/>
                    <a:pt x="51931" y="62991"/>
                    <a:pt x="51310" y="62540"/>
                  </a:cubicBezTo>
                  <a:cubicBezTo>
                    <a:pt x="47874" y="59949"/>
                    <a:pt x="44708" y="57020"/>
                    <a:pt x="41871" y="53774"/>
                  </a:cubicBezTo>
                  <a:cubicBezTo>
                    <a:pt x="41378" y="53166"/>
                    <a:pt x="40824" y="52611"/>
                    <a:pt x="40218" y="52115"/>
                  </a:cubicBezTo>
                  <a:cubicBezTo>
                    <a:pt x="39252" y="50958"/>
                    <a:pt x="38234" y="49846"/>
                    <a:pt x="37149" y="48802"/>
                  </a:cubicBezTo>
                  <a:cubicBezTo>
                    <a:pt x="36909" y="48561"/>
                    <a:pt x="36438" y="48329"/>
                    <a:pt x="35966" y="47848"/>
                  </a:cubicBezTo>
                  <a:cubicBezTo>
                    <a:pt x="35734" y="47608"/>
                    <a:pt x="35496" y="47608"/>
                    <a:pt x="35496" y="47375"/>
                  </a:cubicBezTo>
                  <a:cubicBezTo>
                    <a:pt x="34036" y="46158"/>
                    <a:pt x="32202" y="45489"/>
                    <a:pt x="30308" y="45475"/>
                  </a:cubicBezTo>
                  <a:cubicBezTo>
                    <a:pt x="28190" y="45437"/>
                    <a:pt x="26177" y="46398"/>
                    <a:pt x="24882" y="48081"/>
                  </a:cubicBezTo>
                  <a:cubicBezTo>
                    <a:pt x="22563" y="51522"/>
                    <a:pt x="23288" y="56163"/>
                    <a:pt x="26529" y="58739"/>
                  </a:cubicBezTo>
                  <a:cubicBezTo>
                    <a:pt x="26769" y="58739"/>
                    <a:pt x="26769" y="58972"/>
                    <a:pt x="27001" y="58972"/>
                  </a:cubicBezTo>
                  <a:cubicBezTo>
                    <a:pt x="27472" y="59213"/>
                    <a:pt x="27704" y="59686"/>
                    <a:pt x="28176" y="59927"/>
                  </a:cubicBezTo>
                  <a:cubicBezTo>
                    <a:pt x="29463" y="60805"/>
                    <a:pt x="30810" y="61601"/>
                    <a:pt x="32195" y="62300"/>
                  </a:cubicBezTo>
                  <a:cubicBezTo>
                    <a:pt x="32951" y="62600"/>
                    <a:pt x="33662" y="62999"/>
                    <a:pt x="34313" y="63479"/>
                  </a:cubicBezTo>
                  <a:cubicBezTo>
                    <a:pt x="38077" y="65590"/>
                    <a:pt x="41633" y="68054"/>
                    <a:pt x="44940" y="70825"/>
                  </a:cubicBezTo>
                  <a:cubicBezTo>
                    <a:pt x="45846" y="71772"/>
                    <a:pt x="46273" y="73071"/>
                    <a:pt x="46116" y="74378"/>
                  </a:cubicBezTo>
                  <a:lnTo>
                    <a:pt x="46116" y="74852"/>
                  </a:lnTo>
                  <a:lnTo>
                    <a:pt x="48473" y="76977"/>
                  </a:lnTo>
                  <a:cubicBezTo>
                    <a:pt x="48002" y="77563"/>
                    <a:pt x="47605" y="78201"/>
                    <a:pt x="47298" y="78885"/>
                  </a:cubicBezTo>
                  <a:cubicBezTo>
                    <a:pt x="35607" y="97483"/>
                    <a:pt x="30915" y="119664"/>
                    <a:pt x="34081" y="141424"/>
                  </a:cubicBezTo>
                  <a:lnTo>
                    <a:pt x="31012" y="142378"/>
                  </a:lnTo>
                  <a:cubicBezTo>
                    <a:pt x="31012" y="142618"/>
                    <a:pt x="30772" y="142618"/>
                    <a:pt x="30772" y="142851"/>
                  </a:cubicBezTo>
                  <a:cubicBezTo>
                    <a:pt x="30234" y="143993"/>
                    <a:pt x="29313" y="144909"/>
                    <a:pt x="28176" y="145458"/>
                  </a:cubicBezTo>
                  <a:cubicBezTo>
                    <a:pt x="24015" y="146630"/>
                    <a:pt x="19741" y="147343"/>
                    <a:pt x="15430" y="147591"/>
                  </a:cubicBezTo>
                  <a:lnTo>
                    <a:pt x="15190" y="147591"/>
                  </a:lnTo>
                  <a:cubicBezTo>
                    <a:pt x="14397" y="147546"/>
                    <a:pt x="13604" y="147628"/>
                    <a:pt x="12833" y="147824"/>
                  </a:cubicBezTo>
                  <a:cubicBezTo>
                    <a:pt x="11328" y="147876"/>
                    <a:pt x="9831" y="148035"/>
                    <a:pt x="8350" y="148297"/>
                  </a:cubicBezTo>
                  <a:cubicBezTo>
                    <a:pt x="7878" y="148297"/>
                    <a:pt x="7399" y="148537"/>
                    <a:pt x="6935" y="148537"/>
                  </a:cubicBezTo>
                  <a:cubicBezTo>
                    <a:pt x="6673" y="148500"/>
                    <a:pt x="6411" y="148590"/>
                    <a:pt x="6224" y="148778"/>
                  </a:cubicBezTo>
                  <a:cubicBezTo>
                    <a:pt x="2175" y="149589"/>
                    <a:pt x="-527" y="153442"/>
                    <a:pt x="87" y="157543"/>
                  </a:cubicBezTo>
                  <a:cubicBezTo>
                    <a:pt x="962" y="160946"/>
                    <a:pt x="4143" y="163237"/>
                    <a:pt x="7639" y="162989"/>
                  </a:cubicBezTo>
                  <a:cubicBezTo>
                    <a:pt x="8282" y="163027"/>
                    <a:pt x="8926" y="162944"/>
                    <a:pt x="9540" y="162749"/>
                  </a:cubicBezTo>
                  <a:cubicBezTo>
                    <a:pt x="9772" y="162749"/>
                    <a:pt x="10004" y="162749"/>
                    <a:pt x="10004" y="162516"/>
                  </a:cubicBezTo>
                  <a:cubicBezTo>
                    <a:pt x="10475" y="162516"/>
                    <a:pt x="10954" y="162276"/>
                    <a:pt x="11426" y="162276"/>
                  </a:cubicBezTo>
                  <a:cubicBezTo>
                    <a:pt x="12885" y="161863"/>
                    <a:pt x="14307" y="161307"/>
                    <a:pt x="15669" y="160608"/>
                  </a:cubicBezTo>
                  <a:cubicBezTo>
                    <a:pt x="16373" y="160368"/>
                    <a:pt x="17083" y="159895"/>
                    <a:pt x="17787" y="159654"/>
                  </a:cubicBezTo>
                  <a:lnTo>
                    <a:pt x="18027" y="159654"/>
                  </a:lnTo>
                  <a:cubicBezTo>
                    <a:pt x="21971" y="158024"/>
                    <a:pt x="26095" y="156830"/>
                    <a:pt x="30301" y="156101"/>
                  </a:cubicBezTo>
                  <a:lnTo>
                    <a:pt x="30772" y="156101"/>
                  </a:lnTo>
                  <a:cubicBezTo>
                    <a:pt x="31895" y="156154"/>
                    <a:pt x="32973" y="156574"/>
                    <a:pt x="33841" y="157289"/>
                  </a:cubicBezTo>
                  <a:cubicBezTo>
                    <a:pt x="34081" y="157289"/>
                    <a:pt x="34081" y="157529"/>
                    <a:pt x="34313" y="157529"/>
                  </a:cubicBezTo>
                  <a:lnTo>
                    <a:pt x="37613" y="157055"/>
                  </a:lnTo>
                  <a:cubicBezTo>
                    <a:pt x="43317" y="174632"/>
                    <a:pt x="54079" y="190128"/>
                    <a:pt x="68538" y="201590"/>
                  </a:cubicBezTo>
                  <a:cubicBezTo>
                    <a:pt x="71771" y="204092"/>
                    <a:pt x="75162" y="206382"/>
                    <a:pt x="78687" y="208456"/>
                  </a:cubicBezTo>
                  <a:lnTo>
                    <a:pt x="77273" y="211535"/>
                  </a:lnTo>
                  <a:cubicBezTo>
                    <a:pt x="77273" y="211776"/>
                    <a:pt x="77512" y="211776"/>
                    <a:pt x="77512" y="212008"/>
                  </a:cubicBezTo>
                  <a:cubicBezTo>
                    <a:pt x="78179" y="213158"/>
                    <a:pt x="78350" y="214532"/>
                    <a:pt x="77984" y="215817"/>
                  </a:cubicBezTo>
                  <a:cubicBezTo>
                    <a:pt x="76292" y="219715"/>
                    <a:pt x="74234" y="223441"/>
                    <a:pt x="71839" y="226948"/>
                  </a:cubicBezTo>
                  <a:lnTo>
                    <a:pt x="71839" y="227189"/>
                  </a:lnTo>
                  <a:cubicBezTo>
                    <a:pt x="71375" y="227895"/>
                    <a:pt x="70896" y="228368"/>
                    <a:pt x="70424" y="229089"/>
                  </a:cubicBezTo>
                  <a:cubicBezTo>
                    <a:pt x="69481" y="230276"/>
                    <a:pt x="68778" y="231455"/>
                    <a:pt x="67828" y="232897"/>
                  </a:cubicBezTo>
                  <a:cubicBezTo>
                    <a:pt x="67543" y="233257"/>
                    <a:pt x="67304" y="233656"/>
                    <a:pt x="67124" y="234077"/>
                  </a:cubicBezTo>
                  <a:cubicBezTo>
                    <a:pt x="67101" y="234257"/>
                    <a:pt x="67012" y="234422"/>
                    <a:pt x="66885" y="234550"/>
                  </a:cubicBezTo>
                  <a:cubicBezTo>
                    <a:pt x="64924" y="238193"/>
                    <a:pt x="66271" y="242737"/>
                    <a:pt x="69900" y="244713"/>
                  </a:cubicBezTo>
                  <a:cubicBezTo>
                    <a:pt x="69916" y="244720"/>
                    <a:pt x="69938" y="244728"/>
                    <a:pt x="69953" y="244735"/>
                  </a:cubicBezTo>
                  <a:cubicBezTo>
                    <a:pt x="70836" y="245193"/>
                    <a:pt x="71809" y="245441"/>
                    <a:pt x="72797" y="245449"/>
                  </a:cubicBezTo>
                  <a:cubicBezTo>
                    <a:pt x="75783" y="245306"/>
                    <a:pt x="78471" y="243594"/>
                    <a:pt x="79877" y="240949"/>
                  </a:cubicBezTo>
                  <a:cubicBezTo>
                    <a:pt x="79907" y="240769"/>
                    <a:pt x="79989" y="240604"/>
                    <a:pt x="80116" y="240476"/>
                  </a:cubicBezTo>
                  <a:cubicBezTo>
                    <a:pt x="80297" y="240048"/>
                    <a:pt x="80536" y="239650"/>
                    <a:pt x="80828" y="239290"/>
                  </a:cubicBezTo>
                  <a:cubicBezTo>
                    <a:pt x="81367" y="237892"/>
                    <a:pt x="81838" y="236472"/>
                    <a:pt x="82242" y="235023"/>
                  </a:cubicBezTo>
                  <a:lnTo>
                    <a:pt x="82946" y="232897"/>
                  </a:lnTo>
                  <a:cubicBezTo>
                    <a:pt x="84136" y="228766"/>
                    <a:pt x="85805" y="224792"/>
                    <a:pt x="87908" y="221052"/>
                  </a:cubicBezTo>
                  <a:cubicBezTo>
                    <a:pt x="88679" y="220030"/>
                    <a:pt x="89749" y="219286"/>
                    <a:pt x="90977" y="218919"/>
                  </a:cubicBezTo>
                  <a:cubicBezTo>
                    <a:pt x="91209" y="218919"/>
                    <a:pt x="91209" y="218919"/>
                    <a:pt x="91448" y="218678"/>
                  </a:cubicBezTo>
                  <a:lnTo>
                    <a:pt x="93094" y="215606"/>
                  </a:lnTo>
                  <a:cubicBezTo>
                    <a:pt x="103640" y="219670"/>
                    <a:pt x="114844" y="221758"/>
                    <a:pt x="126145" y="221758"/>
                  </a:cubicBezTo>
                  <a:cubicBezTo>
                    <a:pt x="133061" y="221803"/>
                    <a:pt x="139954" y="221007"/>
                    <a:pt x="146682" y="219392"/>
                  </a:cubicBezTo>
                  <a:cubicBezTo>
                    <a:pt x="150844" y="218460"/>
                    <a:pt x="154938" y="217274"/>
                    <a:pt x="158957" y="215839"/>
                  </a:cubicBezTo>
                  <a:lnTo>
                    <a:pt x="160371" y="218445"/>
                  </a:lnTo>
                  <a:cubicBezTo>
                    <a:pt x="160611" y="218445"/>
                    <a:pt x="160611" y="218445"/>
                    <a:pt x="160843" y="218686"/>
                  </a:cubicBezTo>
                  <a:cubicBezTo>
                    <a:pt x="162130" y="218904"/>
                    <a:pt x="163260" y="219685"/>
                    <a:pt x="163911" y="220811"/>
                  </a:cubicBezTo>
                  <a:cubicBezTo>
                    <a:pt x="165872" y="224612"/>
                    <a:pt x="167526" y="228563"/>
                    <a:pt x="168859" y="232627"/>
                  </a:cubicBezTo>
                  <a:lnTo>
                    <a:pt x="168859" y="232867"/>
                  </a:lnTo>
                  <a:lnTo>
                    <a:pt x="169570" y="235001"/>
                  </a:lnTo>
                  <a:cubicBezTo>
                    <a:pt x="169936" y="236450"/>
                    <a:pt x="170408" y="237877"/>
                    <a:pt x="170984" y="239259"/>
                  </a:cubicBezTo>
                  <a:cubicBezTo>
                    <a:pt x="171223" y="239732"/>
                    <a:pt x="171455" y="239973"/>
                    <a:pt x="171695" y="240446"/>
                  </a:cubicBezTo>
                  <a:cubicBezTo>
                    <a:pt x="171718" y="240627"/>
                    <a:pt x="171800" y="240792"/>
                    <a:pt x="171927" y="240920"/>
                  </a:cubicBezTo>
                  <a:cubicBezTo>
                    <a:pt x="173259" y="243631"/>
                    <a:pt x="175991" y="245374"/>
                    <a:pt x="179007" y="245418"/>
                  </a:cubicBezTo>
                  <a:cubicBezTo>
                    <a:pt x="180003" y="245411"/>
                    <a:pt x="180975" y="245170"/>
                    <a:pt x="181858" y="244713"/>
                  </a:cubicBezTo>
                  <a:cubicBezTo>
                    <a:pt x="183565" y="243827"/>
                    <a:pt x="184838" y="242294"/>
                    <a:pt x="185384" y="240446"/>
                  </a:cubicBezTo>
                  <a:cubicBezTo>
                    <a:pt x="185937" y="238478"/>
                    <a:pt x="185773" y="236383"/>
                    <a:pt x="184920" y="234527"/>
                  </a:cubicBezTo>
                  <a:cubicBezTo>
                    <a:pt x="184920" y="234287"/>
                    <a:pt x="184680" y="234287"/>
                    <a:pt x="184680" y="234054"/>
                  </a:cubicBezTo>
                  <a:cubicBezTo>
                    <a:pt x="184501" y="233626"/>
                    <a:pt x="184261" y="233228"/>
                    <a:pt x="183969" y="232867"/>
                  </a:cubicBezTo>
                  <a:cubicBezTo>
                    <a:pt x="183243" y="231507"/>
                    <a:pt x="182375" y="230238"/>
                    <a:pt x="181372" y="229067"/>
                  </a:cubicBezTo>
                  <a:cubicBezTo>
                    <a:pt x="180901" y="228353"/>
                    <a:pt x="180429" y="227879"/>
                    <a:pt x="179958" y="227158"/>
                  </a:cubicBezTo>
                  <a:lnTo>
                    <a:pt x="179958" y="226926"/>
                  </a:lnTo>
                  <a:cubicBezTo>
                    <a:pt x="177481" y="223470"/>
                    <a:pt x="175415" y="219730"/>
                    <a:pt x="173821" y="215786"/>
                  </a:cubicBezTo>
                  <a:cubicBezTo>
                    <a:pt x="173529" y="214524"/>
                    <a:pt x="173611" y="213203"/>
                    <a:pt x="174060" y="211986"/>
                  </a:cubicBezTo>
                  <a:cubicBezTo>
                    <a:pt x="174060" y="211745"/>
                    <a:pt x="174292" y="211745"/>
                    <a:pt x="174292" y="211513"/>
                  </a:cubicBezTo>
                  <a:lnTo>
                    <a:pt x="173117" y="208658"/>
                  </a:lnTo>
                  <a:cubicBezTo>
                    <a:pt x="192636" y="196941"/>
                    <a:pt x="207231" y="178500"/>
                    <a:pt x="214198" y="156777"/>
                  </a:cubicBezTo>
                  <a:lnTo>
                    <a:pt x="217043" y="157250"/>
                  </a:lnTo>
                  <a:cubicBezTo>
                    <a:pt x="217282" y="157250"/>
                    <a:pt x="217282" y="157010"/>
                    <a:pt x="217514" y="157010"/>
                  </a:cubicBezTo>
                  <a:cubicBezTo>
                    <a:pt x="218405" y="156334"/>
                    <a:pt x="219468" y="155929"/>
                    <a:pt x="220575" y="155831"/>
                  </a:cubicBezTo>
                  <a:lnTo>
                    <a:pt x="221047" y="155831"/>
                  </a:lnTo>
                  <a:cubicBezTo>
                    <a:pt x="225260" y="156552"/>
                    <a:pt x="229376" y="157746"/>
                    <a:pt x="233328" y="159376"/>
                  </a:cubicBezTo>
                  <a:lnTo>
                    <a:pt x="233560" y="159376"/>
                  </a:lnTo>
                  <a:cubicBezTo>
                    <a:pt x="234271" y="159617"/>
                    <a:pt x="234975" y="160090"/>
                    <a:pt x="235686" y="160330"/>
                  </a:cubicBezTo>
                  <a:cubicBezTo>
                    <a:pt x="237041" y="161021"/>
                    <a:pt x="238470" y="161585"/>
                    <a:pt x="239937" y="161990"/>
                  </a:cubicBezTo>
                  <a:cubicBezTo>
                    <a:pt x="240401" y="161990"/>
                    <a:pt x="240880" y="162231"/>
                    <a:pt x="241352" y="162231"/>
                  </a:cubicBezTo>
                  <a:cubicBezTo>
                    <a:pt x="241613" y="162193"/>
                    <a:pt x="241868" y="162283"/>
                    <a:pt x="242063" y="162463"/>
                  </a:cubicBezTo>
                  <a:cubicBezTo>
                    <a:pt x="242669" y="162659"/>
                    <a:pt x="243313" y="162741"/>
                    <a:pt x="243956" y="162704"/>
                  </a:cubicBezTo>
                  <a:cubicBezTo>
                    <a:pt x="247376" y="162711"/>
                    <a:pt x="250422" y="160518"/>
                    <a:pt x="251508" y="157250"/>
                  </a:cubicBezTo>
                  <a:cubicBezTo>
                    <a:pt x="251073" y="153473"/>
                    <a:pt x="248342" y="150355"/>
                    <a:pt x="244660" y="149439"/>
                  </a:cubicBezTo>
                  <a:lnTo>
                    <a:pt x="244630" y="149477"/>
                  </a:lnTo>
                  <a:close/>
                </a:path>
              </a:pathLst>
            </a:custGeom>
            <a:solidFill>
              <a:srgbClr val="FFFFFF"/>
            </a:solidFill>
            <a:ln w="75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15" name="Rectangle: Rounded Corners 314">
              <a:extLst>
                <a:ext uri="{FF2B5EF4-FFF2-40B4-BE49-F238E27FC236}">
                  <a16:creationId xmlns:a16="http://schemas.microsoft.com/office/drawing/2014/main" id="{21D58215-24F1-48E9-B036-C1081A66E3C5}"/>
                </a:ext>
              </a:extLst>
            </p:cNvPr>
            <p:cNvSpPr/>
            <p:nvPr/>
          </p:nvSpPr>
          <p:spPr>
            <a:xfrm>
              <a:off x="6620959"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6" name="TextBox 315">
              <a:extLst>
                <a:ext uri="{FF2B5EF4-FFF2-40B4-BE49-F238E27FC236}">
                  <a16:creationId xmlns:a16="http://schemas.microsoft.com/office/drawing/2014/main" id="{80A10847-DE7A-4710-815F-CFA18D9B1B75}"/>
                </a:ext>
              </a:extLst>
            </p:cNvPr>
            <p:cNvSpPr txBox="1"/>
            <p:nvPr/>
          </p:nvSpPr>
          <p:spPr>
            <a:xfrm>
              <a:off x="6278247"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Azure Stack</a:t>
              </a:r>
            </a:p>
          </p:txBody>
        </p:sp>
        <p:pic>
          <p:nvPicPr>
            <p:cNvPr id="317" name="Graphic 316">
              <a:extLst>
                <a:ext uri="{FF2B5EF4-FFF2-40B4-BE49-F238E27FC236}">
                  <a16:creationId xmlns:a16="http://schemas.microsoft.com/office/drawing/2014/main" id="{764F6F18-72DE-4736-92E9-63B041F80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9539" y="6003799"/>
              <a:ext cx="320040" cy="320040"/>
            </a:xfrm>
            <a:prstGeom prst="rect">
              <a:avLst/>
            </a:prstGeom>
          </p:spPr>
        </p:pic>
        <p:sp>
          <p:nvSpPr>
            <p:cNvPr id="318" name="Rectangle: Rounded Corners 317">
              <a:extLst>
                <a:ext uri="{FF2B5EF4-FFF2-40B4-BE49-F238E27FC236}">
                  <a16:creationId xmlns:a16="http://schemas.microsoft.com/office/drawing/2014/main" id="{04D98B56-46D0-4124-A9D3-D336538BC506}"/>
                </a:ext>
              </a:extLst>
            </p:cNvPr>
            <p:cNvSpPr/>
            <p:nvPr/>
          </p:nvSpPr>
          <p:spPr>
            <a:xfrm>
              <a:off x="7755820"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TextBox 318">
              <a:extLst>
                <a:ext uri="{FF2B5EF4-FFF2-40B4-BE49-F238E27FC236}">
                  <a16:creationId xmlns:a16="http://schemas.microsoft.com/office/drawing/2014/main" id="{54C9C340-7807-473D-BC4C-C95E754319E1}"/>
                </a:ext>
              </a:extLst>
            </p:cNvPr>
            <p:cNvSpPr txBox="1"/>
            <p:nvPr/>
          </p:nvSpPr>
          <p:spPr>
            <a:xfrm>
              <a:off x="7413108"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On-premises</a:t>
              </a:r>
            </a:p>
          </p:txBody>
        </p:sp>
        <p:pic>
          <p:nvPicPr>
            <p:cNvPr id="320" name="Graphic 319">
              <a:extLst>
                <a:ext uri="{FF2B5EF4-FFF2-40B4-BE49-F238E27FC236}">
                  <a16:creationId xmlns:a16="http://schemas.microsoft.com/office/drawing/2014/main" id="{7CBB515D-9738-46C6-8EA1-D18458F80A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4400" y="6003799"/>
              <a:ext cx="320040" cy="320040"/>
            </a:xfrm>
            <a:prstGeom prst="rect">
              <a:avLst/>
            </a:prstGeom>
          </p:spPr>
        </p:pic>
        <p:sp>
          <p:nvSpPr>
            <p:cNvPr id="321" name="TextBox 320">
              <a:extLst>
                <a:ext uri="{FF2B5EF4-FFF2-40B4-BE49-F238E27FC236}">
                  <a16:creationId xmlns:a16="http://schemas.microsoft.com/office/drawing/2014/main" id="{A1EBCAD3-824C-452D-8754-FEFDED9500F6}"/>
                </a:ext>
              </a:extLst>
            </p:cNvPr>
            <p:cNvSpPr txBox="1"/>
            <p:nvPr/>
          </p:nvSpPr>
          <p:spPr>
            <a:xfrm>
              <a:off x="8547969"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Multi-cloud</a:t>
              </a:r>
            </a:p>
          </p:txBody>
        </p:sp>
        <p:sp>
          <p:nvSpPr>
            <p:cNvPr id="322" name="Rectangle: Rounded Corners 321">
              <a:extLst>
                <a:ext uri="{FF2B5EF4-FFF2-40B4-BE49-F238E27FC236}">
                  <a16:creationId xmlns:a16="http://schemas.microsoft.com/office/drawing/2014/main" id="{4FD31C8D-8AAC-4A29-A0EA-0470E15C3D3C}"/>
                </a:ext>
              </a:extLst>
            </p:cNvPr>
            <p:cNvSpPr/>
            <p:nvPr/>
          </p:nvSpPr>
          <p:spPr>
            <a:xfrm>
              <a:off x="8890681"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3" name="Graphic 322">
              <a:extLst>
                <a:ext uri="{FF2B5EF4-FFF2-40B4-BE49-F238E27FC236}">
                  <a16:creationId xmlns:a16="http://schemas.microsoft.com/office/drawing/2014/main" id="{C9796EB5-E0E4-47C9-9F15-CCF967F806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9261" y="6003799"/>
              <a:ext cx="320040" cy="320040"/>
            </a:xfrm>
            <a:prstGeom prst="rect">
              <a:avLst/>
            </a:prstGeom>
          </p:spPr>
        </p:pic>
        <p:sp>
          <p:nvSpPr>
            <p:cNvPr id="324" name="TextBox 323">
              <a:extLst>
                <a:ext uri="{FF2B5EF4-FFF2-40B4-BE49-F238E27FC236}">
                  <a16:creationId xmlns:a16="http://schemas.microsoft.com/office/drawing/2014/main" id="{2B0002C2-6B97-45D0-9764-E796E025E74D}"/>
                </a:ext>
              </a:extLst>
            </p:cNvPr>
            <p:cNvSpPr txBox="1"/>
            <p:nvPr/>
          </p:nvSpPr>
          <p:spPr>
            <a:xfrm>
              <a:off x="9682831" y="5663606"/>
              <a:ext cx="1142625" cy="212366"/>
            </a:xfrm>
            <a:prstGeom prst="rect">
              <a:avLst/>
            </a:prstGeom>
            <a:noFill/>
          </p:spPr>
          <p:txBody>
            <a:bodyPr wrap="square" lIns="0" tIns="27432"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Edge</a:t>
              </a:r>
            </a:p>
          </p:txBody>
        </p:sp>
        <p:sp>
          <p:nvSpPr>
            <p:cNvPr id="325" name="Rectangle: Rounded Corners 324">
              <a:extLst>
                <a:ext uri="{FF2B5EF4-FFF2-40B4-BE49-F238E27FC236}">
                  <a16:creationId xmlns:a16="http://schemas.microsoft.com/office/drawing/2014/main" id="{094FB946-D08C-4C2D-9B73-CAD4F5CDB626}"/>
                </a:ext>
              </a:extLst>
            </p:cNvPr>
            <p:cNvSpPr/>
            <p:nvPr/>
          </p:nvSpPr>
          <p:spPr>
            <a:xfrm>
              <a:off x="10025543" y="5935219"/>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6" name="Graphic 325">
              <a:extLst>
                <a:ext uri="{FF2B5EF4-FFF2-40B4-BE49-F238E27FC236}">
                  <a16:creationId xmlns:a16="http://schemas.microsoft.com/office/drawing/2014/main" id="{34ED31E6-23A6-46AD-86E3-148187CDA4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94123" y="6003799"/>
              <a:ext cx="320040" cy="320040"/>
            </a:xfrm>
            <a:prstGeom prst="rect">
              <a:avLst/>
            </a:prstGeom>
          </p:spPr>
        </p:pic>
        <p:cxnSp>
          <p:nvCxnSpPr>
            <p:cNvPr id="327" name="Connector: Elbow 326">
              <a:extLst>
                <a:ext uri="{FF2B5EF4-FFF2-40B4-BE49-F238E27FC236}">
                  <a16:creationId xmlns:a16="http://schemas.microsoft.com/office/drawing/2014/main" id="{66BA6C8C-1092-4B85-B776-F7B66F842538}"/>
                </a:ext>
              </a:extLst>
            </p:cNvPr>
            <p:cNvCxnSpPr>
              <a:cxnSpLocks/>
            </p:cNvCxnSpPr>
            <p:nvPr/>
          </p:nvCxnSpPr>
          <p:spPr>
            <a:xfrm rot="5400000" flipH="1" flipV="1">
              <a:off x="8551852" y="3961314"/>
              <a:ext cx="12700" cy="3404584"/>
            </a:xfrm>
            <a:prstGeom prst="bentConnector3">
              <a:avLst>
                <a:gd name="adj1" fmla="val 1441787"/>
              </a:avLst>
            </a:prstGeom>
            <a:ln w="12700">
              <a:solidFill>
                <a:srgbClr val="3C3C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F8846108-7C7B-49F9-A2AD-DC4EC9FF9629}"/>
                </a:ext>
              </a:extLst>
            </p:cNvPr>
            <p:cNvCxnSpPr>
              <a:cxnSpLocks/>
            </p:cNvCxnSpPr>
            <p:nvPr/>
          </p:nvCxnSpPr>
          <p:spPr>
            <a:xfrm>
              <a:off x="7984420" y="5483437"/>
              <a:ext cx="0" cy="186519"/>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3DA1CB63-28DD-4CD8-A716-16FE2578DAF2}"/>
                </a:ext>
              </a:extLst>
            </p:cNvPr>
            <p:cNvCxnSpPr>
              <a:cxnSpLocks/>
            </p:cNvCxnSpPr>
            <p:nvPr/>
          </p:nvCxnSpPr>
          <p:spPr>
            <a:xfrm>
              <a:off x="9119281" y="5483437"/>
              <a:ext cx="0" cy="186519"/>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sp>
          <p:nvSpPr>
            <p:cNvPr id="330" name="Oval 329">
              <a:extLst>
                <a:ext uri="{FF2B5EF4-FFF2-40B4-BE49-F238E27FC236}">
                  <a16:creationId xmlns:a16="http://schemas.microsoft.com/office/drawing/2014/main" id="{9F1A0227-5C2C-447A-8D59-292CCCA95A38}"/>
                </a:ext>
              </a:extLst>
            </p:cNvPr>
            <p:cNvSpPr/>
            <p:nvPr/>
          </p:nvSpPr>
          <p:spPr>
            <a:xfrm>
              <a:off x="8524708" y="5458442"/>
              <a:ext cx="54287" cy="54287"/>
            </a:xfrm>
            <a:prstGeom prst="ellipse">
              <a:avLst/>
            </a:prstGeom>
            <a:solidFill>
              <a:srgbClr val="3C3C41"/>
            </a:solidFill>
            <a:ln>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1" name="Straight Arrow Connector 330">
              <a:extLst>
                <a:ext uri="{FF2B5EF4-FFF2-40B4-BE49-F238E27FC236}">
                  <a16:creationId xmlns:a16="http://schemas.microsoft.com/office/drawing/2014/main" id="{87092433-56AE-4682-A441-0BF4FF5B6722}"/>
                </a:ext>
              </a:extLst>
            </p:cNvPr>
            <p:cNvCxnSpPr>
              <a:cxnSpLocks/>
              <a:stCxn id="38" idx="2"/>
              <a:endCxn id="57" idx="0"/>
            </p:cNvCxnSpPr>
            <p:nvPr/>
          </p:nvCxnSpPr>
          <p:spPr>
            <a:xfrm>
              <a:off x="8551851" y="5286686"/>
              <a:ext cx="1" cy="171756"/>
            </a:xfrm>
            <a:prstGeom prst="straightConnector1">
              <a:avLst/>
            </a:prstGeom>
            <a:ln w="12700">
              <a:solidFill>
                <a:srgbClr val="3C3C4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40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381A-4270-4D1E-8381-201BF7360173}"/>
              </a:ext>
            </a:extLst>
          </p:cNvPr>
          <p:cNvSpPr>
            <a:spLocks noGrp="1"/>
          </p:cNvSpPr>
          <p:nvPr>
            <p:ph type="title"/>
          </p:nvPr>
        </p:nvSpPr>
        <p:spPr>
          <a:xfrm>
            <a:off x="451644" y="632779"/>
            <a:ext cx="11533187" cy="447174"/>
          </a:xfrm>
        </p:spPr>
        <p:txBody>
          <a:bodyPr/>
          <a:lstStyle/>
          <a:p>
            <a:pPr algn="ctr"/>
            <a:r>
              <a:rPr lang="en-US" sz="4800" dirty="0">
                <a:solidFill>
                  <a:srgbClr val="0F78D4"/>
                </a:solidFill>
              </a:rPr>
              <a:t>Azure application services</a:t>
            </a:r>
            <a:endParaRPr lang="en-US" sz="4800" dirty="0">
              <a:solidFill>
                <a:srgbClr val="3C3C41"/>
              </a:solidFill>
            </a:endParaRPr>
          </a:p>
        </p:txBody>
      </p:sp>
      <p:grpSp>
        <p:nvGrpSpPr>
          <p:cNvPr id="41" name="Group 40" descr="Icons of Azure application services">
            <a:extLst>
              <a:ext uri="{FF2B5EF4-FFF2-40B4-BE49-F238E27FC236}">
                <a16:creationId xmlns:a16="http://schemas.microsoft.com/office/drawing/2014/main" id="{AD714097-24DC-448C-B5E4-380FC240A1F6}"/>
              </a:ext>
            </a:extLst>
          </p:cNvPr>
          <p:cNvGrpSpPr/>
          <p:nvPr/>
        </p:nvGrpSpPr>
        <p:grpSpPr>
          <a:xfrm>
            <a:off x="1410477" y="2368461"/>
            <a:ext cx="9615519" cy="1169234"/>
            <a:chOff x="1410476" y="3293548"/>
            <a:chExt cx="9615519" cy="1169234"/>
          </a:xfrm>
        </p:grpSpPr>
        <p:sp>
          <p:nvSpPr>
            <p:cNvPr id="80" name="Rectangle 79">
              <a:extLst>
                <a:ext uri="{FF2B5EF4-FFF2-40B4-BE49-F238E27FC236}">
                  <a16:creationId xmlns:a16="http://schemas.microsoft.com/office/drawing/2014/main" id="{BBA5742D-F262-427B-B44D-5DE7D2BD070B}"/>
                </a:ext>
              </a:extLst>
            </p:cNvPr>
            <p:cNvSpPr/>
            <p:nvPr/>
          </p:nvSpPr>
          <p:spPr bwMode="auto">
            <a:xfrm>
              <a:off x="1410476" y="3293548"/>
              <a:ext cx="9615519" cy="1169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7" name="Group 36">
              <a:extLst>
                <a:ext uri="{FF2B5EF4-FFF2-40B4-BE49-F238E27FC236}">
                  <a16:creationId xmlns:a16="http://schemas.microsoft.com/office/drawing/2014/main" id="{C3D53028-BA2C-46B1-84C2-A35DF2462F01}"/>
                </a:ext>
              </a:extLst>
            </p:cNvPr>
            <p:cNvGrpSpPr/>
            <p:nvPr/>
          </p:nvGrpSpPr>
          <p:grpSpPr>
            <a:xfrm>
              <a:off x="9608531" y="3435524"/>
              <a:ext cx="1151747" cy="884832"/>
              <a:chOff x="9624493" y="3461594"/>
              <a:chExt cx="1151747" cy="884832"/>
            </a:xfrm>
          </p:grpSpPr>
          <p:pic>
            <p:nvPicPr>
              <p:cNvPr id="86" name="Graphic 85" descr="Event Grid icon">
                <a:extLst>
                  <a:ext uri="{FF2B5EF4-FFF2-40B4-BE49-F238E27FC236}">
                    <a16:creationId xmlns:a16="http://schemas.microsoft.com/office/drawing/2014/main" id="{222B5FEC-7D19-4787-B5DE-313FC0324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8906" y="3843506"/>
                <a:ext cx="502920" cy="502920"/>
              </a:xfrm>
              <a:prstGeom prst="rect">
                <a:avLst/>
              </a:prstGeom>
            </p:spPr>
          </p:pic>
          <p:sp>
            <p:nvSpPr>
              <p:cNvPr id="87" name="TextBox 86">
                <a:extLst>
                  <a:ext uri="{FF2B5EF4-FFF2-40B4-BE49-F238E27FC236}">
                    <a16:creationId xmlns:a16="http://schemas.microsoft.com/office/drawing/2014/main" id="{1E030CB5-FFC9-4672-8283-22330AA3CD76}"/>
                  </a:ext>
                </a:extLst>
              </p:cNvPr>
              <p:cNvSpPr txBox="1"/>
              <p:nvPr/>
            </p:nvSpPr>
            <p:spPr>
              <a:xfrm>
                <a:off x="9624493" y="3461594"/>
                <a:ext cx="1151747" cy="246221"/>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Event Grid</a:t>
                </a:r>
              </a:p>
            </p:txBody>
          </p:sp>
        </p:grpSp>
        <p:grpSp>
          <p:nvGrpSpPr>
            <p:cNvPr id="31" name="Group 30">
              <a:extLst>
                <a:ext uri="{FF2B5EF4-FFF2-40B4-BE49-F238E27FC236}">
                  <a16:creationId xmlns:a16="http://schemas.microsoft.com/office/drawing/2014/main" id="{31C0DCCC-9AF0-4DD9-83FC-4B17343EC232}"/>
                </a:ext>
              </a:extLst>
            </p:cNvPr>
            <p:cNvGrpSpPr/>
            <p:nvPr/>
          </p:nvGrpSpPr>
          <p:grpSpPr>
            <a:xfrm>
              <a:off x="5320961" y="3435524"/>
              <a:ext cx="1212661" cy="884832"/>
              <a:chOff x="5611906" y="3461594"/>
              <a:chExt cx="1212661" cy="884832"/>
            </a:xfrm>
          </p:grpSpPr>
          <p:pic>
            <p:nvPicPr>
              <p:cNvPr id="84" name="Graphic 83" descr="Logic Apps icon">
                <a:extLst>
                  <a:ext uri="{FF2B5EF4-FFF2-40B4-BE49-F238E27FC236}">
                    <a16:creationId xmlns:a16="http://schemas.microsoft.com/office/drawing/2014/main" id="{79D1C707-3286-48D5-B970-822C8539B2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66775" y="3843506"/>
                <a:ext cx="502922" cy="502920"/>
              </a:xfrm>
              <a:prstGeom prst="rect">
                <a:avLst/>
              </a:prstGeom>
            </p:spPr>
          </p:pic>
          <p:sp>
            <p:nvSpPr>
              <p:cNvPr id="88" name="TextBox 87">
                <a:extLst>
                  <a:ext uri="{FF2B5EF4-FFF2-40B4-BE49-F238E27FC236}">
                    <a16:creationId xmlns:a16="http://schemas.microsoft.com/office/drawing/2014/main" id="{B2202933-58DB-41BC-AA23-BEB4FAE535D3}"/>
                  </a:ext>
                </a:extLst>
              </p:cNvPr>
              <p:cNvSpPr txBox="1"/>
              <p:nvPr/>
            </p:nvSpPr>
            <p:spPr>
              <a:xfrm>
                <a:off x="5611906" y="3461594"/>
                <a:ext cx="1212661" cy="246221"/>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Logic Apps</a:t>
                </a:r>
              </a:p>
            </p:txBody>
          </p:sp>
        </p:grpSp>
        <p:grpSp>
          <p:nvGrpSpPr>
            <p:cNvPr id="29" name="Group 28">
              <a:extLst>
                <a:ext uri="{FF2B5EF4-FFF2-40B4-BE49-F238E27FC236}">
                  <a16:creationId xmlns:a16="http://schemas.microsoft.com/office/drawing/2014/main" id="{2AF5A415-19FD-4F2C-BFBC-615AD733F163}"/>
                </a:ext>
              </a:extLst>
            </p:cNvPr>
            <p:cNvGrpSpPr/>
            <p:nvPr/>
          </p:nvGrpSpPr>
          <p:grpSpPr>
            <a:xfrm>
              <a:off x="1676197" y="3435524"/>
              <a:ext cx="1288001" cy="884832"/>
              <a:chOff x="1676197" y="3461594"/>
              <a:chExt cx="1288001" cy="884832"/>
            </a:xfrm>
          </p:grpSpPr>
          <p:pic>
            <p:nvPicPr>
              <p:cNvPr id="82" name="Graphic 81" descr="App service icon">
                <a:extLst>
                  <a:ext uri="{FF2B5EF4-FFF2-40B4-BE49-F238E27FC236}">
                    <a16:creationId xmlns:a16="http://schemas.microsoft.com/office/drawing/2014/main" id="{C036C461-9A5A-467B-A4D8-FE6553F01B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8737" y="3843506"/>
                <a:ext cx="502920" cy="502920"/>
              </a:xfrm>
              <a:prstGeom prst="rect">
                <a:avLst/>
              </a:prstGeom>
            </p:spPr>
          </p:pic>
          <p:sp>
            <p:nvSpPr>
              <p:cNvPr id="89" name="TextBox 88">
                <a:extLst>
                  <a:ext uri="{FF2B5EF4-FFF2-40B4-BE49-F238E27FC236}">
                    <a16:creationId xmlns:a16="http://schemas.microsoft.com/office/drawing/2014/main" id="{B5B05A53-8D12-4852-B568-AD942BC94C76}"/>
                  </a:ext>
                </a:extLst>
              </p:cNvPr>
              <p:cNvSpPr txBox="1"/>
              <p:nvPr/>
            </p:nvSpPr>
            <p:spPr>
              <a:xfrm>
                <a:off x="1676197" y="3461594"/>
                <a:ext cx="1288001" cy="246221"/>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App Service</a:t>
                </a:r>
              </a:p>
            </p:txBody>
          </p:sp>
        </p:grpSp>
        <p:grpSp>
          <p:nvGrpSpPr>
            <p:cNvPr id="30" name="Group 29">
              <a:extLst>
                <a:ext uri="{FF2B5EF4-FFF2-40B4-BE49-F238E27FC236}">
                  <a16:creationId xmlns:a16="http://schemas.microsoft.com/office/drawing/2014/main" id="{549E51B2-6A81-42F8-9405-4B5262EF835A}"/>
                </a:ext>
              </a:extLst>
            </p:cNvPr>
            <p:cNvGrpSpPr/>
            <p:nvPr/>
          </p:nvGrpSpPr>
          <p:grpSpPr>
            <a:xfrm>
              <a:off x="3600369" y="3435524"/>
              <a:ext cx="1084421" cy="884831"/>
              <a:chOff x="3684964" y="3461594"/>
              <a:chExt cx="1084421" cy="884831"/>
            </a:xfrm>
          </p:grpSpPr>
          <p:pic>
            <p:nvPicPr>
              <p:cNvPr id="83" name="Graphic 82" descr="Functions icon">
                <a:extLst>
                  <a:ext uri="{FF2B5EF4-FFF2-40B4-BE49-F238E27FC236}">
                    <a16:creationId xmlns:a16="http://schemas.microsoft.com/office/drawing/2014/main" id="{BE441426-0C90-421C-99A8-78CD4EEB5D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75714" y="3843507"/>
                <a:ext cx="502920" cy="502918"/>
              </a:xfrm>
              <a:prstGeom prst="rect">
                <a:avLst/>
              </a:prstGeom>
            </p:spPr>
          </p:pic>
          <p:sp>
            <p:nvSpPr>
              <p:cNvPr id="90" name="TextBox 89">
                <a:extLst>
                  <a:ext uri="{FF2B5EF4-FFF2-40B4-BE49-F238E27FC236}">
                    <a16:creationId xmlns:a16="http://schemas.microsoft.com/office/drawing/2014/main" id="{733F6B96-2359-4B9F-A226-2F65D2FA2DDE}"/>
                  </a:ext>
                </a:extLst>
              </p:cNvPr>
              <p:cNvSpPr txBox="1"/>
              <p:nvPr/>
            </p:nvSpPr>
            <p:spPr>
              <a:xfrm>
                <a:off x="3684964" y="3461594"/>
                <a:ext cx="1084421" cy="246221"/>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Functions</a:t>
                </a:r>
              </a:p>
            </p:txBody>
          </p:sp>
        </p:grpSp>
        <p:grpSp>
          <p:nvGrpSpPr>
            <p:cNvPr id="36" name="Group 35">
              <a:extLst>
                <a:ext uri="{FF2B5EF4-FFF2-40B4-BE49-F238E27FC236}">
                  <a16:creationId xmlns:a16="http://schemas.microsoft.com/office/drawing/2014/main" id="{A130756F-00A3-46F3-AB20-7C465F2538B0}"/>
                </a:ext>
              </a:extLst>
            </p:cNvPr>
            <p:cNvGrpSpPr/>
            <p:nvPr/>
          </p:nvGrpSpPr>
          <p:grpSpPr>
            <a:xfrm>
              <a:off x="7169793" y="3435524"/>
              <a:ext cx="1802566" cy="884832"/>
              <a:chOff x="7308022" y="3461594"/>
              <a:chExt cx="1802566" cy="884832"/>
            </a:xfrm>
          </p:grpSpPr>
          <p:pic>
            <p:nvPicPr>
              <p:cNvPr id="85" name="Graphic 84" descr="API management icon">
                <a:extLst>
                  <a:ext uri="{FF2B5EF4-FFF2-40B4-BE49-F238E27FC236}">
                    <a16:creationId xmlns:a16="http://schemas.microsoft.com/office/drawing/2014/main" id="{AAC0F072-3FBB-4E3B-9C42-402F31C2BD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57844" y="3843506"/>
                <a:ext cx="502922" cy="502920"/>
              </a:xfrm>
              <a:prstGeom prst="rect">
                <a:avLst/>
              </a:prstGeom>
            </p:spPr>
          </p:pic>
          <p:sp>
            <p:nvSpPr>
              <p:cNvPr id="91" name="TextBox 90">
                <a:extLst>
                  <a:ext uri="{FF2B5EF4-FFF2-40B4-BE49-F238E27FC236}">
                    <a16:creationId xmlns:a16="http://schemas.microsoft.com/office/drawing/2014/main" id="{352F4202-5AA9-4AF9-8D3D-810845017658}"/>
                  </a:ext>
                </a:extLst>
              </p:cNvPr>
              <p:cNvSpPr txBox="1"/>
              <p:nvPr/>
            </p:nvSpPr>
            <p:spPr>
              <a:xfrm>
                <a:off x="7308022" y="3461594"/>
                <a:ext cx="1802566" cy="246221"/>
              </a:xfrm>
              <a:prstGeom prst="rect">
                <a:avLst/>
              </a:prstGeom>
              <a:noFill/>
            </p:spPr>
            <p:txBody>
              <a:bodyPr wrap="non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API Management</a:t>
                </a:r>
              </a:p>
            </p:txBody>
          </p:sp>
        </p:grpSp>
      </p:grpSp>
      <p:sp>
        <p:nvSpPr>
          <p:cNvPr id="120" name="Rectangle 119">
            <a:extLst>
              <a:ext uri="{FF2B5EF4-FFF2-40B4-BE49-F238E27FC236}">
                <a16:creationId xmlns:a16="http://schemas.microsoft.com/office/drawing/2014/main" id="{555412ED-CB2E-4DDB-B419-6FC72F797656}"/>
              </a:ext>
              <a:ext uri="{C183D7F6-B498-43B3-948B-1728B52AA6E4}">
                <adec:decorative xmlns:adec="http://schemas.microsoft.com/office/drawing/2017/decorative" val="1"/>
              </a:ext>
            </a:extLst>
          </p:cNvPr>
          <p:cNvSpPr/>
          <p:nvPr/>
        </p:nvSpPr>
        <p:spPr bwMode="auto">
          <a:xfrm>
            <a:off x="1156539" y="2043673"/>
            <a:ext cx="10123395" cy="1949641"/>
          </a:xfrm>
          <a:prstGeom prst="rect">
            <a:avLst/>
          </a:prstGeom>
          <a:noFill/>
          <a:ln w="12700">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 name="Group 60" descr="Logo of Kubernetes, Text: Azure, on-premises, AWS, GCP, Azure Arc logo">
            <a:extLst>
              <a:ext uri="{FF2B5EF4-FFF2-40B4-BE49-F238E27FC236}">
                <a16:creationId xmlns:a16="http://schemas.microsoft.com/office/drawing/2014/main" id="{561426AE-B3AA-475B-9FD4-F73E1636BE45}"/>
              </a:ext>
            </a:extLst>
          </p:cNvPr>
          <p:cNvGrpSpPr/>
          <p:nvPr/>
        </p:nvGrpSpPr>
        <p:grpSpPr>
          <a:xfrm>
            <a:off x="3311040" y="3738483"/>
            <a:ext cx="5814392" cy="502920"/>
            <a:chOff x="3306469" y="4933394"/>
            <a:chExt cx="5814392" cy="502920"/>
          </a:xfrm>
        </p:grpSpPr>
        <p:sp>
          <p:nvSpPr>
            <p:cNvPr id="39" name="Rectangle 38">
              <a:extLst>
                <a:ext uri="{FF2B5EF4-FFF2-40B4-BE49-F238E27FC236}">
                  <a16:creationId xmlns:a16="http://schemas.microsoft.com/office/drawing/2014/main" id="{2CF7E727-4C36-4BC7-B1D8-BAFD0C89A76E}"/>
                </a:ext>
              </a:extLst>
            </p:cNvPr>
            <p:cNvSpPr/>
            <p:nvPr/>
          </p:nvSpPr>
          <p:spPr bwMode="auto">
            <a:xfrm>
              <a:off x="3306469" y="4933394"/>
              <a:ext cx="5814392" cy="502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Graphic 93">
              <a:extLst>
                <a:ext uri="{FF2B5EF4-FFF2-40B4-BE49-F238E27FC236}">
                  <a16:creationId xmlns:a16="http://schemas.microsoft.com/office/drawing/2014/main" id="{A9492E01-8135-4423-9DB8-281C105BD7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27563" y="4933394"/>
              <a:ext cx="502920" cy="502920"/>
            </a:xfrm>
            <a:prstGeom prst="rect">
              <a:avLst/>
            </a:prstGeom>
          </p:spPr>
        </p:pic>
        <p:grpSp>
          <p:nvGrpSpPr>
            <p:cNvPr id="17" name="Group 16">
              <a:extLst>
                <a:ext uri="{FF2B5EF4-FFF2-40B4-BE49-F238E27FC236}">
                  <a16:creationId xmlns:a16="http://schemas.microsoft.com/office/drawing/2014/main" id="{271F8623-E118-4DC0-86FB-07BB1132AF77}"/>
                </a:ext>
              </a:extLst>
            </p:cNvPr>
            <p:cNvGrpSpPr/>
            <p:nvPr/>
          </p:nvGrpSpPr>
          <p:grpSpPr>
            <a:xfrm>
              <a:off x="3505991" y="4943533"/>
              <a:ext cx="493776" cy="484632"/>
              <a:chOff x="3347954" y="5285651"/>
              <a:chExt cx="312527" cy="303742"/>
            </a:xfrm>
          </p:grpSpPr>
          <p:sp>
            <p:nvSpPr>
              <p:cNvPr id="96" name="Graphic 7">
                <a:extLst>
                  <a:ext uri="{FF2B5EF4-FFF2-40B4-BE49-F238E27FC236}">
                    <a16:creationId xmlns:a16="http://schemas.microsoft.com/office/drawing/2014/main" id="{99747209-BA05-475B-8F1C-5A9733CB9D5E}"/>
                  </a:ext>
                </a:extLst>
              </p:cNvPr>
              <p:cNvSpPr/>
              <p:nvPr/>
            </p:nvSpPr>
            <p:spPr>
              <a:xfrm>
                <a:off x="3347954" y="5285651"/>
                <a:ext cx="312527" cy="303742"/>
              </a:xfrm>
              <a:custGeom>
                <a:avLst/>
                <a:gdLst>
                  <a:gd name="connsiteX0" fmla="*/ 2135084 w 6833507"/>
                  <a:gd name="connsiteY0" fmla="*/ 6641381 h 6641381"/>
                  <a:gd name="connsiteX1" fmla="*/ 1712099 w 6833507"/>
                  <a:gd name="connsiteY1" fmla="*/ 6436688 h 6641381"/>
                  <a:gd name="connsiteX2" fmla="*/ 120259 w 6833507"/>
                  <a:gd name="connsiteY2" fmla="*/ 4457921 h 6641381"/>
                  <a:gd name="connsiteX3" fmla="*/ 15642 w 6833507"/>
                  <a:gd name="connsiteY3" fmla="*/ 3993917 h 6641381"/>
                  <a:gd name="connsiteX4" fmla="*/ 584166 w 6833507"/>
                  <a:gd name="connsiteY4" fmla="*/ 1523881 h 6641381"/>
                  <a:gd name="connsiteX5" fmla="*/ 879815 w 6833507"/>
                  <a:gd name="connsiteY5" fmla="*/ 1155422 h 6641381"/>
                  <a:gd name="connsiteX6" fmla="*/ 3181201 w 6833507"/>
                  <a:gd name="connsiteY6" fmla="*/ 54561 h 6641381"/>
                  <a:gd name="connsiteX7" fmla="*/ 3417726 w 6833507"/>
                  <a:gd name="connsiteY7" fmla="*/ 0 h 6641381"/>
                  <a:gd name="connsiteX8" fmla="*/ 3654223 w 6833507"/>
                  <a:gd name="connsiteY8" fmla="*/ 54589 h 6641381"/>
                  <a:gd name="connsiteX9" fmla="*/ 5955637 w 6833507"/>
                  <a:gd name="connsiteY9" fmla="*/ 1150877 h 6641381"/>
                  <a:gd name="connsiteX10" fmla="*/ 6251259 w 6833507"/>
                  <a:gd name="connsiteY10" fmla="*/ 1519336 h 6641381"/>
                  <a:gd name="connsiteX11" fmla="*/ 6819782 w 6833507"/>
                  <a:gd name="connsiteY11" fmla="*/ 3989373 h 6641381"/>
                  <a:gd name="connsiteX12" fmla="*/ 6715193 w 6833507"/>
                  <a:gd name="connsiteY12" fmla="*/ 4453376 h 6641381"/>
                  <a:gd name="connsiteX13" fmla="*/ 5123298 w 6833507"/>
                  <a:gd name="connsiteY13" fmla="*/ 6432143 h 6641381"/>
                  <a:gd name="connsiteX14" fmla="*/ 4700313 w 6833507"/>
                  <a:gd name="connsiteY14" fmla="*/ 6636837 h 6641381"/>
                  <a:gd name="connsiteX15" fmla="*/ 2135139 w 6833507"/>
                  <a:gd name="connsiteY15" fmla="*/ 6641381 h 664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33507" h="6641381">
                    <a:moveTo>
                      <a:pt x="2135084" y="6641381"/>
                    </a:moveTo>
                    <a:cubicBezTo>
                      <a:pt x="1971342" y="6641381"/>
                      <a:pt x="1816716" y="6568615"/>
                      <a:pt x="1712099" y="6436688"/>
                    </a:cubicBezTo>
                    <a:lnTo>
                      <a:pt x="120259" y="4457921"/>
                    </a:lnTo>
                    <a:cubicBezTo>
                      <a:pt x="15642" y="4325994"/>
                      <a:pt x="-25280" y="4157711"/>
                      <a:pt x="15642" y="3993917"/>
                    </a:cubicBezTo>
                    <a:lnTo>
                      <a:pt x="584166" y="1523881"/>
                    </a:lnTo>
                    <a:cubicBezTo>
                      <a:pt x="620544" y="1360115"/>
                      <a:pt x="729705" y="1228188"/>
                      <a:pt x="879815" y="1155422"/>
                    </a:cubicBezTo>
                    <a:lnTo>
                      <a:pt x="3181201" y="54561"/>
                    </a:lnTo>
                    <a:cubicBezTo>
                      <a:pt x="3253984" y="18205"/>
                      <a:pt x="3335855" y="0"/>
                      <a:pt x="3417726" y="0"/>
                    </a:cubicBezTo>
                    <a:cubicBezTo>
                      <a:pt x="3499597" y="0"/>
                      <a:pt x="3581440" y="18178"/>
                      <a:pt x="3654223" y="54589"/>
                    </a:cubicBezTo>
                    <a:lnTo>
                      <a:pt x="5955637" y="1150877"/>
                    </a:lnTo>
                    <a:cubicBezTo>
                      <a:pt x="6105720" y="1223644"/>
                      <a:pt x="6214881" y="1355570"/>
                      <a:pt x="6251259" y="1519336"/>
                    </a:cubicBezTo>
                    <a:lnTo>
                      <a:pt x="6819782" y="3989373"/>
                    </a:lnTo>
                    <a:cubicBezTo>
                      <a:pt x="6856188" y="4153139"/>
                      <a:pt x="6819782" y="4321449"/>
                      <a:pt x="6715193" y="4453376"/>
                    </a:cubicBezTo>
                    <a:lnTo>
                      <a:pt x="5123298" y="6432143"/>
                    </a:lnTo>
                    <a:cubicBezTo>
                      <a:pt x="5018681" y="6559498"/>
                      <a:pt x="4864054" y="6636837"/>
                      <a:pt x="4700313" y="6636837"/>
                    </a:cubicBezTo>
                    <a:lnTo>
                      <a:pt x="2135139" y="6641381"/>
                    </a:lnTo>
                    <a:close/>
                  </a:path>
                </a:pathLst>
              </a:custGeom>
              <a:solidFill>
                <a:srgbClr val="0078D4"/>
              </a:solidFill>
              <a:ln w="27533"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17" name="Graphic 7">
                <a:extLst>
                  <a:ext uri="{FF2B5EF4-FFF2-40B4-BE49-F238E27FC236}">
                    <a16:creationId xmlns:a16="http://schemas.microsoft.com/office/drawing/2014/main" id="{4672738E-7496-4890-8708-A092C733E23F}"/>
                  </a:ext>
                </a:extLst>
              </p:cNvPr>
              <p:cNvSpPr/>
              <p:nvPr/>
            </p:nvSpPr>
            <p:spPr>
              <a:xfrm>
                <a:off x="3393912" y="5329132"/>
                <a:ext cx="221634" cy="215532"/>
              </a:xfrm>
              <a:custGeom>
                <a:avLst/>
                <a:gdLst>
                  <a:gd name="connsiteX0" fmla="*/ 4714199 w 4846106"/>
                  <a:gd name="connsiteY0" fmla="*/ 2870335 h 4712657"/>
                  <a:gd name="connsiteX1" fmla="*/ 4714199 w 4846106"/>
                  <a:gd name="connsiteY1" fmla="*/ 2870335 h 4712657"/>
                  <a:gd name="connsiteX2" fmla="*/ 4709655 w 4846106"/>
                  <a:gd name="connsiteY2" fmla="*/ 2870335 h 4712657"/>
                  <a:gd name="connsiteX3" fmla="*/ 4700568 w 4846106"/>
                  <a:gd name="connsiteY3" fmla="*/ 2865790 h 4712657"/>
                  <a:gd name="connsiteX4" fmla="*/ 4673278 w 4846106"/>
                  <a:gd name="connsiteY4" fmla="*/ 2861246 h 4712657"/>
                  <a:gd name="connsiteX5" fmla="*/ 4586863 w 4846106"/>
                  <a:gd name="connsiteY5" fmla="*/ 2852157 h 4712657"/>
                  <a:gd name="connsiteX6" fmla="*/ 4541370 w 4846106"/>
                  <a:gd name="connsiteY6" fmla="*/ 2847585 h 4712657"/>
                  <a:gd name="connsiteX7" fmla="*/ 4536826 w 4846106"/>
                  <a:gd name="connsiteY7" fmla="*/ 2847585 h 4712657"/>
                  <a:gd name="connsiteX8" fmla="*/ 4291214 w 4846106"/>
                  <a:gd name="connsiteY8" fmla="*/ 2806657 h 4712657"/>
                  <a:gd name="connsiteX9" fmla="*/ 4241177 w 4846106"/>
                  <a:gd name="connsiteY9" fmla="*/ 2756613 h 4712657"/>
                  <a:gd name="connsiteX10" fmla="*/ 4236634 w 4846106"/>
                  <a:gd name="connsiteY10" fmla="*/ 2747524 h 4712657"/>
                  <a:gd name="connsiteX11" fmla="*/ 4177509 w 4846106"/>
                  <a:gd name="connsiteY11" fmla="*/ 2729346 h 4712657"/>
                  <a:gd name="connsiteX12" fmla="*/ 4145675 w 4846106"/>
                  <a:gd name="connsiteY12" fmla="*/ 2087917 h 4712657"/>
                  <a:gd name="connsiteX13" fmla="*/ 3890975 w 4846106"/>
                  <a:gd name="connsiteY13" fmla="*/ 1492014 h 4712657"/>
                  <a:gd name="connsiteX14" fmla="*/ 3936468 w 4846106"/>
                  <a:gd name="connsiteY14" fmla="*/ 1451087 h 4712657"/>
                  <a:gd name="connsiteX15" fmla="*/ 3936468 w 4846106"/>
                  <a:gd name="connsiteY15" fmla="*/ 1441998 h 4712657"/>
                  <a:gd name="connsiteX16" fmla="*/ 3959187 w 4846106"/>
                  <a:gd name="connsiteY16" fmla="*/ 1373748 h 4712657"/>
                  <a:gd name="connsiteX17" fmla="*/ 4163878 w 4846106"/>
                  <a:gd name="connsiteY17" fmla="*/ 1232732 h 4712657"/>
                  <a:gd name="connsiteX18" fmla="*/ 4204799 w 4846106"/>
                  <a:gd name="connsiteY18" fmla="*/ 1209983 h 4712657"/>
                  <a:gd name="connsiteX19" fmla="*/ 4282127 w 4846106"/>
                  <a:gd name="connsiteY19" fmla="*/ 1164510 h 4712657"/>
                  <a:gd name="connsiteX20" fmla="*/ 4304873 w 4846106"/>
                  <a:gd name="connsiteY20" fmla="*/ 1146333 h 4712657"/>
                  <a:gd name="connsiteX21" fmla="*/ 4313960 w 4846106"/>
                  <a:gd name="connsiteY21" fmla="*/ 1137216 h 4712657"/>
                  <a:gd name="connsiteX22" fmla="*/ 4345795 w 4846106"/>
                  <a:gd name="connsiteY22" fmla="*/ 932495 h 4712657"/>
                  <a:gd name="connsiteX23" fmla="*/ 4241177 w 4846106"/>
                  <a:gd name="connsiteY23" fmla="*/ 882479 h 4712657"/>
                  <a:gd name="connsiteX24" fmla="*/ 4141131 w 4846106"/>
                  <a:gd name="connsiteY24" fmla="*/ 918862 h 4712657"/>
                  <a:gd name="connsiteX25" fmla="*/ 4132044 w 4846106"/>
                  <a:gd name="connsiteY25" fmla="*/ 927951 h 4712657"/>
                  <a:gd name="connsiteX26" fmla="*/ 4109297 w 4846106"/>
                  <a:gd name="connsiteY26" fmla="*/ 946156 h 4712657"/>
                  <a:gd name="connsiteX27" fmla="*/ 4050173 w 4846106"/>
                  <a:gd name="connsiteY27" fmla="*/ 1009834 h 4712657"/>
                  <a:gd name="connsiteX28" fmla="*/ 4018339 w 4846106"/>
                  <a:gd name="connsiteY28" fmla="*/ 1041672 h 4712657"/>
                  <a:gd name="connsiteX29" fmla="*/ 3836395 w 4846106"/>
                  <a:gd name="connsiteY29" fmla="*/ 1205438 h 4712657"/>
                  <a:gd name="connsiteX30" fmla="*/ 3795473 w 4846106"/>
                  <a:gd name="connsiteY30" fmla="*/ 1219099 h 4712657"/>
                  <a:gd name="connsiteX31" fmla="*/ 3768183 w 4846106"/>
                  <a:gd name="connsiteY31" fmla="*/ 1214527 h 4712657"/>
                  <a:gd name="connsiteX32" fmla="*/ 3759095 w 4846106"/>
                  <a:gd name="connsiteY32" fmla="*/ 1214527 h 4712657"/>
                  <a:gd name="connsiteX33" fmla="*/ 3704487 w 4846106"/>
                  <a:gd name="connsiteY33" fmla="*/ 1250938 h 4712657"/>
                  <a:gd name="connsiteX34" fmla="*/ 3518027 w 4846106"/>
                  <a:gd name="connsiteY34" fmla="*/ 1078083 h 4712657"/>
                  <a:gd name="connsiteX35" fmla="*/ 2567439 w 4846106"/>
                  <a:gd name="connsiteY35" fmla="*/ 700507 h 4712657"/>
                  <a:gd name="connsiteX36" fmla="*/ 2562895 w 4846106"/>
                  <a:gd name="connsiteY36" fmla="*/ 641374 h 4712657"/>
                  <a:gd name="connsiteX37" fmla="*/ 2553808 w 4846106"/>
                  <a:gd name="connsiteY37" fmla="*/ 632286 h 4712657"/>
                  <a:gd name="connsiteX38" fmla="*/ 2517402 w 4846106"/>
                  <a:gd name="connsiteY38" fmla="*/ 573152 h 4712657"/>
                  <a:gd name="connsiteX39" fmla="*/ 2531061 w 4846106"/>
                  <a:gd name="connsiteY39" fmla="*/ 327504 h 4712657"/>
                  <a:gd name="connsiteX40" fmla="*/ 2531061 w 4846106"/>
                  <a:gd name="connsiteY40" fmla="*/ 322959 h 4712657"/>
                  <a:gd name="connsiteX41" fmla="*/ 2540149 w 4846106"/>
                  <a:gd name="connsiteY41" fmla="*/ 277460 h 4712657"/>
                  <a:gd name="connsiteX42" fmla="*/ 2553808 w 4846106"/>
                  <a:gd name="connsiteY42" fmla="*/ 191033 h 4712657"/>
                  <a:gd name="connsiteX43" fmla="*/ 2553808 w 4846106"/>
                  <a:gd name="connsiteY43" fmla="*/ 150105 h 4712657"/>
                  <a:gd name="connsiteX44" fmla="*/ 2412813 w 4846106"/>
                  <a:gd name="connsiteY44" fmla="*/ 0 h 4712657"/>
                  <a:gd name="connsiteX45" fmla="*/ 2312739 w 4846106"/>
                  <a:gd name="connsiteY45" fmla="*/ 45472 h 4712657"/>
                  <a:gd name="connsiteX46" fmla="*/ 2271818 w 4846106"/>
                  <a:gd name="connsiteY46" fmla="*/ 150105 h 4712657"/>
                  <a:gd name="connsiteX47" fmla="*/ 2271818 w 4846106"/>
                  <a:gd name="connsiteY47" fmla="*/ 186488 h 4712657"/>
                  <a:gd name="connsiteX48" fmla="*/ 2285449 w 4846106"/>
                  <a:gd name="connsiteY48" fmla="*/ 272915 h 4712657"/>
                  <a:gd name="connsiteX49" fmla="*/ 2294537 w 4846106"/>
                  <a:gd name="connsiteY49" fmla="*/ 318415 h 4712657"/>
                  <a:gd name="connsiteX50" fmla="*/ 2294537 w 4846106"/>
                  <a:gd name="connsiteY50" fmla="*/ 322959 h 4712657"/>
                  <a:gd name="connsiteX51" fmla="*/ 2308195 w 4846106"/>
                  <a:gd name="connsiteY51" fmla="*/ 568608 h 4712657"/>
                  <a:gd name="connsiteX52" fmla="*/ 2271818 w 4846106"/>
                  <a:gd name="connsiteY52" fmla="*/ 627741 h 4712657"/>
                  <a:gd name="connsiteX53" fmla="*/ 2262730 w 4846106"/>
                  <a:gd name="connsiteY53" fmla="*/ 636830 h 4712657"/>
                  <a:gd name="connsiteX54" fmla="*/ 2258159 w 4846106"/>
                  <a:gd name="connsiteY54" fmla="*/ 695963 h 4712657"/>
                  <a:gd name="connsiteX55" fmla="*/ 2012546 w 4846106"/>
                  <a:gd name="connsiteY55" fmla="*/ 732346 h 4712657"/>
                  <a:gd name="connsiteX56" fmla="*/ 1112023 w 4846106"/>
                  <a:gd name="connsiteY56" fmla="*/ 1241821 h 4712657"/>
                  <a:gd name="connsiteX57" fmla="*/ 1066530 w 4846106"/>
                  <a:gd name="connsiteY57" fmla="*/ 1209983 h 4712657"/>
                  <a:gd name="connsiteX58" fmla="*/ 1057443 w 4846106"/>
                  <a:gd name="connsiteY58" fmla="*/ 1209983 h 4712657"/>
                  <a:gd name="connsiteX59" fmla="*/ 1030152 w 4846106"/>
                  <a:gd name="connsiteY59" fmla="*/ 1214527 h 4712657"/>
                  <a:gd name="connsiteX60" fmla="*/ 989203 w 4846106"/>
                  <a:gd name="connsiteY60" fmla="*/ 1200894 h 4712657"/>
                  <a:gd name="connsiteX61" fmla="*/ 807287 w 4846106"/>
                  <a:gd name="connsiteY61" fmla="*/ 1032583 h 4712657"/>
                  <a:gd name="connsiteX62" fmla="*/ 775453 w 4846106"/>
                  <a:gd name="connsiteY62" fmla="*/ 1000745 h 4712657"/>
                  <a:gd name="connsiteX63" fmla="*/ 716301 w 4846106"/>
                  <a:gd name="connsiteY63" fmla="*/ 937067 h 4712657"/>
                  <a:gd name="connsiteX64" fmla="*/ 693582 w 4846106"/>
                  <a:gd name="connsiteY64" fmla="*/ 918862 h 4712657"/>
                  <a:gd name="connsiteX65" fmla="*/ 684494 w 4846106"/>
                  <a:gd name="connsiteY65" fmla="*/ 909773 h 4712657"/>
                  <a:gd name="connsiteX66" fmla="*/ 584421 w 4846106"/>
                  <a:gd name="connsiteY66" fmla="*/ 873362 h 4712657"/>
                  <a:gd name="connsiteX67" fmla="*/ 479803 w 4846106"/>
                  <a:gd name="connsiteY67" fmla="*/ 923406 h 4712657"/>
                  <a:gd name="connsiteX68" fmla="*/ 511637 w 4846106"/>
                  <a:gd name="connsiteY68" fmla="*/ 1128100 h 4712657"/>
                  <a:gd name="connsiteX69" fmla="*/ 520725 w 4846106"/>
                  <a:gd name="connsiteY69" fmla="*/ 1132672 h 4712657"/>
                  <a:gd name="connsiteX70" fmla="*/ 543471 w 4846106"/>
                  <a:gd name="connsiteY70" fmla="*/ 1150849 h 4712657"/>
                  <a:gd name="connsiteX71" fmla="*/ 620799 w 4846106"/>
                  <a:gd name="connsiteY71" fmla="*/ 1196349 h 4712657"/>
                  <a:gd name="connsiteX72" fmla="*/ 661748 w 4846106"/>
                  <a:gd name="connsiteY72" fmla="*/ 1219099 h 4712657"/>
                  <a:gd name="connsiteX73" fmla="*/ 866411 w 4846106"/>
                  <a:gd name="connsiteY73" fmla="*/ 1360115 h 4712657"/>
                  <a:gd name="connsiteX74" fmla="*/ 889157 w 4846106"/>
                  <a:gd name="connsiteY74" fmla="*/ 1428337 h 4712657"/>
                  <a:gd name="connsiteX75" fmla="*/ 889157 w 4846106"/>
                  <a:gd name="connsiteY75" fmla="*/ 1437426 h 4712657"/>
                  <a:gd name="connsiteX76" fmla="*/ 934623 w 4846106"/>
                  <a:gd name="connsiteY76" fmla="*/ 1478381 h 4712657"/>
                  <a:gd name="connsiteX77" fmla="*/ 911876 w 4846106"/>
                  <a:gd name="connsiteY77" fmla="*/ 1514764 h 4712657"/>
                  <a:gd name="connsiteX78" fmla="*/ 657176 w 4846106"/>
                  <a:gd name="connsiteY78" fmla="*/ 2715686 h 4712657"/>
                  <a:gd name="connsiteX79" fmla="*/ 598052 w 4846106"/>
                  <a:gd name="connsiteY79" fmla="*/ 2733863 h 4712657"/>
                  <a:gd name="connsiteX80" fmla="*/ 593508 w 4846106"/>
                  <a:gd name="connsiteY80" fmla="*/ 2742952 h 4712657"/>
                  <a:gd name="connsiteX81" fmla="*/ 543471 w 4846106"/>
                  <a:gd name="connsiteY81" fmla="*/ 2792996 h 4712657"/>
                  <a:gd name="connsiteX82" fmla="*/ 297887 w 4846106"/>
                  <a:gd name="connsiteY82" fmla="*/ 2833951 h 4712657"/>
                  <a:gd name="connsiteX83" fmla="*/ 293315 w 4846106"/>
                  <a:gd name="connsiteY83" fmla="*/ 2833951 h 4712657"/>
                  <a:gd name="connsiteX84" fmla="*/ 247850 w 4846106"/>
                  <a:gd name="connsiteY84" fmla="*/ 2838496 h 4712657"/>
                  <a:gd name="connsiteX85" fmla="*/ 161435 w 4846106"/>
                  <a:gd name="connsiteY85" fmla="*/ 2847585 h 4712657"/>
                  <a:gd name="connsiteX86" fmla="*/ 134145 w 4846106"/>
                  <a:gd name="connsiteY86" fmla="*/ 2852157 h 4712657"/>
                  <a:gd name="connsiteX87" fmla="*/ 120486 w 4846106"/>
                  <a:gd name="connsiteY87" fmla="*/ 2856701 h 4712657"/>
                  <a:gd name="connsiteX88" fmla="*/ 2238 w 4846106"/>
                  <a:gd name="connsiteY88" fmla="*/ 3024984 h 4712657"/>
                  <a:gd name="connsiteX89" fmla="*/ 147777 w 4846106"/>
                  <a:gd name="connsiteY89" fmla="*/ 3129644 h 4712657"/>
                  <a:gd name="connsiteX90" fmla="*/ 184182 w 4846106"/>
                  <a:gd name="connsiteY90" fmla="*/ 3125072 h 4712657"/>
                  <a:gd name="connsiteX91" fmla="*/ 193269 w 4846106"/>
                  <a:gd name="connsiteY91" fmla="*/ 3120528 h 4712657"/>
                  <a:gd name="connsiteX92" fmla="*/ 220532 w 4846106"/>
                  <a:gd name="connsiteY92" fmla="*/ 3115983 h 4712657"/>
                  <a:gd name="connsiteX93" fmla="*/ 302431 w 4846106"/>
                  <a:gd name="connsiteY93" fmla="*/ 3084145 h 4712657"/>
                  <a:gd name="connsiteX94" fmla="*/ 343352 w 4846106"/>
                  <a:gd name="connsiteY94" fmla="*/ 3065967 h 4712657"/>
                  <a:gd name="connsiteX95" fmla="*/ 347896 w 4846106"/>
                  <a:gd name="connsiteY95" fmla="*/ 3065967 h 4712657"/>
                  <a:gd name="connsiteX96" fmla="*/ 584421 w 4846106"/>
                  <a:gd name="connsiteY96" fmla="*/ 2997717 h 4712657"/>
                  <a:gd name="connsiteX97" fmla="*/ 593508 w 4846106"/>
                  <a:gd name="connsiteY97" fmla="*/ 2997717 h 4712657"/>
                  <a:gd name="connsiteX98" fmla="*/ 652632 w 4846106"/>
                  <a:gd name="connsiteY98" fmla="*/ 3020467 h 4712657"/>
                  <a:gd name="connsiteX99" fmla="*/ 661720 w 4846106"/>
                  <a:gd name="connsiteY99" fmla="*/ 3025011 h 4712657"/>
                  <a:gd name="connsiteX100" fmla="*/ 725416 w 4846106"/>
                  <a:gd name="connsiteY100" fmla="*/ 3015923 h 4712657"/>
                  <a:gd name="connsiteX101" fmla="*/ 1321230 w 4846106"/>
                  <a:gd name="connsiteY101" fmla="*/ 3871107 h 4712657"/>
                  <a:gd name="connsiteX102" fmla="*/ 1516806 w 4846106"/>
                  <a:gd name="connsiteY102" fmla="*/ 4003034 h 4712657"/>
                  <a:gd name="connsiteX103" fmla="*/ 1489515 w 4846106"/>
                  <a:gd name="connsiteY103" fmla="*/ 4062139 h 4712657"/>
                  <a:gd name="connsiteX104" fmla="*/ 1494059 w 4846106"/>
                  <a:gd name="connsiteY104" fmla="*/ 4071228 h 4712657"/>
                  <a:gd name="connsiteX105" fmla="*/ 1503147 w 4846106"/>
                  <a:gd name="connsiteY105" fmla="*/ 4144023 h 4712657"/>
                  <a:gd name="connsiteX106" fmla="*/ 1384898 w 4846106"/>
                  <a:gd name="connsiteY106" fmla="*/ 4357833 h 4712657"/>
                  <a:gd name="connsiteX107" fmla="*/ 1384898 w 4846106"/>
                  <a:gd name="connsiteY107" fmla="*/ 4362377 h 4712657"/>
                  <a:gd name="connsiteX108" fmla="*/ 1357635 w 4846106"/>
                  <a:gd name="connsiteY108" fmla="*/ 4398760 h 4712657"/>
                  <a:gd name="connsiteX109" fmla="*/ 1307571 w 4846106"/>
                  <a:gd name="connsiteY109" fmla="*/ 4471554 h 4712657"/>
                  <a:gd name="connsiteX110" fmla="*/ 1293940 w 4846106"/>
                  <a:gd name="connsiteY110" fmla="*/ 4494304 h 4712657"/>
                  <a:gd name="connsiteX111" fmla="*/ 1289396 w 4846106"/>
                  <a:gd name="connsiteY111" fmla="*/ 4503393 h 4712657"/>
                  <a:gd name="connsiteX112" fmla="*/ 1348520 w 4846106"/>
                  <a:gd name="connsiteY112" fmla="*/ 4698997 h 4712657"/>
                  <a:gd name="connsiteX113" fmla="*/ 1403101 w 4846106"/>
                  <a:gd name="connsiteY113" fmla="*/ 4712658 h 4712657"/>
                  <a:gd name="connsiteX114" fmla="*/ 1539552 w 4846106"/>
                  <a:gd name="connsiteY114" fmla="*/ 4626203 h 4712657"/>
                  <a:gd name="connsiteX115" fmla="*/ 1544096 w 4846106"/>
                  <a:gd name="connsiteY115" fmla="*/ 4617114 h 4712657"/>
                  <a:gd name="connsiteX116" fmla="*/ 1557727 w 4846106"/>
                  <a:gd name="connsiteY116" fmla="*/ 4594365 h 4712657"/>
                  <a:gd name="connsiteX117" fmla="*/ 1585017 w 4846106"/>
                  <a:gd name="connsiteY117" fmla="*/ 4512482 h 4712657"/>
                  <a:gd name="connsiteX118" fmla="*/ 1598676 w 4846106"/>
                  <a:gd name="connsiteY118" fmla="*/ 4471554 h 4712657"/>
                  <a:gd name="connsiteX119" fmla="*/ 1694179 w 4846106"/>
                  <a:gd name="connsiteY119" fmla="*/ 4244111 h 4712657"/>
                  <a:gd name="connsiteX120" fmla="*/ 1753303 w 4846106"/>
                  <a:gd name="connsiteY120" fmla="*/ 4203155 h 4712657"/>
                  <a:gd name="connsiteX121" fmla="*/ 1762390 w 4846106"/>
                  <a:gd name="connsiteY121" fmla="*/ 4198611 h 4712657"/>
                  <a:gd name="connsiteX122" fmla="*/ 1794252 w 4846106"/>
                  <a:gd name="connsiteY122" fmla="*/ 4139478 h 4712657"/>
                  <a:gd name="connsiteX123" fmla="*/ 2430988 w 4846106"/>
                  <a:gd name="connsiteY123" fmla="*/ 4257744 h 4712657"/>
                  <a:gd name="connsiteX124" fmla="*/ 2826710 w 4846106"/>
                  <a:gd name="connsiteY124" fmla="*/ 4212272 h 4712657"/>
                  <a:gd name="connsiteX125" fmla="*/ 3063207 w 4846106"/>
                  <a:gd name="connsiteY125" fmla="*/ 4144023 h 4712657"/>
                  <a:gd name="connsiteX126" fmla="*/ 3090470 w 4846106"/>
                  <a:gd name="connsiteY126" fmla="*/ 4194066 h 4712657"/>
                  <a:gd name="connsiteX127" fmla="*/ 3099586 w 4846106"/>
                  <a:gd name="connsiteY127" fmla="*/ 4198611 h 4712657"/>
                  <a:gd name="connsiteX128" fmla="*/ 3158709 w 4846106"/>
                  <a:gd name="connsiteY128" fmla="*/ 4239566 h 4712657"/>
                  <a:gd name="connsiteX129" fmla="*/ 3254212 w 4846106"/>
                  <a:gd name="connsiteY129" fmla="*/ 4467009 h 4712657"/>
                  <a:gd name="connsiteX130" fmla="*/ 3254212 w 4846106"/>
                  <a:gd name="connsiteY130" fmla="*/ 4471554 h 4712657"/>
                  <a:gd name="connsiteX131" fmla="*/ 3267871 w 4846106"/>
                  <a:gd name="connsiteY131" fmla="*/ 4512482 h 4712657"/>
                  <a:gd name="connsiteX132" fmla="*/ 3295133 w 4846106"/>
                  <a:gd name="connsiteY132" fmla="*/ 4594365 h 4712657"/>
                  <a:gd name="connsiteX133" fmla="*/ 3308792 w 4846106"/>
                  <a:gd name="connsiteY133" fmla="*/ 4617114 h 4712657"/>
                  <a:gd name="connsiteX134" fmla="*/ 3313364 w 4846106"/>
                  <a:gd name="connsiteY134" fmla="*/ 4626203 h 4712657"/>
                  <a:gd name="connsiteX135" fmla="*/ 3449787 w 4846106"/>
                  <a:gd name="connsiteY135" fmla="*/ 4712658 h 4712657"/>
                  <a:gd name="connsiteX136" fmla="*/ 3504368 w 4846106"/>
                  <a:gd name="connsiteY136" fmla="*/ 4698997 h 4712657"/>
                  <a:gd name="connsiteX137" fmla="*/ 3572607 w 4846106"/>
                  <a:gd name="connsiteY137" fmla="*/ 4617114 h 4712657"/>
                  <a:gd name="connsiteX138" fmla="*/ 3563520 w 4846106"/>
                  <a:gd name="connsiteY138" fmla="*/ 4503393 h 4712657"/>
                  <a:gd name="connsiteX139" fmla="*/ 3558949 w 4846106"/>
                  <a:gd name="connsiteY139" fmla="*/ 4494304 h 4712657"/>
                  <a:gd name="connsiteX140" fmla="*/ 3545317 w 4846106"/>
                  <a:gd name="connsiteY140" fmla="*/ 4471554 h 4712657"/>
                  <a:gd name="connsiteX141" fmla="*/ 3495280 w 4846106"/>
                  <a:gd name="connsiteY141" fmla="*/ 4398760 h 4712657"/>
                  <a:gd name="connsiteX142" fmla="*/ 3468018 w 4846106"/>
                  <a:gd name="connsiteY142" fmla="*/ 4362404 h 4712657"/>
                  <a:gd name="connsiteX143" fmla="*/ 3468018 w 4846106"/>
                  <a:gd name="connsiteY143" fmla="*/ 4357833 h 4712657"/>
                  <a:gd name="connsiteX144" fmla="*/ 3349742 w 4846106"/>
                  <a:gd name="connsiteY144" fmla="*/ 4144023 h 4712657"/>
                  <a:gd name="connsiteX145" fmla="*/ 3354285 w 4846106"/>
                  <a:gd name="connsiteY145" fmla="*/ 4071256 h 4712657"/>
                  <a:gd name="connsiteX146" fmla="*/ 3358829 w 4846106"/>
                  <a:gd name="connsiteY146" fmla="*/ 4062167 h 4712657"/>
                  <a:gd name="connsiteX147" fmla="*/ 3336083 w 4846106"/>
                  <a:gd name="connsiteY147" fmla="*/ 4007578 h 4712657"/>
                  <a:gd name="connsiteX148" fmla="*/ 3936468 w 4846106"/>
                  <a:gd name="connsiteY148" fmla="*/ 3420765 h 4712657"/>
                  <a:gd name="connsiteX149" fmla="*/ 4127472 w 4846106"/>
                  <a:gd name="connsiteY149" fmla="*/ 3011351 h 4712657"/>
                  <a:gd name="connsiteX150" fmla="*/ 4182053 w 4846106"/>
                  <a:gd name="connsiteY150" fmla="*/ 3020439 h 4712657"/>
                  <a:gd name="connsiteX151" fmla="*/ 4191141 w 4846106"/>
                  <a:gd name="connsiteY151" fmla="*/ 3015895 h 4712657"/>
                  <a:gd name="connsiteX152" fmla="*/ 4250292 w 4846106"/>
                  <a:gd name="connsiteY152" fmla="*/ 2993173 h 4712657"/>
                  <a:gd name="connsiteX153" fmla="*/ 4259380 w 4846106"/>
                  <a:gd name="connsiteY153" fmla="*/ 2993173 h 4712657"/>
                  <a:gd name="connsiteX154" fmla="*/ 4495905 w 4846106"/>
                  <a:gd name="connsiteY154" fmla="*/ 3061395 h 4712657"/>
                  <a:gd name="connsiteX155" fmla="*/ 4500449 w 4846106"/>
                  <a:gd name="connsiteY155" fmla="*/ 3061395 h 4712657"/>
                  <a:gd name="connsiteX156" fmla="*/ 4541370 w 4846106"/>
                  <a:gd name="connsiteY156" fmla="*/ 3079573 h 4712657"/>
                  <a:gd name="connsiteX157" fmla="*/ 4623241 w 4846106"/>
                  <a:gd name="connsiteY157" fmla="*/ 3111439 h 4712657"/>
                  <a:gd name="connsiteX158" fmla="*/ 4650531 w 4846106"/>
                  <a:gd name="connsiteY158" fmla="*/ 3115983 h 4712657"/>
                  <a:gd name="connsiteX159" fmla="*/ 4664162 w 4846106"/>
                  <a:gd name="connsiteY159" fmla="*/ 3120528 h 4712657"/>
                  <a:gd name="connsiteX160" fmla="*/ 4700568 w 4846106"/>
                  <a:gd name="connsiteY160" fmla="*/ 3125072 h 4712657"/>
                  <a:gd name="connsiteX161" fmla="*/ 4846107 w 4846106"/>
                  <a:gd name="connsiteY161" fmla="*/ 3020467 h 4712657"/>
                  <a:gd name="connsiteX162" fmla="*/ 4714199 w 4846106"/>
                  <a:gd name="connsiteY162" fmla="*/ 2870362 h 4712657"/>
                  <a:gd name="connsiteX163" fmla="*/ 2608361 w 4846106"/>
                  <a:gd name="connsiteY163" fmla="*/ 2647436 h 4712657"/>
                  <a:gd name="connsiteX164" fmla="*/ 2408241 w 4846106"/>
                  <a:gd name="connsiteY164" fmla="*/ 2742980 h 4712657"/>
                  <a:gd name="connsiteX165" fmla="*/ 2208122 w 4846106"/>
                  <a:gd name="connsiteY165" fmla="*/ 2647436 h 4712657"/>
                  <a:gd name="connsiteX166" fmla="*/ 2158113 w 4846106"/>
                  <a:gd name="connsiteY166" fmla="*/ 2433654 h 4712657"/>
                  <a:gd name="connsiteX167" fmla="*/ 2294537 w 4846106"/>
                  <a:gd name="connsiteY167" fmla="*/ 2260799 h 4712657"/>
                  <a:gd name="connsiteX168" fmla="*/ 2517402 w 4846106"/>
                  <a:gd name="connsiteY168" fmla="*/ 2260799 h 4712657"/>
                  <a:gd name="connsiteX169" fmla="*/ 2653854 w 4846106"/>
                  <a:gd name="connsiteY169" fmla="*/ 2433654 h 4712657"/>
                  <a:gd name="connsiteX170" fmla="*/ 2608388 w 4846106"/>
                  <a:gd name="connsiteY170" fmla="*/ 2647436 h 4712657"/>
                  <a:gd name="connsiteX171" fmla="*/ 3795473 w 4846106"/>
                  <a:gd name="connsiteY171" fmla="*/ 2174372 h 4712657"/>
                  <a:gd name="connsiteX172" fmla="*/ 3827307 w 4846106"/>
                  <a:gd name="connsiteY172" fmla="*/ 2633775 h 4712657"/>
                  <a:gd name="connsiteX173" fmla="*/ 3131419 w 4846106"/>
                  <a:gd name="connsiteY173" fmla="*/ 2433654 h 4712657"/>
                  <a:gd name="connsiteX174" fmla="*/ 3045005 w 4846106"/>
                  <a:gd name="connsiteY174" fmla="*/ 2288093 h 4712657"/>
                  <a:gd name="connsiteX175" fmla="*/ 3072295 w 4846106"/>
                  <a:gd name="connsiteY175" fmla="*/ 2238049 h 4712657"/>
                  <a:gd name="connsiteX176" fmla="*/ 3622644 w 4846106"/>
                  <a:gd name="connsiteY176" fmla="*/ 1742207 h 4712657"/>
                  <a:gd name="connsiteX177" fmla="*/ 3795473 w 4846106"/>
                  <a:gd name="connsiteY177" fmla="*/ 2174344 h 4712657"/>
                  <a:gd name="connsiteX178" fmla="*/ 3404322 w 4846106"/>
                  <a:gd name="connsiteY178" fmla="*/ 1469292 h 4712657"/>
                  <a:gd name="connsiteX179" fmla="*/ 2808508 w 4846106"/>
                  <a:gd name="connsiteY179" fmla="*/ 1892340 h 4712657"/>
                  <a:gd name="connsiteX180" fmla="*/ 2649310 w 4846106"/>
                  <a:gd name="connsiteY180" fmla="*/ 1865045 h 4712657"/>
                  <a:gd name="connsiteX181" fmla="*/ 2626564 w 4846106"/>
                  <a:gd name="connsiteY181" fmla="*/ 1815001 h 4712657"/>
                  <a:gd name="connsiteX182" fmla="*/ 2585642 w 4846106"/>
                  <a:gd name="connsiteY182" fmla="*/ 1073511 h 4712657"/>
                  <a:gd name="connsiteX183" fmla="*/ 3404322 w 4846106"/>
                  <a:gd name="connsiteY183" fmla="*/ 1469292 h 4712657"/>
                  <a:gd name="connsiteX184" fmla="*/ 2085330 w 4846106"/>
                  <a:gd name="connsiteY184" fmla="*/ 1096234 h 4712657"/>
                  <a:gd name="connsiteX185" fmla="*/ 2230869 w 4846106"/>
                  <a:gd name="connsiteY185" fmla="*/ 1068967 h 4712657"/>
                  <a:gd name="connsiteX186" fmla="*/ 2189947 w 4846106"/>
                  <a:gd name="connsiteY186" fmla="*/ 1796769 h 4712657"/>
                  <a:gd name="connsiteX187" fmla="*/ 2067127 w 4846106"/>
                  <a:gd name="connsiteY187" fmla="*/ 1915035 h 4712657"/>
                  <a:gd name="connsiteX188" fmla="*/ 2012546 w 4846106"/>
                  <a:gd name="connsiteY188" fmla="*/ 1901401 h 4712657"/>
                  <a:gd name="connsiteX189" fmla="*/ 1407645 w 4846106"/>
                  <a:gd name="connsiteY189" fmla="*/ 1469292 h 4712657"/>
                  <a:gd name="connsiteX190" fmla="*/ 2085330 w 4846106"/>
                  <a:gd name="connsiteY190" fmla="*/ 1096261 h 4712657"/>
                  <a:gd name="connsiteX191" fmla="*/ 1189323 w 4846106"/>
                  <a:gd name="connsiteY191" fmla="*/ 1742180 h 4712657"/>
                  <a:gd name="connsiteX192" fmla="*/ 1730556 w 4846106"/>
                  <a:gd name="connsiteY192" fmla="*/ 2224361 h 4712657"/>
                  <a:gd name="connsiteX193" fmla="*/ 1744215 w 4846106"/>
                  <a:gd name="connsiteY193" fmla="*/ 2392671 h 4712657"/>
                  <a:gd name="connsiteX194" fmla="*/ 1689635 w 4846106"/>
                  <a:gd name="connsiteY194" fmla="*/ 2429082 h 4712657"/>
                  <a:gd name="connsiteX195" fmla="*/ 984659 w 4846106"/>
                  <a:gd name="connsiteY195" fmla="*/ 2633775 h 4712657"/>
                  <a:gd name="connsiteX196" fmla="*/ 1189323 w 4846106"/>
                  <a:gd name="connsiteY196" fmla="*/ 1742180 h 4712657"/>
                  <a:gd name="connsiteX197" fmla="*/ 1066503 w 4846106"/>
                  <a:gd name="connsiteY197" fmla="*/ 2974940 h 4712657"/>
                  <a:gd name="connsiteX198" fmla="*/ 1789708 w 4846106"/>
                  <a:gd name="connsiteY198" fmla="*/ 2852102 h 4712657"/>
                  <a:gd name="connsiteX199" fmla="*/ 1917044 w 4846106"/>
                  <a:gd name="connsiteY199" fmla="*/ 2947646 h 4712657"/>
                  <a:gd name="connsiteX200" fmla="*/ 1912500 w 4846106"/>
                  <a:gd name="connsiteY200" fmla="*/ 3020439 h 4712657"/>
                  <a:gd name="connsiteX201" fmla="*/ 1635054 w 4846106"/>
                  <a:gd name="connsiteY201" fmla="*/ 3689108 h 4712657"/>
                  <a:gd name="connsiteX202" fmla="*/ 1066530 w 4846106"/>
                  <a:gd name="connsiteY202" fmla="*/ 2974940 h 4712657"/>
                  <a:gd name="connsiteX203" fmla="*/ 2726637 w 4846106"/>
                  <a:gd name="connsiteY203" fmla="*/ 3880169 h 4712657"/>
                  <a:gd name="connsiteX204" fmla="*/ 2408241 w 4846106"/>
                  <a:gd name="connsiteY204" fmla="*/ 3916552 h 4712657"/>
                  <a:gd name="connsiteX205" fmla="*/ 1948906 w 4846106"/>
                  <a:gd name="connsiteY205" fmla="*/ 3843785 h 4712657"/>
                  <a:gd name="connsiteX206" fmla="*/ 2308195 w 4846106"/>
                  <a:gd name="connsiteY206" fmla="*/ 3193294 h 4712657"/>
                  <a:gd name="connsiteX207" fmla="*/ 2453734 w 4846106"/>
                  <a:gd name="connsiteY207" fmla="*/ 3161456 h 4712657"/>
                  <a:gd name="connsiteX208" fmla="*/ 2508315 w 4846106"/>
                  <a:gd name="connsiteY208" fmla="*/ 3211472 h 4712657"/>
                  <a:gd name="connsiteX209" fmla="*/ 2858517 w 4846106"/>
                  <a:gd name="connsiteY209" fmla="*/ 3843785 h 4712657"/>
                  <a:gd name="connsiteX210" fmla="*/ 2726609 w 4846106"/>
                  <a:gd name="connsiteY210" fmla="*/ 3880169 h 4712657"/>
                  <a:gd name="connsiteX211" fmla="*/ 3613529 w 4846106"/>
                  <a:gd name="connsiteY211" fmla="*/ 3247883 h 4712657"/>
                  <a:gd name="connsiteX212" fmla="*/ 3176912 w 4846106"/>
                  <a:gd name="connsiteY212" fmla="*/ 3689108 h 4712657"/>
                  <a:gd name="connsiteX213" fmla="*/ 2890379 w 4846106"/>
                  <a:gd name="connsiteY213" fmla="*/ 3002207 h 4712657"/>
                  <a:gd name="connsiteX214" fmla="*/ 2954047 w 4846106"/>
                  <a:gd name="connsiteY214" fmla="*/ 2861191 h 4712657"/>
                  <a:gd name="connsiteX215" fmla="*/ 3017715 w 4846106"/>
                  <a:gd name="connsiteY215" fmla="*/ 2847557 h 4712657"/>
                  <a:gd name="connsiteX216" fmla="*/ 3745436 w 4846106"/>
                  <a:gd name="connsiteY216" fmla="*/ 2970396 h 4712657"/>
                  <a:gd name="connsiteX217" fmla="*/ 3613529 w 4846106"/>
                  <a:gd name="connsiteY217" fmla="*/ 3247883 h 471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4846106" h="4712657">
                    <a:moveTo>
                      <a:pt x="4714199" y="2870335"/>
                    </a:moveTo>
                    <a:cubicBezTo>
                      <a:pt x="4709655" y="2870335"/>
                      <a:pt x="4709655" y="2870335"/>
                      <a:pt x="4714199" y="2870335"/>
                    </a:cubicBezTo>
                    <a:lnTo>
                      <a:pt x="4709655" y="2870335"/>
                    </a:lnTo>
                    <a:cubicBezTo>
                      <a:pt x="4705111" y="2870335"/>
                      <a:pt x="4700568" y="2870335"/>
                      <a:pt x="4700568" y="2865790"/>
                    </a:cubicBezTo>
                    <a:cubicBezTo>
                      <a:pt x="4691480" y="2865790"/>
                      <a:pt x="4682393" y="2861246"/>
                      <a:pt x="4673278" y="2861246"/>
                    </a:cubicBezTo>
                    <a:cubicBezTo>
                      <a:pt x="4641443" y="2856701"/>
                      <a:pt x="4614153" y="2852157"/>
                      <a:pt x="4586863" y="2852157"/>
                    </a:cubicBezTo>
                    <a:cubicBezTo>
                      <a:pt x="4573204" y="2852157"/>
                      <a:pt x="4559573" y="2852157"/>
                      <a:pt x="4541370" y="2847585"/>
                    </a:cubicBezTo>
                    <a:lnTo>
                      <a:pt x="4536826" y="2847585"/>
                    </a:lnTo>
                    <a:cubicBezTo>
                      <a:pt x="4441324" y="2838496"/>
                      <a:pt x="4363997" y="2829407"/>
                      <a:pt x="4291214" y="2806657"/>
                    </a:cubicBezTo>
                    <a:cubicBezTo>
                      <a:pt x="4259380" y="2792996"/>
                      <a:pt x="4250292" y="2774818"/>
                      <a:pt x="4241177" y="2756613"/>
                    </a:cubicBezTo>
                    <a:cubicBezTo>
                      <a:pt x="4241177" y="2752069"/>
                      <a:pt x="4236634" y="2752069"/>
                      <a:pt x="4236634" y="2747524"/>
                    </a:cubicBezTo>
                    <a:lnTo>
                      <a:pt x="4177509" y="2729346"/>
                    </a:lnTo>
                    <a:cubicBezTo>
                      <a:pt x="4205443" y="2515357"/>
                      <a:pt x="4194660" y="2298087"/>
                      <a:pt x="4145675" y="2087917"/>
                    </a:cubicBezTo>
                    <a:cubicBezTo>
                      <a:pt x="4096014" y="1875998"/>
                      <a:pt x="4009826" y="1674351"/>
                      <a:pt x="3890975" y="1492014"/>
                    </a:cubicBezTo>
                    <a:lnTo>
                      <a:pt x="3936468" y="1451087"/>
                    </a:lnTo>
                    <a:lnTo>
                      <a:pt x="3936468" y="1441998"/>
                    </a:lnTo>
                    <a:cubicBezTo>
                      <a:pt x="3936468" y="1419248"/>
                      <a:pt x="3941012" y="1396498"/>
                      <a:pt x="3959187" y="1373748"/>
                    </a:cubicBezTo>
                    <a:cubicBezTo>
                      <a:pt x="4013768" y="1323704"/>
                      <a:pt x="4082007" y="1282776"/>
                      <a:pt x="4163878" y="1232732"/>
                    </a:cubicBezTo>
                    <a:cubicBezTo>
                      <a:pt x="4177509" y="1223644"/>
                      <a:pt x="4191141" y="1219099"/>
                      <a:pt x="4204799" y="1209983"/>
                    </a:cubicBezTo>
                    <a:cubicBezTo>
                      <a:pt x="4232090" y="1196349"/>
                      <a:pt x="4254836" y="1182716"/>
                      <a:pt x="4282127" y="1164510"/>
                    </a:cubicBezTo>
                    <a:cubicBezTo>
                      <a:pt x="4286670" y="1159966"/>
                      <a:pt x="4295758" y="1155421"/>
                      <a:pt x="4304873" y="1146333"/>
                    </a:cubicBezTo>
                    <a:cubicBezTo>
                      <a:pt x="4309417" y="1141761"/>
                      <a:pt x="4313960" y="1141761"/>
                      <a:pt x="4313960" y="1137216"/>
                    </a:cubicBezTo>
                    <a:cubicBezTo>
                      <a:pt x="4377628" y="1082628"/>
                      <a:pt x="4391287" y="991656"/>
                      <a:pt x="4345795" y="932495"/>
                    </a:cubicBezTo>
                    <a:cubicBezTo>
                      <a:pt x="4323048" y="900656"/>
                      <a:pt x="4282127" y="882479"/>
                      <a:pt x="4241177" y="882479"/>
                    </a:cubicBezTo>
                    <a:cubicBezTo>
                      <a:pt x="4204827" y="882479"/>
                      <a:pt x="4172965" y="896112"/>
                      <a:pt x="4141131" y="918862"/>
                    </a:cubicBezTo>
                    <a:lnTo>
                      <a:pt x="4132044" y="927951"/>
                    </a:lnTo>
                    <a:cubicBezTo>
                      <a:pt x="4122956" y="932495"/>
                      <a:pt x="4118385" y="941612"/>
                      <a:pt x="4109297" y="946156"/>
                    </a:cubicBezTo>
                    <a:cubicBezTo>
                      <a:pt x="4086551" y="968906"/>
                      <a:pt x="4068348" y="987084"/>
                      <a:pt x="4050173" y="1009834"/>
                    </a:cubicBezTo>
                    <a:cubicBezTo>
                      <a:pt x="4041085" y="1018923"/>
                      <a:pt x="4031998" y="1032583"/>
                      <a:pt x="4018339" y="1041672"/>
                    </a:cubicBezTo>
                    <a:cubicBezTo>
                      <a:pt x="3954643" y="1109922"/>
                      <a:pt x="3895519" y="1164510"/>
                      <a:pt x="3836395" y="1205438"/>
                    </a:cubicBezTo>
                    <a:cubicBezTo>
                      <a:pt x="3822763" y="1214527"/>
                      <a:pt x="3809132" y="1219099"/>
                      <a:pt x="3795473" y="1219099"/>
                    </a:cubicBezTo>
                    <a:cubicBezTo>
                      <a:pt x="3786385" y="1219099"/>
                      <a:pt x="3777270" y="1219099"/>
                      <a:pt x="3768183" y="1214527"/>
                    </a:cubicBezTo>
                    <a:lnTo>
                      <a:pt x="3759095" y="1214527"/>
                    </a:lnTo>
                    <a:lnTo>
                      <a:pt x="3704487" y="1250938"/>
                    </a:lnTo>
                    <a:cubicBezTo>
                      <a:pt x="3645363" y="1187260"/>
                      <a:pt x="3581695" y="1132672"/>
                      <a:pt x="3518027" y="1078083"/>
                    </a:cubicBezTo>
                    <a:cubicBezTo>
                      <a:pt x="3243868" y="863753"/>
                      <a:pt x="2913922" y="732698"/>
                      <a:pt x="2567439" y="700507"/>
                    </a:cubicBezTo>
                    <a:lnTo>
                      <a:pt x="2562895" y="641374"/>
                    </a:lnTo>
                    <a:lnTo>
                      <a:pt x="2553808" y="632286"/>
                    </a:lnTo>
                    <a:cubicBezTo>
                      <a:pt x="2540149" y="618625"/>
                      <a:pt x="2521974" y="604991"/>
                      <a:pt x="2517402" y="573152"/>
                    </a:cubicBezTo>
                    <a:cubicBezTo>
                      <a:pt x="2512859" y="500359"/>
                      <a:pt x="2521974" y="418476"/>
                      <a:pt x="2531061" y="327504"/>
                    </a:cubicBezTo>
                    <a:lnTo>
                      <a:pt x="2531061" y="322959"/>
                    </a:lnTo>
                    <a:cubicBezTo>
                      <a:pt x="2531061" y="309299"/>
                      <a:pt x="2535605" y="291121"/>
                      <a:pt x="2540149" y="277460"/>
                    </a:cubicBezTo>
                    <a:cubicBezTo>
                      <a:pt x="2544693" y="250193"/>
                      <a:pt x="2549237" y="222871"/>
                      <a:pt x="2553808" y="191033"/>
                    </a:cubicBezTo>
                    <a:lnTo>
                      <a:pt x="2553808" y="150105"/>
                    </a:lnTo>
                    <a:cubicBezTo>
                      <a:pt x="2553808" y="68222"/>
                      <a:pt x="2490112" y="0"/>
                      <a:pt x="2412813" y="0"/>
                    </a:cubicBezTo>
                    <a:cubicBezTo>
                      <a:pt x="2376407" y="0"/>
                      <a:pt x="2340029" y="18178"/>
                      <a:pt x="2312739" y="45472"/>
                    </a:cubicBezTo>
                    <a:cubicBezTo>
                      <a:pt x="2285477" y="72766"/>
                      <a:pt x="2271818" y="109150"/>
                      <a:pt x="2271818" y="150105"/>
                    </a:cubicBezTo>
                    <a:lnTo>
                      <a:pt x="2271818" y="186488"/>
                    </a:lnTo>
                    <a:cubicBezTo>
                      <a:pt x="2271818" y="218327"/>
                      <a:pt x="2276361" y="245621"/>
                      <a:pt x="2285449" y="272915"/>
                    </a:cubicBezTo>
                    <a:cubicBezTo>
                      <a:pt x="2289993" y="286576"/>
                      <a:pt x="2289993" y="300210"/>
                      <a:pt x="2294537" y="318415"/>
                    </a:cubicBezTo>
                    <a:lnTo>
                      <a:pt x="2294537" y="322959"/>
                    </a:lnTo>
                    <a:cubicBezTo>
                      <a:pt x="2303624" y="413931"/>
                      <a:pt x="2317283" y="495814"/>
                      <a:pt x="2308195" y="568608"/>
                    </a:cubicBezTo>
                    <a:cubicBezTo>
                      <a:pt x="2303652" y="600447"/>
                      <a:pt x="2285449" y="614080"/>
                      <a:pt x="2271818" y="627741"/>
                    </a:cubicBezTo>
                    <a:lnTo>
                      <a:pt x="2262730" y="636830"/>
                    </a:lnTo>
                    <a:lnTo>
                      <a:pt x="2258159" y="695963"/>
                    </a:lnTo>
                    <a:cubicBezTo>
                      <a:pt x="2176288" y="705052"/>
                      <a:pt x="2094417" y="714141"/>
                      <a:pt x="2012546" y="732346"/>
                    </a:cubicBezTo>
                    <a:cubicBezTo>
                      <a:pt x="1662344" y="809685"/>
                      <a:pt x="1353064" y="987111"/>
                      <a:pt x="1112023" y="1241821"/>
                    </a:cubicBezTo>
                    <a:lnTo>
                      <a:pt x="1066530" y="1209983"/>
                    </a:lnTo>
                    <a:lnTo>
                      <a:pt x="1057443" y="1209983"/>
                    </a:lnTo>
                    <a:cubicBezTo>
                      <a:pt x="1048355" y="1209983"/>
                      <a:pt x="1039240" y="1214527"/>
                      <a:pt x="1030152" y="1214527"/>
                    </a:cubicBezTo>
                    <a:cubicBezTo>
                      <a:pt x="1016493" y="1214527"/>
                      <a:pt x="1002862" y="1209983"/>
                      <a:pt x="989203" y="1200894"/>
                    </a:cubicBezTo>
                    <a:cubicBezTo>
                      <a:pt x="930079" y="1159966"/>
                      <a:pt x="870954" y="1100806"/>
                      <a:pt x="807287" y="1032583"/>
                    </a:cubicBezTo>
                    <a:cubicBezTo>
                      <a:pt x="798199" y="1023494"/>
                      <a:pt x="789111" y="1009834"/>
                      <a:pt x="775453" y="1000745"/>
                    </a:cubicBezTo>
                    <a:cubicBezTo>
                      <a:pt x="757250" y="977995"/>
                      <a:pt x="739047" y="959790"/>
                      <a:pt x="716301" y="937067"/>
                    </a:cubicBezTo>
                    <a:cubicBezTo>
                      <a:pt x="711757" y="932495"/>
                      <a:pt x="702669" y="927978"/>
                      <a:pt x="693582" y="918862"/>
                    </a:cubicBezTo>
                    <a:cubicBezTo>
                      <a:pt x="689038" y="914317"/>
                      <a:pt x="684494" y="914317"/>
                      <a:pt x="684494" y="909773"/>
                    </a:cubicBezTo>
                    <a:cubicBezTo>
                      <a:pt x="656315" y="886489"/>
                      <a:pt x="620972" y="873630"/>
                      <a:pt x="584421" y="873362"/>
                    </a:cubicBezTo>
                    <a:cubicBezTo>
                      <a:pt x="543471" y="873362"/>
                      <a:pt x="502550" y="891568"/>
                      <a:pt x="479803" y="923406"/>
                    </a:cubicBezTo>
                    <a:cubicBezTo>
                      <a:pt x="434310" y="982539"/>
                      <a:pt x="447969" y="1073511"/>
                      <a:pt x="511637" y="1128100"/>
                    </a:cubicBezTo>
                    <a:cubicBezTo>
                      <a:pt x="516181" y="1128100"/>
                      <a:pt x="516181" y="1132672"/>
                      <a:pt x="520725" y="1132672"/>
                    </a:cubicBezTo>
                    <a:cubicBezTo>
                      <a:pt x="529813" y="1137216"/>
                      <a:pt x="534384" y="1146305"/>
                      <a:pt x="543471" y="1150849"/>
                    </a:cubicBezTo>
                    <a:cubicBezTo>
                      <a:pt x="570762" y="1169027"/>
                      <a:pt x="593508" y="1182688"/>
                      <a:pt x="620799" y="1196349"/>
                    </a:cubicBezTo>
                    <a:cubicBezTo>
                      <a:pt x="634457" y="1200894"/>
                      <a:pt x="648089" y="1209983"/>
                      <a:pt x="661748" y="1219099"/>
                    </a:cubicBezTo>
                    <a:cubicBezTo>
                      <a:pt x="743591" y="1269116"/>
                      <a:pt x="811830" y="1310071"/>
                      <a:pt x="866411" y="1360115"/>
                    </a:cubicBezTo>
                    <a:cubicBezTo>
                      <a:pt x="889157" y="1382837"/>
                      <a:pt x="889157" y="1405587"/>
                      <a:pt x="889157" y="1428337"/>
                    </a:cubicBezTo>
                    <a:lnTo>
                      <a:pt x="889157" y="1437426"/>
                    </a:lnTo>
                    <a:lnTo>
                      <a:pt x="934623" y="1478381"/>
                    </a:lnTo>
                    <a:cubicBezTo>
                      <a:pt x="925535" y="1492014"/>
                      <a:pt x="916447" y="1501131"/>
                      <a:pt x="911876" y="1514764"/>
                    </a:cubicBezTo>
                    <a:cubicBezTo>
                      <a:pt x="684467" y="1874134"/>
                      <a:pt x="598052" y="2297182"/>
                      <a:pt x="657176" y="2715686"/>
                    </a:cubicBezTo>
                    <a:lnTo>
                      <a:pt x="598052" y="2733863"/>
                    </a:lnTo>
                    <a:cubicBezTo>
                      <a:pt x="598052" y="2738435"/>
                      <a:pt x="593508" y="2738435"/>
                      <a:pt x="593508" y="2742952"/>
                    </a:cubicBezTo>
                    <a:cubicBezTo>
                      <a:pt x="584421" y="2761158"/>
                      <a:pt x="570762" y="2779363"/>
                      <a:pt x="543471" y="2792996"/>
                    </a:cubicBezTo>
                    <a:cubicBezTo>
                      <a:pt x="475260" y="2815746"/>
                      <a:pt x="393389" y="2824863"/>
                      <a:pt x="297887" y="2833951"/>
                    </a:cubicBezTo>
                    <a:lnTo>
                      <a:pt x="293315" y="2833951"/>
                    </a:lnTo>
                    <a:cubicBezTo>
                      <a:pt x="279684" y="2833951"/>
                      <a:pt x="261481" y="2833951"/>
                      <a:pt x="247850" y="2838496"/>
                    </a:cubicBezTo>
                    <a:cubicBezTo>
                      <a:pt x="220560" y="2838496"/>
                      <a:pt x="193269" y="2843040"/>
                      <a:pt x="161435" y="2847585"/>
                    </a:cubicBezTo>
                    <a:cubicBezTo>
                      <a:pt x="152348" y="2847585"/>
                      <a:pt x="143260" y="2852157"/>
                      <a:pt x="134145" y="2852157"/>
                    </a:cubicBezTo>
                    <a:cubicBezTo>
                      <a:pt x="129601" y="2852157"/>
                      <a:pt x="125058" y="2852157"/>
                      <a:pt x="120486" y="2856701"/>
                    </a:cubicBezTo>
                    <a:cubicBezTo>
                      <a:pt x="38615" y="2874879"/>
                      <a:pt x="-11421" y="2952218"/>
                      <a:pt x="2238" y="3024984"/>
                    </a:cubicBezTo>
                    <a:cubicBezTo>
                      <a:pt x="15897" y="3088689"/>
                      <a:pt x="75021" y="3129644"/>
                      <a:pt x="147777" y="3129644"/>
                    </a:cubicBezTo>
                    <a:cubicBezTo>
                      <a:pt x="161435" y="3129644"/>
                      <a:pt x="170523" y="3129644"/>
                      <a:pt x="184182" y="3125072"/>
                    </a:cubicBezTo>
                    <a:cubicBezTo>
                      <a:pt x="188726" y="3125072"/>
                      <a:pt x="193269" y="3125072"/>
                      <a:pt x="193269" y="3120528"/>
                    </a:cubicBezTo>
                    <a:cubicBezTo>
                      <a:pt x="202357" y="3120528"/>
                      <a:pt x="211445" y="3115983"/>
                      <a:pt x="220532" y="3115983"/>
                    </a:cubicBezTo>
                    <a:cubicBezTo>
                      <a:pt x="252394" y="3106894"/>
                      <a:pt x="275140" y="3097806"/>
                      <a:pt x="302431" y="3084145"/>
                    </a:cubicBezTo>
                    <a:cubicBezTo>
                      <a:pt x="316062" y="3079600"/>
                      <a:pt x="329693" y="3070484"/>
                      <a:pt x="343352" y="3065967"/>
                    </a:cubicBezTo>
                    <a:lnTo>
                      <a:pt x="347896" y="3065967"/>
                    </a:lnTo>
                    <a:cubicBezTo>
                      <a:pt x="434310" y="3034100"/>
                      <a:pt x="511637" y="3006806"/>
                      <a:pt x="584421" y="2997717"/>
                    </a:cubicBezTo>
                    <a:lnTo>
                      <a:pt x="593508" y="2997717"/>
                    </a:lnTo>
                    <a:cubicBezTo>
                      <a:pt x="620799" y="2997717"/>
                      <a:pt x="639001" y="3011351"/>
                      <a:pt x="652632" y="3020467"/>
                    </a:cubicBezTo>
                    <a:cubicBezTo>
                      <a:pt x="657176" y="3020467"/>
                      <a:pt x="657176" y="3025011"/>
                      <a:pt x="661720" y="3025011"/>
                    </a:cubicBezTo>
                    <a:lnTo>
                      <a:pt x="725416" y="3015923"/>
                    </a:lnTo>
                    <a:cubicBezTo>
                      <a:pt x="834577" y="3352516"/>
                      <a:pt x="1043784" y="3652753"/>
                      <a:pt x="1321230" y="3871107"/>
                    </a:cubicBezTo>
                    <a:cubicBezTo>
                      <a:pt x="1384898" y="3921124"/>
                      <a:pt x="1448566" y="3962079"/>
                      <a:pt x="1516806" y="4003034"/>
                    </a:cubicBezTo>
                    <a:lnTo>
                      <a:pt x="1489515" y="4062139"/>
                    </a:lnTo>
                    <a:cubicBezTo>
                      <a:pt x="1489515" y="4066711"/>
                      <a:pt x="1494059" y="4066711"/>
                      <a:pt x="1494059" y="4071228"/>
                    </a:cubicBezTo>
                    <a:cubicBezTo>
                      <a:pt x="1503147" y="4089434"/>
                      <a:pt x="1512234" y="4112184"/>
                      <a:pt x="1503147" y="4144023"/>
                    </a:cubicBezTo>
                    <a:cubicBezTo>
                      <a:pt x="1475884" y="4212272"/>
                      <a:pt x="1434935" y="4280494"/>
                      <a:pt x="1384898" y="4357833"/>
                    </a:cubicBezTo>
                    <a:lnTo>
                      <a:pt x="1384898" y="4362377"/>
                    </a:lnTo>
                    <a:cubicBezTo>
                      <a:pt x="1375810" y="4376038"/>
                      <a:pt x="1366723" y="4385127"/>
                      <a:pt x="1357635" y="4398760"/>
                    </a:cubicBezTo>
                    <a:cubicBezTo>
                      <a:pt x="1339433" y="4421510"/>
                      <a:pt x="1325774" y="4444259"/>
                      <a:pt x="1307571" y="4471554"/>
                    </a:cubicBezTo>
                    <a:cubicBezTo>
                      <a:pt x="1303027" y="4476098"/>
                      <a:pt x="1298484" y="4485187"/>
                      <a:pt x="1293940" y="4494304"/>
                    </a:cubicBezTo>
                    <a:cubicBezTo>
                      <a:pt x="1293940" y="4498848"/>
                      <a:pt x="1289396" y="4503393"/>
                      <a:pt x="1289396" y="4503393"/>
                    </a:cubicBezTo>
                    <a:cubicBezTo>
                      <a:pt x="1253018" y="4580731"/>
                      <a:pt x="1280308" y="4667158"/>
                      <a:pt x="1348520" y="4698997"/>
                    </a:cubicBezTo>
                    <a:cubicBezTo>
                      <a:pt x="1366695" y="4708086"/>
                      <a:pt x="1384898" y="4712658"/>
                      <a:pt x="1403101" y="4712658"/>
                    </a:cubicBezTo>
                    <a:cubicBezTo>
                      <a:pt x="1457681" y="4712658"/>
                      <a:pt x="1512262" y="4676247"/>
                      <a:pt x="1539552" y="4626203"/>
                    </a:cubicBezTo>
                    <a:cubicBezTo>
                      <a:pt x="1539552" y="4621659"/>
                      <a:pt x="1544096" y="4617114"/>
                      <a:pt x="1544096" y="4617114"/>
                    </a:cubicBezTo>
                    <a:cubicBezTo>
                      <a:pt x="1548640" y="4608026"/>
                      <a:pt x="1553183" y="4598937"/>
                      <a:pt x="1557727" y="4594365"/>
                    </a:cubicBezTo>
                    <a:cubicBezTo>
                      <a:pt x="1571386" y="4562526"/>
                      <a:pt x="1575930" y="4539776"/>
                      <a:pt x="1585017" y="4512482"/>
                    </a:cubicBezTo>
                    <a:lnTo>
                      <a:pt x="1598676" y="4471554"/>
                    </a:lnTo>
                    <a:cubicBezTo>
                      <a:pt x="1630510" y="4380582"/>
                      <a:pt x="1653257" y="4307788"/>
                      <a:pt x="1694179" y="4244111"/>
                    </a:cubicBezTo>
                    <a:cubicBezTo>
                      <a:pt x="1712354" y="4216816"/>
                      <a:pt x="1735128" y="4212272"/>
                      <a:pt x="1753303" y="4203155"/>
                    </a:cubicBezTo>
                    <a:cubicBezTo>
                      <a:pt x="1757847" y="4203155"/>
                      <a:pt x="1757847" y="4203155"/>
                      <a:pt x="1762390" y="4198611"/>
                    </a:cubicBezTo>
                    <a:lnTo>
                      <a:pt x="1794252" y="4139478"/>
                    </a:lnTo>
                    <a:cubicBezTo>
                      <a:pt x="1994371" y="4216816"/>
                      <a:pt x="2212693" y="4257744"/>
                      <a:pt x="2430988" y="4257744"/>
                    </a:cubicBezTo>
                    <a:cubicBezTo>
                      <a:pt x="2562895" y="4257744"/>
                      <a:pt x="2699346" y="4244111"/>
                      <a:pt x="2826710" y="4212272"/>
                    </a:cubicBezTo>
                    <a:cubicBezTo>
                      <a:pt x="2906856" y="4194348"/>
                      <a:pt x="2985835" y="4171556"/>
                      <a:pt x="3063207" y="4144023"/>
                    </a:cubicBezTo>
                    <a:lnTo>
                      <a:pt x="3090470" y="4194066"/>
                    </a:lnTo>
                    <a:cubicBezTo>
                      <a:pt x="3095041" y="4194066"/>
                      <a:pt x="3095041" y="4194066"/>
                      <a:pt x="3099586" y="4198611"/>
                    </a:cubicBezTo>
                    <a:cubicBezTo>
                      <a:pt x="3122332" y="4203155"/>
                      <a:pt x="3140507" y="4212272"/>
                      <a:pt x="3158709" y="4239566"/>
                    </a:cubicBezTo>
                    <a:cubicBezTo>
                      <a:pt x="3195087" y="4303244"/>
                      <a:pt x="3222378" y="4380582"/>
                      <a:pt x="3254212" y="4467009"/>
                    </a:cubicBezTo>
                    <a:lnTo>
                      <a:pt x="3254212" y="4471554"/>
                    </a:lnTo>
                    <a:lnTo>
                      <a:pt x="3267871" y="4512482"/>
                    </a:lnTo>
                    <a:cubicBezTo>
                      <a:pt x="3276958" y="4539776"/>
                      <a:pt x="3281502" y="4567070"/>
                      <a:pt x="3295133" y="4594365"/>
                    </a:cubicBezTo>
                    <a:cubicBezTo>
                      <a:pt x="3299705" y="4603454"/>
                      <a:pt x="3304248" y="4608026"/>
                      <a:pt x="3308792" y="4617114"/>
                    </a:cubicBezTo>
                    <a:cubicBezTo>
                      <a:pt x="3308792" y="4621659"/>
                      <a:pt x="3313364" y="4626203"/>
                      <a:pt x="3313364" y="4626203"/>
                    </a:cubicBezTo>
                    <a:cubicBezTo>
                      <a:pt x="3340626" y="4680792"/>
                      <a:pt x="3395207" y="4712658"/>
                      <a:pt x="3449787" y="4712658"/>
                    </a:cubicBezTo>
                    <a:cubicBezTo>
                      <a:pt x="3467990" y="4712658"/>
                      <a:pt x="3486193" y="4708086"/>
                      <a:pt x="3504368" y="4698997"/>
                    </a:cubicBezTo>
                    <a:cubicBezTo>
                      <a:pt x="3536202" y="4680819"/>
                      <a:pt x="3563492" y="4653497"/>
                      <a:pt x="3572607" y="4617114"/>
                    </a:cubicBezTo>
                    <a:cubicBezTo>
                      <a:pt x="3581695" y="4580731"/>
                      <a:pt x="3581695" y="4539776"/>
                      <a:pt x="3563520" y="4503393"/>
                    </a:cubicBezTo>
                    <a:cubicBezTo>
                      <a:pt x="3563520" y="4498848"/>
                      <a:pt x="3558949" y="4498848"/>
                      <a:pt x="3558949" y="4494304"/>
                    </a:cubicBezTo>
                    <a:cubicBezTo>
                      <a:pt x="3554404" y="4485215"/>
                      <a:pt x="3549861" y="4476126"/>
                      <a:pt x="3545317" y="4471554"/>
                    </a:cubicBezTo>
                    <a:cubicBezTo>
                      <a:pt x="3531658" y="4444259"/>
                      <a:pt x="3513483" y="4421510"/>
                      <a:pt x="3495280" y="4398760"/>
                    </a:cubicBezTo>
                    <a:cubicBezTo>
                      <a:pt x="3486193" y="4385127"/>
                      <a:pt x="3477105" y="4376038"/>
                      <a:pt x="3468018" y="4362404"/>
                    </a:cubicBezTo>
                    <a:lnTo>
                      <a:pt x="3468018" y="4357833"/>
                    </a:lnTo>
                    <a:cubicBezTo>
                      <a:pt x="3417953" y="4280494"/>
                      <a:pt x="3372460" y="4212272"/>
                      <a:pt x="3349742" y="4144023"/>
                    </a:cubicBezTo>
                    <a:cubicBezTo>
                      <a:pt x="3340654" y="4112184"/>
                      <a:pt x="3349742" y="4094006"/>
                      <a:pt x="3354285" y="4071256"/>
                    </a:cubicBezTo>
                    <a:cubicBezTo>
                      <a:pt x="3354285" y="4066711"/>
                      <a:pt x="3358829" y="4066711"/>
                      <a:pt x="3358829" y="4062167"/>
                    </a:cubicBezTo>
                    <a:lnTo>
                      <a:pt x="3336083" y="4007578"/>
                    </a:lnTo>
                    <a:cubicBezTo>
                      <a:pt x="3577151" y="3866563"/>
                      <a:pt x="3781814" y="3666386"/>
                      <a:pt x="3936468" y="3420765"/>
                    </a:cubicBezTo>
                    <a:cubicBezTo>
                      <a:pt x="4018339" y="3293382"/>
                      <a:pt x="4082007" y="3152367"/>
                      <a:pt x="4127472" y="3011351"/>
                    </a:cubicBezTo>
                    <a:lnTo>
                      <a:pt x="4182053" y="3020439"/>
                    </a:lnTo>
                    <a:cubicBezTo>
                      <a:pt x="4186624" y="3020439"/>
                      <a:pt x="4186624" y="3015895"/>
                      <a:pt x="4191141" y="3015895"/>
                    </a:cubicBezTo>
                    <a:cubicBezTo>
                      <a:pt x="4209343" y="3006806"/>
                      <a:pt x="4223002" y="2993173"/>
                      <a:pt x="4250292" y="2993173"/>
                    </a:cubicBezTo>
                    <a:lnTo>
                      <a:pt x="4259380" y="2993173"/>
                    </a:lnTo>
                    <a:cubicBezTo>
                      <a:pt x="4332163" y="3002262"/>
                      <a:pt x="4409463" y="3029528"/>
                      <a:pt x="4495905" y="3061395"/>
                    </a:cubicBezTo>
                    <a:lnTo>
                      <a:pt x="4500449" y="3061395"/>
                    </a:lnTo>
                    <a:cubicBezTo>
                      <a:pt x="4514080" y="3065939"/>
                      <a:pt x="4527711" y="3075028"/>
                      <a:pt x="4541370" y="3079573"/>
                    </a:cubicBezTo>
                    <a:cubicBezTo>
                      <a:pt x="4568661" y="3093233"/>
                      <a:pt x="4591407" y="3102322"/>
                      <a:pt x="4623241" y="3111439"/>
                    </a:cubicBezTo>
                    <a:cubicBezTo>
                      <a:pt x="4632329" y="3111439"/>
                      <a:pt x="4641416" y="3115983"/>
                      <a:pt x="4650531" y="3115983"/>
                    </a:cubicBezTo>
                    <a:cubicBezTo>
                      <a:pt x="4655075" y="3115983"/>
                      <a:pt x="4659619" y="3115983"/>
                      <a:pt x="4664162" y="3120528"/>
                    </a:cubicBezTo>
                    <a:cubicBezTo>
                      <a:pt x="4677821" y="3125072"/>
                      <a:pt x="4686909" y="3125072"/>
                      <a:pt x="4700568" y="3125072"/>
                    </a:cubicBezTo>
                    <a:cubicBezTo>
                      <a:pt x="4768780" y="3125072"/>
                      <a:pt x="4827904" y="3079600"/>
                      <a:pt x="4846107" y="3020467"/>
                    </a:cubicBezTo>
                    <a:cubicBezTo>
                      <a:pt x="4846107" y="2965879"/>
                      <a:pt x="4796070" y="2893085"/>
                      <a:pt x="4714199" y="2870362"/>
                    </a:cubicBezTo>
                    <a:close/>
                    <a:moveTo>
                      <a:pt x="2608361" y="2647436"/>
                    </a:moveTo>
                    <a:lnTo>
                      <a:pt x="2408241" y="2742980"/>
                    </a:lnTo>
                    <a:lnTo>
                      <a:pt x="2208122" y="2647436"/>
                    </a:lnTo>
                    <a:lnTo>
                      <a:pt x="2158113" y="2433654"/>
                    </a:lnTo>
                    <a:lnTo>
                      <a:pt x="2294537" y="2260799"/>
                    </a:lnTo>
                    <a:lnTo>
                      <a:pt x="2517402" y="2260799"/>
                    </a:lnTo>
                    <a:lnTo>
                      <a:pt x="2653854" y="2433654"/>
                    </a:lnTo>
                    <a:lnTo>
                      <a:pt x="2608388" y="2647436"/>
                    </a:lnTo>
                    <a:close/>
                    <a:moveTo>
                      <a:pt x="3795473" y="2174372"/>
                    </a:moveTo>
                    <a:cubicBezTo>
                      <a:pt x="3830754" y="2324792"/>
                      <a:pt x="3841504" y="2479925"/>
                      <a:pt x="3827307" y="2633775"/>
                    </a:cubicBezTo>
                    <a:lnTo>
                      <a:pt x="3131419" y="2433654"/>
                    </a:lnTo>
                    <a:cubicBezTo>
                      <a:pt x="3067751" y="2415476"/>
                      <a:pt x="3031374" y="2351771"/>
                      <a:pt x="3045005" y="2288093"/>
                    </a:cubicBezTo>
                    <a:cubicBezTo>
                      <a:pt x="3049549" y="2269888"/>
                      <a:pt x="3058664" y="2251683"/>
                      <a:pt x="3072295" y="2238049"/>
                    </a:cubicBezTo>
                    <a:lnTo>
                      <a:pt x="3622644" y="1742207"/>
                    </a:lnTo>
                    <a:cubicBezTo>
                      <a:pt x="3699943" y="1869590"/>
                      <a:pt x="3759068" y="2015150"/>
                      <a:pt x="3795473" y="2174344"/>
                    </a:cubicBezTo>
                    <a:close/>
                    <a:moveTo>
                      <a:pt x="3404322" y="1469292"/>
                    </a:moveTo>
                    <a:lnTo>
                      <a:pt x="2808508" y="1892340"/>
                    </a:lnTo>
                    <a:cubicBezTo>
                      <a:pt x="2758471" y="1924179"/>
                      <a:pt x="2690232" y="1915062"/>
                      <a:pt x="2649310" y="1865045"/>
                    </a:cubicBezTo>
                    <a:cubicBezTo>
                      <a:pt x="2635678" y="1851385"/>
                      <a:pt x="2631135" y="1833179"/>
                      <a:pt x="2626564" y="1815001"/>
                    </a:cubicBezTo>
                    <a:lnTo>
                      <a:pt x="2585642" y="1073511"/>
                    </a:lnTo>
                    <a:cubicBezTo>
                      <a:pt x="2895394" y="1109184"/>
                      <a:pt x="3183949" y="1248683"/>
                      <a:pt x="3404322" y="1469292"/>
                    </a:cubicBezTo>
                    <a:close/>
                    <a:moveTo>
                      <a:pt x="2085330" y="1096234"/>
                    </a:moveTo>
                    <a:cubicBezTo>
                      <a:pt x="2135366" y="1087145"/>
                      <a:pt x="2180832" y="1078056"/>
                      <a:pt x="2230869" y="1068967"/>
                    </a:cubicBezTo>
                    <a:lnTo>
                      <a:pt x="2189947" y="1796769"/>
                    </a:lnTo>
                    <a:cubicBezTo>
                      <a:pt x="2185403" y="1860446"/>
                      <a:pt x="2135366" y="1915035"/>
                      <a:pt x="2067127" y="1915035"/>
                    </a:cubicBezTo>
                    <a:cubicBezTo>
                      <a:pt x="2048952" y="1915035"/>
                      <a:pt x="2026205" y="1910490"/>
                      <a:pt x="2012546" y="1901401"/>
                    </a:cubicBezTo>
                    <a:lnTo>
                      <a:pt x="1407645" y="1469292"/>
                    </a:lnTo>
                    <a:cubicBezTo>
                      <a:pt x="1594133" y="1282776"/>
                      <a:pt x="1826086" y="1155394"/>
                      <a:pt x="2085330" y="1096261"/>
                    </a:cubicBezTo>
                    <a:close/>
                    <a:moveTo>
                      <a:pt x="1189323" y="1742180"/>
                    </a:moveTo>
                    <a:lnTo>
                      <a:pt x="1730556" y="2224361"/>
                    </a:lnTo>
                    <a:cubicBezTo>
                      <a:pt x="1780593" y="2265316"/>
                      <a:pt x="1785137" y="2342627"/>
                      <a:pt x="1744215" y="2392671"/>
                    </a:cubicBezTo>
                    <a:cubicBezTo>
                      <a:pt x="1730556" y="2410849"/>
                      <a:pt x="1712381" y="2424510"/>
                      <a:pt x="1689635" y="2429082"/>
                    </a:cubicBezTo>
                    <a:lnTo>
                      <a:pt x="984659" y="2633775"/>
                    </a:lnTo>
                    <a:cubicBezTo>
                      <a:pt x="957369" y="2324449"/>
                      <a:pt x="1025581" y="2010578"/>
                      <a:pt x="1189323" y="1742180"/>
                    </a:cubicBezTo>
                    <a:close/>
                    <a:moveTo>
                      <a:pt x="1066503" y="2974940"/>
                    </a:moveTo>
                    <a:lnTo>
                      <a:pt x="1789708" y="2852102"/>
                    </a:lnTo>
                    <a:cubicBezTo>
                      <a:pt x="1848832" y="2847557"/>
                      <a:pt x="1903413" y="2888513"/>
                      <a:pt x="1917044" y="2947646"/>
                    </a:cubicBezTo>
                    <a:cubicBezTo>
                      <a:pt x="1921588" y="2974912"/>
                      <a:pt x="1921588" y="2997690"/>
                      <a:pt x="1912500" y="3020439"/>
                    </a:cubicBezTo>
                    <a:lnTo>
                      <a:pt x="1635054" y="3689108"/>
                    </a:lnTo>
                    <a:cubicBezTo>
                      <a:pt x="1380354" y="3525342"/>
                      <a:pt x="1175691" y="3275149"/>
                      <a:pt x="1066530" y="2974940"/>
                    </a:cubicBezTo>
                    <a:close/>
                    <a:moveTo>
                      <a:pt x="2726637" y="3880169"/>
                    </a:moveTo>
                    <a:cubicBezTo>
                      <a:pt x="2622020" y="3902918"/>
                      <a:pt x="2517402" y="3916552"/>
                      <a:pt x="2408241" y="3916552"/>
                    </a:cubicBezTo>
                    <a:cubicBezTo>
                      <a:pt x="2249071" y="3916552"/>
                      <a:pt x="2094417" y="3889285"/>
                      <a:pt x="1948906" y="3843785"/>
                    </a:cubicBezTo>
                    <a:lnTo>
                      <a:pt x="2308195" y="3193294"/>
                    </a:lnTo>
                    <a:cubicBezTo>
                      <a:pt x="2344573" y="3152339"/>
                      <a:pt x="2403698" y="3134161"/>
                      <a:pt x="2453734" y="3161456"/>
                    </a:cubicBezTo>
                    <a:cubicBezTo>
                      <a:pt x="2474971" y="3174467"/>
                      <a:pt x="2493502" y="3191448"/>
                      <a:pt x="2508315" y="3211472"/>
                    </a:cubicBezTo>
                    <a:lnTo>
                      <a:pt x="2858517" y="3843785"/>
                    </a:lnTo>
                    <a:cubicBezTo>
                      <a:pt x="2817595" y="3857419"/>
                      <a:pt x="2772102" y="3866535"/>
                      <a:pt x="2726609" y="3880169"/>
                    </a:cubicBezTo>
                    <a:close/>
                    <a:moveTo>
                      <a:pt x="3613529" y="3247883"/>
                    </a:moveTo>
                    <a:cubicBezTo>
                      <a:pt x="3499824" y="3429827"/>
                      <a:pt x="3349714" y="3575387"/>
                      <a:pt x="3176912" y="3689108"/>
                    </a:cubicBezTo>
                    <a:lnTo>
                      <a:pt x="2890379" y="3002207"/>
                    </a:lnTo>
                    <a:cubicBezTo>
                      <a:pt x="2876720" y="2947646"/>
                      <a:pt x="2899466" y="2888513"/>
                      <a:pt x="2954047" y="2861191"/>
                    </a:cubicBezTo>
                    <a:cubicBezTo>
                      <a:pt x="2972222" y="2852102"/>
                      <a:pt x="2994968" y="2847557"/>
                      <a:pt x="3017715" y="2847557"/>
                    </a:cubicBezTo>
                    <a:lnTo>
                      <a:pt x="3745436" y="2970396"/>
                    </a:lnTo>
                    <a:cubicBezTo>
                      <a:pt x="3718146" y="3070456"/>
                      <a:pt x="3672653" y="3161456"/>
                      <a:pt x="3613529" y="3247883"/>
                    </a:cubicBezTo>
                    <a:close/>
                  </a:path>
                </a:pathLst>
              </a:custGeom>
              <a:solidFill>
                <a:srgbClr val="FFFFFF"/>
              </a:solidFill>
              <a:ln w="27533"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Calibri" panose="020F0502020204030204"/>
                  <a:ea typeface="+mn-ea"/>
                  <a:cs typeface="+mn-cs"/>
                </a:endParaRPr>
              </a:p>
            </p:txBody>
          </p:sp>
        </p:grpSp>
        <p:sp>
          <p:nvSpPr>
            <p:cNvPr id="118" name="TextBox 117">
              <a:extLst>
                <a:ext uri="{FF2B5EF4-FFF2-40B4-BE49-F238E27FC236}">
                  <a16:creationId xmlns:a16="http://schemas.microsoft.com/office/drawing/2014/main" id="{56957C40-18BE-4D87-A7AB-7A101BD2F84D}"/>
                </a:ext>
              </a:extLst>
            </p:cNvPr>
            <p:cNvSpPr txBox="1"/>
            <p:nvPr/>
          </p:nvSpPr>
          <p:spPr>
            <a:xfrm>
              <a:off x="4064825" y="5062739"/>
              <a:ext cx="4297680" cy="246221"/>
            </a:xfrm>
            <a:prstGeom prst="rect">
              <a:avLst/>
            </a:prstGeom>
            <a:noFill/>
          </p:spPr>
          <p:txBody>
            <a:bodyPr wrap="square" lIns="93260" tIns="0" rIns="9326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On-premises</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AWS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dirty="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GCP</a:t>
              </a:r>
            </a:p>
          </p:txBody>
        </p:sp>
      </p:grpSp>
      <p:sp>
        <p:nvSpPr>
          <p:cNvPr id="3" name="TextBox 2">
            <a:extLst>
              <a:ext uri="{FF2B5EF4-FFF2-40B4-BE49-F238E27FC236}">
                <a16:creationId xmlns:a16="http://schemas.microsoft.com/office/drawing/2014/main" id="{6C3437D5-423B-41EE-80F8-D1E256EBC2E1}"/>
              </a:ext>
            </a:extLst>
          </p:cNvPr>
          <p:cNvSpPr txBox="1"/>
          <p:nvPr/>
        </p:nvSpPr>
        <p:spPr>
          <a:xfrm>
            <a:off x="451645" y="1125126"/>
            <a:ext cx="11533186" cy="387798"/>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Run your apps, anywhere</a:t>
            </a:r>
          </a:p>
        </p:txBody>
      </p:sp>
      <p:pic>
        <p:nvPicPr>
          <p:cNvPr id="32" name="Picture 31" descr="Gauge icon">
            <a:extLst>
              <a:ext uri="{FF2B5EF4-FFF2-40B4-BE49-F238E27FC236}">
                <a16:creationId xmlns:a16="http://schemas.microsoft.com/office/drawing/2014/main" id="{36CDDF2D-3EBE-4BB8-B19B-6BC233D1957F}"/>
              </a:ext>
            </a:extLst>
          </p:cNvPr>
          <p:cNvPicPr>
            <a:picLocks noChangeAspect="1"/>
          </p:cNvPicPr>
          <p:nvPr/>
        </p:nvPicPr>
        <p:blipFill>
          <a:blip r:embed="rId15"/>
          <a:stretch>
            <a:fillRect/>
          </a:stretch>
        </p:blipFill>
        <p:spPr>
          <a:xfrm>
            <a:off x="1211154" y="5031269"/>
            <a:ext cx="365760" cy="303490"/>
          </a:xfrm>
          <a:prstGeom prst="rect">
            <a:avLst/>
          </a:prstGeom>
        </p:spPr>
      </p:pic>
      <p:grpSp>
        <p:nvGrpSpPr>
          <p:cNvPr id="33" name="Group 32" descr="diverging arrows icon">
            <a:extLst>
              <a:ext uri="{FF2B5EF4-FFF2-40B4-BE49-F238E27FC236}">
                <a16:creationId xmlns:a16="http://schemas.microsoft.com/office/drawing/2014/main" id="{FD8AB9FB-D916-498A-8A2C-E78CE027EBC4}"/>
              </a:ext>
            </a:extLst>
          </p:cNvPr>
          <p:cNvGrpSpPr/>
          <p:nvPr/>
        </p:nvGrpSpPr>
        <p:grpSpPr>
          <a:xfrm>
            <a:off x="1256874" y="5602272"/>
            <a:ext cx="274320" cy="292608"/>
            <a:chOff x="8034517" y="3224746"/>
            <a:chExt cx="340100" cy="362884"/>
          </a:xfrm>
        </p:grpSpPr>
        <p:sp>
          <p:nvSpPr>
            <p:cNvPr id="34" name="Freeform 61">
              <a:extLst>
                <a:ext uri="{FF2B5EF4-FFF2-40B4-BE49-F238E27FC236}">
                  <a16:creationId xmlns:a16="http://schemas.microsoft.com/office/drawing/2014/main" id="{87176ED1-F962-47BD-B988-1AB1F2389198}"/>
                </a:ext>
              </a:extLst>
            </p:cNvPr>
            <p:cNvSpPr>
              <a:spLocks/>
            </p:cNvSpPr>
            <p:nvPr/>
          </p:nvSpPr>
          <p:spPr bwMode="auto">
            <a:xfrm>
              <a:off x="8034517" y="3224746"/>
              <a:ext cx="196900" cy="18388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62">
              <a:extLst>
                <a:ext uri="{FF2B5EF4-FFF2-40B4-BE49-F238E27FC236}">
                  <a16:creationId xmlns:a16="http://schemas.microsoft.com/office/drawing/2014/main" id="{8EFE7998-9956-40D5-91A9-9239FB1C989B}"/>
                </a:ext>
              </a:extLst>
            </p:cNvPr>
            <p:cNvSpPr>
              <a:spLocks/>
            </p:cNvSpPr>
            <p:nvPr/>
          </p:nvSpPr>
          <p:spPr bwMode="auto">
            <a:xfrm>
              <a:off x="8177717" y="3224746"/>
              <a:ext cx="196900" cy="362884"/>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8" name="Graphic 37" descr="Azure Arc icon">
            <a:extLst>
              <a:ext uri="{FF2B5EF4-FFF2-40B4-BE49-F238E27FC236}">
                <a16:creationId xmlns:a16="http://schemas.microsoft.com/office/drawing/2014/main" id="{F7B433CA-3FDA-42E2-AAE9-B31457994B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11154" y="6127319"/>
            <a:ext cx="365760" cy="365760"/>
          </a:xfrm>
          <a:prstGeom prst="rect">
            <a:avLst/>
          </a:prstGeom>
        </p:spPr>
      </p:pic>
      <p:sp>
        <p:nvSpPr>
          <p:cNvPr id="40" name="TextBox 39">
            <a:extLst>
              <a:ext uri="{FF2B5EF4-FFF2-40B4-BE49-F238E27FC236}">
                <a16:creationId xmlns:a16="http://schemas.microsoft.com/office/drawing/2014/main" id="{A7B02BC2-F911-4835-BF2C-057A91E080D4}"/>
              </a:ext>
            </a:extLst>
          </p:cNvPr>
          <p:cNvSpPr txBox="1"/>
          <p:nvPr/>
        </p:nvSpPr>
        <p:spPr>
          <a:xfrm>
            <a:off x="1916476" y="5029126"/>
            <a:ext cx="5327484" cy="307777"/>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Accelerate development with turnkey services</a:t>
            </a:r>
          </a:p>
        </p:txBody>
      </p:sp>
      <p:sp>
        <p:nvSpPr>
          <p:cNvPr id="42" name="TextBox 41">
            <a:extLst>
              <a:ext uri="{FF2B5EF4-FFF2-40B4-BE49-F238E27FC236}">
                <a16:creationId xmlns:a16="http://schemas.microsoft.com/office/drawing/2014/main" id="{CB8DE275-6C85-42C5-B0F4-1D89ED0AEDE6}"/>
              </a:ext>
            </a:extLst>
          </p:cNvPr>
          <p:cNvSpPr txBox="1"/>
          <p:nvPr/>
        </p:nvSpPr>
        <p:spPr>
          <a:xfrm>
            <a:off x="1916476" y="5594688"/>
            <a:ext cx="7000956" cy="307777"/>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Gain the productivity of PaaS with the control of Kubernetes</a:t>
            </a:r>
          </a:p>
        </p:txBody>
      </p:sp>
      <p:sp>
        <p:nvSpPr>
          <p:cNvPr id="43" name="TextBox 42">
            <a:extLst>
              <a:ext uri="{FF2B5EF4-FFF2-40B4-BE49-F238E27FC236}">
                <a16:creationId xmlns:a16="http://schemas.microsoft.com/office/drawing/2014/main" id="{6AE6C0B5-FD6A-4545-8826-ABB16C3C5E0C}"/>
              </a:ext>
            </a:extLst>
          </p:cNvPr>
          <p:cNvSpPr txBox="1"/>
          <p:nvPr/>
        </p:nvSpPr>
        <p:spPr>
          <a:xfrm>
            <a:off x="1916476" y="6156311"/>
            <a:ext cx="4636910" cy="307777"/>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Run your apps anywhere with Azure Arc</a:t>
            </a:r>
          </a:p>
        </p:txBody>
      </p:sp>
    </p:spTree>
    <p:extLst>
      <p:ext uri="{BB962C8B-B14F-4D97-AF65-F5344CB8AC3E}">
        <p14:creationId xmlns:p14="http://schemas.microsoft.com/office/powerpoint/2010/main" val="1490643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heel(1)">
                                      <p:cBhvr>
                                        <p:cTn id="7" dur="1000"/>
                                        <p:tgtEl>
                                          <p:spTgt spid="1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path" presetSubtype="0" accel="50000" decel="50000" fill="hold" grpId="1" nodeType="withEffect">
                                  <p:stCondLst>
                                    <p:cond delay="0"/>
                                  </p:stCondLst>
                                  <p:childTnLst>
                                    <p:animMotion origin="layout" path="M 0 -0.04086 L 0 4.07626E-6 " pathEditMode="relative" rAng="0" ptsTypes="AA">
                                      <p:cBhvr>
                                        <p:cTn id="12" dur="600" fill="hold"/>
                                        <p:tgtEl>
                                          <p:spTgt spid="3"/>
                                        </p:tgtEl>
                                        <p:attrNameLst>
                                          <p:attrName>ppt_x</p:attrName>
                                          <p:attrName>ppt_y</p:attrName>
                                        </p:attrNameLst>
                                      </p:cBhvr>
                                      <p:rCtr x="0" y="2043"/>
                                    </p:animMotion>
                                  </p:childTnLst>
                                </p:cTn>
                              </p:par>
                              <p:par>
                                <p:cTn id="13" presetID="10"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42" presetClass="path" presetSubtype="0" accel="50000" decel="50000" fill="hold" nodeType="withEffect">
                                  <p:stCondLst>
                                    <p:cond delay="0"/>
                                  </p:stCondLst>
                                  <p:childTnLst>
                                    <p:animMotion origin="layout" path="M 0 -0.02451 L 0 -1.91557E-6 " pathEditMode="relative" rAng="0" ptsTypes="AA">
                                      <p:cBhvr>
                                        <p:cTn id="17" dur="600" fill="hold"/>
                                        <p:tgtEl>
                                          <p:spTgt spid="61"/>
                                        </p:tgtEl>
                                        <p:attrNameLst>
                                          <p:attrName>ppt_x</p:attrName>
                                          <p:attrName>ppt_y</p:attrName>
                                        </p:attrNameLst>
                                      </p:cBhvr>
                                      <p:rCtr x="0" y="1226"/>
                                    </p:animMotion>
                                  </p:childTnLst>
                                </p:cTn>
                              </p:par>
                              <p:par>
                                <p:cTn id="18" presetID="1" presetClass="entr" presetSubtype="0" fill="hold" nodeType="withEffect">
                                  <p:stCondLst>
                                    <p:cond delay="0"/>
                                  </p:stCondLst>
                                  <p:childTnLst>
                                    <p:set>
                                      <p:cBhvr>
                                        <p:cTn id="19" dur="1" fill="hold">
                                          <p:stCondLst>
                                            <p:cond delay="299"/>
                                          </p:stCondLst>
                                        </p:cTn>
                                        <p:tgtEl>
                                          <p:spTgt spid="32"/>
                                        </p:tgtEl>
                                        <p:attrNameLst>
                                          <p:attrName>style.visibility</p:attrName>
                                        </p:attrNameLst>
                                      </p:cBhvr>
                                      <p:to>
                                        <p:strVal val="visible"/>
                                      </p:to>
                                    </p:set>
                                  </p:childTnLst>
                                </p:cTn>
                              </p:par>
                              <p:par>
                                <p:cTn id="20" presetID="6" presetClass="emph" presetSubtype="0" accel="100000" autoRev="1" fill="hold" nodeType="withEffect">
                                  <p:stCondLst>
                                    <p:cond delay="0"/>
                                  </p:stCondLst>
                                  <p:childTnLst>
                                    <p:animScale>
                                      <p:cBhvr>
                                        <p:cTn id="21" dur="300" fill="hold"/>
                                        <p:tgtEl>
                                          <p:spTgt spid="32"/>
                                        </p:tgtEl>
                                      </p:cBhvr>
                                      <p:by x="0" y="0"/>
                                    </p:animScale>
                                  </p:childTnLst>
                                </p:cTn>
                              </p:par>
                              <p:par>
                                <p:cTn id="22" presetID="1" presetClass="entr" presetSubtype="0" fill="hold" nodeType="withEffect">
                                  <p:stCondLst>
                                    <p:cond delay="0"/>
                                  </p:stCondLst>
                                  <p:childTnLst>
                                    <p:set>
                                      <p:cBhvr>
                                        <p:cTn id="23" dur="1" fill="hold">
                                          <p:stCondLst>
                                            <p:cond delay="299"/>
                                          </p:stCondLst>
                                        </p:cTn>
                                        <p:tgtEl>
                                          <p:spTgt spid="33"/>
                                        </p:tgtEl>
                                        <p:attrNameLst>
                                          <p:attrName>style.visibility</p:attrName>
                                        </p:attrNameLst>
                                      </p:cBhvr>
                                      <p:to>
                                        <p:strVal val="visible"/>
                                      </p:to>
                                    </p:set>
                                  </p:childTnLst>
                                </p:cTn>
                              </p:par>
                              <p:par>
                                <p:cTn id="24" presetID="6" presetClass="emph" presetSubtype="0" accel="100000" autoRev="1" fill="hold" nodeType="withEffect">
                                  <p:stCondLst>
                                    <p:cond delay="0"/>
                                  </p:stCondLst>
                                  <p:childTnLst>
                                    <p:animScale>
                                      <p:cBhvr>
                                        <p:cTn id="25" dur="300" fill="hold"/>
                                        <p:tgtEl>
                                          <p:spTgt spid="33"/>
                                        </p:tgtEl>
                                      </p:cBhvr>
                                      <p:by x="0" y="0"/>
                                    </p:animScale>
                                  </p:childTnLst>
                                </p:cTn>
                              </p:par>
                              <p:par>
                                <p:cTn id="26" presetID="1" presetClass="entr" presetSubtype="0" fill="hold" nodeType="withEffect">
                                  <p:stCondLst>
                                    <p:cond delay="0"/>
                                  </p:stCondLst>
                                  <p:childTnLst>
                                    <p:set>
                                      <p:cBhvr>
                                        <p:cTn id="27" dur="1" fill="hold">
                                          <p:stCondLst>
                                            <p:cond delay="299"/>
                                          </p:stCondLst>
                                        </p:cTn>
                                        <p:tgtEl>
                                          <p:spTgt spid="38"/>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300" fill="hold"/>
                                        <p:tgtEl>
                                          <p:spTgt spid="38"/>
                                        </p:tgtEl>
                                      </p:cBhvr>
                                      <p:by x="0" y="0"/>
                                    </p:animScale>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42" presetClass="path" presetSubtype="0" decel="100000" fill="hold" grpId="1" nodeType="withEffect">
                                  <p:stCondLst>
                                    <p:cond delay="0"/>
                                  </p:stCondLst>
                                  <p:childTnLst>
                                    <p:animMotion origin="layout" path="M -1.63646E-6 -3.35906E-7 L -1.63646E-6 0.04358 " pathEditMode="relative" rAng="0" ptsTypes="AA">
                                      <p:cBhvr>
                                        <p:cTn id="34" dur="600" spd="-100000" fill="hold"/>
                                        <p:tgtEl>
                                          <p:spTgt spid="40"/>
                                        </p:tgtEl>
                                        <p:attrNameLst>
                                          <p:attrName>ppt_x</p:attrName>
                                          <p:attrName>ppt_y</p:attrName>
                                        </p:attrNameLst>
                                      </p:cBhvr>
                                      <p:rCtr x="0" y="2179"/>
                                    </p:animMotion>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42" presetClass="path" presetSubtype="0" decel="100000" fill="hold" grpId="1" nodeType="withEffect">
                                  <p:stCondLst>
                                    <p:cond delay="0"/>
                                  </p:stCondLst>
                                  <p:childTnLst>
                                    <p:animMotion origin="layout" path="M -2.50702E-6 3.79029E-6 L -2.50702E-6 0.04357 " pathEditMode="relative" rAng="0" ptsTypes="AA">
                                      <p:cBhvr>
                                        <p:cTn id="39" dur="600" spd="-100000" fill="hold"/>
                                        <p:tgtEl>
                                          <p:spTgt spid="42"/>
                                        </p:tgtEl>
                                        <p:attrNameLst>
                                          <p:attrName>ppt_x</p:attrName>
                                          <p:attrName>ppt_y</p:attrName>
                                        </p:attrNameLst>
                                      </p:cBhvr>
                                      <p:rCtr x="0" y="2179"/>
                                    </p:animMotion>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42" presetClass="path" presetSubtype="0" decel="100000" fill="hold" grpId="1" nodeType="withEffect">
                                  <p:stCondLst>
                                    <p:cond delay="0"/>
                                  </p:stCondLst>
                                  <p:childTnLst>
                                    <p:animMotion origin="layout" path="M -4.21751E-6 -4.23059E-6 L -4.21751E-6 0.04358 " pathEditMode="relative" rAng="0" ptsTypes="AA">
                                      <p:cBhvr>
                                        <p:cTn id="44" dur="600" spd="-100000" fill="hold"/>
                                        <p:tgtEl>
                                          <p:spTgt spid="43"/>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3" grpId="0"/>
      <p:bldP spid="3" grpId="1"/>
      <p:bldP spid="40" grpId="0"/>
      <p:bldP spid="40" grpId="1"/>
      <p:bldP spid="42" grpId="0"/>
      <p:bldP spid="42" grpId="1"/>
      <p:bldP spid="43" grpId="0"/>
      <p:bldP spid="4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For Infrastructure and Operations managers</a:t>
            </a:r>
          </a:p>
        </p:txBody>
      </p:sp>
    </p:spTree>
    <p:extLst>
      <p:ext uri="{BB962C8B-B14F-4D97-AF65-F5344CB8AC3E}">
        <p14:creationId xmlns:p14="http://schemas.microsoft.com/office/powerpoint/2010/main" val="41538102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descr="conceptual diagram showing Azure managed control plane scheduling pods over private tunnel">
            <a:extLst>
              <a:ext uri="{FF2B5EF4-FFF2-40B4-BE49-F238E27FC236}">
                <a16:creationId xmlns:a16="http://schemas.microsoft.com/office/drawing/2014/main" id="{EC0D03A3-E80C-4ADD-A7FB-5A7B59110DC1}"/>
              </a:ext>
            </a:extLst>
          </p:cNvPr>
          <p:cNvGrpSpPr/>
          <p:nvPr/>
        </p:nvGrpSpPr>
        <p:grpSpPr>
          <a:xfrm>
            <a:off x="5659464" y="1581724"/>
            <a:ext cx="6387952" cy="4290247"/>
            <a:chOff x="5631366" y="1781025"/>
            <a:chExt cx="6387952" cy="4290247"/>
          </a:xfrm>
        </p:grpSpPr>
        <p:sp>
          <p:nvSpPr>
            <p:cNvPr id="266" name="Title 1">
              <a:extLst>
                <a:ext uri="{FF2B5EF4-FFF2-40B4-BE49-F238E27FC236}">
                  <a16:creationId xmlns:a16="http://schemas.microsoft.com/office/drawing/2014/main" id="{0B728689-7424-452E-B620-0B5F384C6386}"/>
                </a:ext>
              </a:extLst>
            </p:cNvPr>
            <p:cNvSpPr txBox="1">
              <a:spLocks/>
            </p:cNvSpPr>
            <p:nvPr/>
          </p:nvSpPr>
          <p:spPr>
            <a:xfrm>
              <a:off x="10830598"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187" name="Group 186">
              <a:extLst>
                <a:ext uri="{FF2B5EF4-FFF2-40B4-BE49-F238E27FC236}">
                  <a16:creationId xmlns:a16="http://schemas.microsoft.com/office/drawing/2014/main" id="{3FD6991F-CDF6-4C31-8D9C-F73D2AA80E48}"/>
                </a:ext>
              </a:extLst>
            </p:cNvPr>
            <p:cNvGrpSpPr/>
            <p:nvPr/>
          </p:nvGrpSpPr>
          <p:grpSpPr>
            <a:xfrm>
              <a:off x="9462435" y="1977817"/>
              <a:ext cx="2468880" cy="2468880"/>
              <a:chOff x="8765093" y="1977817"/>
              <a:chExt cx="2468880" cy="2468880"/>
            </a:xfrm>
          </p:grpSpPr>
          <p:sp>
            <p:nvSpPr>
              <p:cNvPr id="188" name="Rectangle: Rounded Corners 187">
                <a:extLst>
                  <a:ext uri="{FF2B5EF4-FFF2-40B4-BE49-F238E27FC236}">
                    <a16:creationId xmlns:a16="http://schemas.microsoft.com/office/drawing/2014/main" id="{FE7701FB-6964-414F-9FDD-DE29050B5B25}"/>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89" name="Group 188">
                <a:extLst>
                  <a:ext uri="{FF2B5EF4-FFF2-40B4-BE49-F238E27FC236}">
                    <a16:creationId xmlns:a16="http://schemas.microsoft.com/office/drawing/2014/main" id="{7D8E0B41-4196-41F0-8012-9E6D15F9F3E7}"/>
                  </a:ext>
                </a:extLst>
              </p:cNvPr>
              <p:cNvGrpSpPr/>
              <p:nvPr/>
            </p:nvGrpSpPr>
            <p:grpSpPr>
              <a:xfrm>
                <a:off x="8993428" y="2197592"/>
                <a:ext cx="2012210" cy="1990003"/>
                <a:chOff x="8909291" y="2017575"/>
                <a:chExt cx="2012210" cy="1990003"/>
              </a:xfrm>
            </p:grpSpPr>
            <p:grpSp>
              <p:nvGrpSpPr>
                <p:cNvPr id="190" name="Group 189">
                  <a:extLst>
                    <a:ext uri="{FF2B5EF4-FFF2-40B4-BE49-F238E27FC236}">
                      <a16:creationId xmlns:a16="http://schemas.microsoft.com/office/drawing/2014/main" id="{9645B36E-1927-4EFB-A7CF-4B5AD78F9EAC}"/>
                    </a:ext>
                  </a:extLst>
                </p:cNvPr>
                <p:cNvGrpSpPr/>
                <p:nvPr/>
              </p:nvGrpSpPr>
              <p:grpSpPr>
                <a:xfrm>
                  <a:off x="8919965" y="2284216"/>
                  <a:ext cx="1990863" cy="1723362"/>
                  <a:chOff x="8954154" y="2284216"/>
                  <a:chExt cx="1990863" cy="1723362"/>
                </a:xfrm>
              </p:grpSpPr>
              <p:grpSp>
                <p:nvGrpSpPr>
                  <p:cNvPr id="192" name="Group 191">
                    <a:extLst>
                      <a:ext uri="{FF2B5EF4-FFF2-40B4-BE49-F238E27FC236}">
                        <a16:creationId xmlns:a16="http://schemas.microsoft.com/office/drawing/2014/main" id="{2D724157-239C-44DE-84A8-CEC46BA7FCF6}"/>
                      </a:ext>
                    </a:extLst>
                  </p:cNvPr>
                  <p:cNvGrpSpPr/>
                  <p:nvPr/>
                </p:nvGrpSpPr>
                <p:grpSpPr>
                  <a:xfrm>
                    <a:off x="8954154" y="2404118"/>
                    <a:ext cx="601487" cy="703174"/>
                    <a:chOff x="5225756" y="3078294"/>
                    <a:chExt cx="601487" cy="703174"/>
                  </a:xfrm>
                </p:grpSpPr>
                <p:sp>
                  <p:nvSpPr>
                    <p:cNvPr id="209" name="Title 1">
                      <a:extLst>
                        <a:ext uri="{FF2B5EF4-FFF2-40B4-BE49-F238E27FC236}">
                          <a16:creationId xmlns:a16="http://schemas.microsoft.com/office/drawing/2014/main" id="{4B8B32E8-A0D3-4D03-AF63-086C53447066}"/>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10" name="Rectangle: Rounded Corners 209">
                      <a:extLst>
                        <a:ext uri="{FF2B5EF4-FFF2-40B4-BE49-F238E27FC236}">
                          <a16:creationId xmlns:a16="http://schemas.microsoft.com/office/drawing/2014/main" id="{147B6CAC-98EB-4B8D-929B-F988CAA3DAA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1" name="plug" title="Icon of a power plug showing an A to B connection">
                      <a:extLst>
                        <a:ext uri="{FF2B5EF4-FFF2-40B4-BE49-F238E27FC236}">
                          <a16:creationId xmlns:a16="http://schemas.microsoft.com/office/drawing/2014/main" id="{D4AB5C47-5FC0-4F4F-B2E1-6514F51036B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3" name="Group 192">
                    <a:extLst>
                      <a:ext uri="{FF2B5EF4-FFF2-40B4-BE49-F238E27FC236}">
                        <a16:creationId xmlns:a16="http://schemas.microsoft.com/office/drawing/2014/main" id="{47B704C1-8C18-457B-9B3F-D4E7C37A5234}"/>
                      </a:ext>
                    </a:extLst>
                  </p:cNvPr>
                  <p:cNvGrpSpPr/>
                  <p:nvPr/>
                </p:nvGrpSpPr>
                <p:grpSpPr>
                  <a:xfrm>
                    <a:off x="9648842" y="3181294"/>
                    <a:ext cx="601487" cy="826284"/>
                    <a:chOff x="5175257" y="3960674"/>
                    <a:chExt cx="601487" cy="826284"/>
                  </a:xfrm>
                </p:grpSpPr>
                <p:sp>
                  <p:nvSpPr>
                    <p:cNvPr id="206" name="Title 1">
                      <a:extLst>
                        <a:ext uri="{FF2B5EF4-FFF2-40B4-BE49-F238E27FC236}">
                          <a16:creationId xmlns:a16="http://schemas.microsoft.com/office/drawing/2014/main" id="{7220CB82-B305-4C28-8472-851FC01DB5B9}"/>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207" name="Rectangle: Rounded Corners 206">
                      <a:extLst>
                        <a:ext uri="{FF2B5EF4-FFF2-40B4-BE49-F238E27FC236}">
                          <a16:creationId xmlns:a16="http://schemas.microsoft.com/office/drawing/2014/main" id="{D1585720-AABA-4A8E-8706-E828366589C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8" name="remote" title="Icon of a remote control">
                      <a:extLst>
                        <a:ext uri="{FF2B5EF4-FFF2-40B4-BE49-F238E27FC236}">
                          <a16:creationId xmlns:a16="http://schemas.microsoft.com/office/drawing/2014/main" id="{C0876A93-D3F8-4941-9AAB-C2A705A1D1C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AF1CB730-7E57-406A-A91D-50A7B847315E}"/>
                      </a:ext>
                    </a:extLst>
                  </p:cNvPr>
                  <p:cNvGrpSpPr/>
                  <p:nvPr/>
                </p:nvGrpSpPr>
                <p:grpSpPr>
                  <a:xfrm>
                    <a:off x="8954154" y="3304404"/>
                    <a:ext cx="601487" cy="703174"/>
                    <a:chOff x="6300176" y="4082594"/>
                    <a:chExt cx="601487" cy="703174"/>
                  </a:xfrm>
                </p:grpSpPr>
                <p:sp>
                  <p:nvSpPr>
                    <p:cNvPr id="203" name="Title 1">
                      <a:extLst>
                        <a:ext uri="{FF2B5EF4-FFF2-40B4-BE49-F238E27FC236}">
                          <a16:creationId xmlns:a16="http://schemas.microsoft.com/office/drawing/2014/main" id="{D4DB5BA0-2E46-4EE3-8387-1379D911AE84}"/>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04" name="Rectangle: Rounded Corners 203">
                      <a:extLst>
                        <a:ext uri="{FF2B5EF4-FFF2-40B4-BE49-F238E27FC236}">
                          <a16:creationId xmlns:a16="http://schemas.microsoft.com/office/drawing/2014/main" id="{7F8D0C01-B3A3-47B7-92C8-75EB3387EA7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Calendar" title="Icon of a calendar">
                      <a:extLst>
                        <a:ext uri="{FF2B5EF4-FFF2-40B4-BE49-F238E27FC236}">
                          <a16:creationId xmlns:a16="http://schemas.microsoft.com/office/drawing/2014/main" id="{9BB43036-DAD6-4813-8834-C410BA2B213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B2DC289-FCC5-4EF5-A6B2-FF101FA0FB10}"/>
                      </a:ext>
                    </a:extLst>
                  </p:cNvPr>
                  <p:cNvGrpSpPr/>
                  <p:nvPr/>
                </p:nvGrpSpPr>
                <p:grpSpPr>
                  <a:xfrm>
                    <a:off x="9684409" y="2284216"/>
                    <a:ext cx="530352" cy="823076"/>
                    <a:chOff x="9663646" y="2378342"/>
                    <a:chExt cx="530352" cy="823076"/>
                  </a:xfrm>
                </p:grpSpPr>
                <p:sp>
                  <p:nvSpPr>
                    <p:cNvPr id="200" name="Rectangle: Rounded Corners 199">
                      <a:extLst>
                        <a:ext uri="{FF2B5EF4-FFF2-40B4-BE49-F238E27FC236}">
                          <a16:creationId xmlns:a16="http://schemas.microsoft.com/office/drawing/2014/main" id="{B6C53FD1-D9FA-4E0A-A655-6097D4032624}"/>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Database_EFC7" title="Icon of a cylinder">
                      <a:extLst>
                        <a:ext uri="{FF2B5EF4-FFF2-40B4-BE49-F238E27FC236}">
                          <a16:creationId xmlns:a16="http://schemas.microsoft.com/office/drawing/2014/main" id="{EAA9E05F-091C-46F9-8B89-E278DCE5E7D5}"/>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Title 1">
                      <a:extLst>
                        <a:ext uri="{FF2B5EF4-FFF2-40B4-BE49-F238E27FC236}">
                          <a16:creationId xmlns:a16="http://schemas.microsoft.com/office/drawing/2014/main" id="{1968AB74-4A7B-4F13-BB5E-0CBD127AD6C9}"/>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196" name="Group 195">
                    <a:extLst>
                      <a:ext uri="{FF2B5EF4-FFF2-40B4-BE49-F238E27FC236}">
                        <a16:creationId xmlns:a16="http://schemas.microsoft.com/office/drawing/2014/main" id="{3CA0F691-AC07-4869-BC4C-F9B889C3C23C}"/>
                      </a:ext>
                    </a:extLst>
                  </p:cNvPr>
                  <p:cNvGrpSpPr/>
                  <p:nvPr/>
                </p:nvGrpSpPr>
                <p:grpSpPr>
                  <a:xfrm>
                    <a:off x="10343530" y="3181294"/>
                    <a:ext cx="601487" cy="826284"/>
                    <a:chOff x="10426657" y="3383175"/>
                    <a:chExt cx="601487" cy="826284"/>
                  </a:xfrm>
                </p:grpSpPr>
                <p:sp>
                  <p:nvSpPr>
                    <p:cNvPr id="197" name="Title 1">
                      <a:extLst>
                        <a:ext uri="{FF2B5EF4-FFF2-40B4-BE49-F238E27FC236}">
                          <a16:creationId xmlns:a16="http://schemas.microsoft.com/office/drawing/2014/main" id="{7F044CAA-C945-4F10-81AC-468890A00A32}"/>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98" name="Rectangle: Rounded Corners 197">
                      <a:extLst>
                        <a:ext uri="{FF2B5EF4-FFF2-40B4-BE49-F238E27FC236}">
                          <a16:creationId xmlns:a16="http://schemas.microsoft.com/office/drawing/2014/main" id="{1C7B8029-7808-4E7C-9188-17103BA3BE60}"/>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9" name="Freeform 13" title="Icon of a cloud">
                      <a:extLst>
                        <a:ext uri="{FF2B5EF4-FFF2-40B4-BE49-F238E27FC236}">
                          <a16:creationId xmlns:a16="http://schemas.microsoft.com/office/drawing/2014/main" id="{4F09B2FD-5C78-4F90-BA9F-E4A4BF8599CC}"/>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1" name="Title 1">
                  <a:extLst>
                    <a:ext uri="{FF2B5EF4-FFF2-40B4-BE49-F238E27FC236}">
                      <a16:creationId xmlns:a16="http://schemas.microsoft.com/office/drawing/2014/main" id="{CF32FE30-090F-49FB-A35E-1EE5E61063A8}"/>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a:t>
                  </a:r>
                  <a:r>
                    <a:rPr kumimoji="0" lang="en-US" sz="10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master</a:t>
                  </a: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node(s)</a:t>
                  </a:r>
                </a:p>
              </p:txBody>
            </p:sp>
          </p:grpSp>
        </p:grpSp>
        <p:grpSp>
          <p:nvGrpSpPr>
            <p:cNvPr id="212" name="Group 211">
              <a:extLst>
                <a:ext uri="{FF2B5EF4-FFF2-40B4-BE49-F238E27FC236}">
                  <a16:creationId xmlns:a16="http://schemas.microsoft.com/office/drawing/2014/main" id="{CFFEE991-FD11-47D6-9979-765C1E6FAA26}"/>
                </a:ext>
              </a:extLst>
            </p:cNvPr>
            <p:cNvGrpSpPr/>
            <p:nvPr/>
          </p:nvGrpSpPr>
          <p:grpSpPr>
            <a:xfrm>
              <a:off x="5631366" y="4903616"/>
              <a:ext cx="6299946" cy="1167656"/>
              <a:chOff x="4934024" y="4903616"/>
              <a:chExt cx="6299946" cy="1167656"/>
            </a:xfrm>
          </p:grpSpPr>
          <p:sp>
            <p:nvSpPr>
              <p:cNvPr id="213" name="Rectangle: Rounded Corners 212">
                <a:extLst>
                  <a:ext uri="{FF2B5EF4-FFF2-40B4-BE49-F238E27FC236}">
                    <a16:creationId xmlns:a16="http://schemas.microsoft.com/office/drawing/2014/main" id="{31051691-762C-4916-8A31-CD068F8E166F}"/>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4" name="Title 1">
                <a:extLst>
                  <a:ext uri="{FF2B5EF4-FFF2-40B4-BE49-F238E27FC236}">
                    <a16:creationId xmlns:a16="http://schemas.microsoft.com/office/drawing/2014/main" id="{2DD2E4D8-6AEF-4681-A077-70BE757EB613}"/>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215" name="Group 214">
              <a:extLst>
                <a:ext uri="{FF2B5EF4-FFF2-40B4-BE49-F238E27FC236}">
                  <a16:creationId xmlns:a16="http://schemas.microsoft.com/office/drawing/2014/main" id="{90F075A9-4475-48AA-896F-001A259EF15D}"/>
                </a:ext>
              </a:extLst>
            </p:cNvPr>
            <p:cNvGrpSpPr/>
            <p:nvPr/>
          </p:nvGrpSpPr>
          <p:grpSpPr>
            <a:xfrm>
              <a:off x="6556764" y="2288913"/>
              <a:ext cx="822960" cy="1338869"/>
              <a:chOff x="5859422" y="2288913"/>
              <a:chExt cx="822960" cy="1338869"/>
            </a:xfrm>
          </p:grpSpPr>
          <p:sp>
            <p:nvSpPr>
              <p:cNvPr id="216" name="Title 1">
                <a:extLst>
                  <a:ext uri="{FF2B5EF4-FFF2-40B4-BE49-F238E27FC236}">
                    <a16:creationId xmlns:a16="http://schemas.microsoft.com/office/drawing/2014/main" id="{75686685-2D6B-46AE-921C-F5268F304968}"/>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217" name="Rectangle: Rounded Corners 216">
                <a:extLst>
                  <a:ext uri="{FF2B5EF4-FFF2-40B4-BE49-F238E27FC236}">
                    <a16:creationId xmlns:a16="http://schemas.microsoft.com/office/drawing/2014/main" id="{93B2AA4B-BD7D-46EB-8CA4-E882ED72561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8" name="CRMArticles_EFF5" title="Icon of two documents stacked together with writing on them">
                <a:extLst>
                  <a:ext uri="{FF2B5EF4-FFF2-40B4-BE49-F238E27FC236}">
                    <a16:creationId xmlns:a16="http://schemas.microsoft.com/office/drawing/2014/main" id="{62B3157E-2A47-4283-BC04-1CD5A77685CD}"/>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970B63B-8293-4EE7-A0F9-BB8616CB74C3}"/>
                </a:ext>
              </a:extLst>
            </p:cNvPr>
            <p:cNvGrpSpPr/>
            <p:nvPr/>
          </p:nvGrpSpPr>
          <p:grpSpPr>
            <a:xfrm>
              <a:off x="5631366" y="2596690"/>
              <a:ext cx="822960" cy="1031092"/>
              <a:chOff x="4934024" y="2596690"/>
              <a:chExt cx="822960" cy="1031092"/>
            </a:xfrm>
          </p:grpSpPr>
          <p:sp>
            <p:nvSpPr>
              <p:cNvPr id="220" name="Title 1">
                <a:extLst>
                  <a:ext uri="{FF2B5EF4-FFF2-40B4-BE49-F238E27FC236}">
                    <a16:creationId xmlns:a16="http://schemas.microsoft.com/office/drawing/2014/main" id="{68E4B959-AC64-462C-A6BB-F0C3B8910363}"/>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221" name="Rectangle: Rounded Corners 220">
                <a:extLst>
                  <a:ext uri="{FF2B5EF4-FFF2-40B4-BE49-F238E27FC236}">
                    <a16:creationId xmlns:a16="http://schemas.microsoft.com/office/drawing/2014/main" id="{835D91DF-0612-487D-8585-816AD32638D1}"/>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2" name="people_4" title="Icon of a person">
                <a:extLst>
                  <a:ext uri="{FF2B5EF4-FFF2-40B4-BE49-F238E27FC236}">
                    <a16:creationId xmlns:a16="http://schemas.microsoft.com/office/drawing/2014/main" id="{CD9F8C59-C7F8-4E6E-8153-0BE9857576AC}"/>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23" name="Straight Arrow Connector 222">
              <a:extLst>
                <a:ext uri="{FF2B5EF4-FFF2-40B4-BE49-F238E27FC236}">
                  <a16:creationId xmlns:a16="http://schemas.microsoft.com/office/drawing/2014/main" id="{61E33546-9E20-4621-BABD-DB8F48879CFD}"/>
                </a:ext>
              </a:extLst>
            </p:cNvPr>
            <p:cNvCxnSpPr>
              <a:cxnSpLocks/>
              <a:stCxn id="217" idx="3"/>
              <a:endCxn id="269" idx="1"/>
            </p:cNvCxnSpPr>
            <p:nvPr/>
          </p:nvCxnSpPr>
          <p:spPr>
            <a:xfrm>
              <a:off x="7379724"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B2096A3-EDD6-484A-887B-543DF5608508}"/>
                </a:ext>
              </a:extLst>
            </p:cNvPr>
            <p:cNvCxnSpPr>
              <a:cxnSpLocks/>
              <a:stCxn id="269" idx="3"/>
              <a:endCxn id="276" idx="1"/>
            </p:cNvCxnSpPr>
            <p:nvPr/>
          </p:nvCxnSpPr>
          <p:spPr>
            <a:xfrm>
              <a:off x="8831782"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F1F5A5D6-EFBB-432A-8A83-6E2AA4F3B9A6}"/>
                </a:ext>
              </a:extLst>
            </p:cNvPr>
            <p:cNvGrpSpPr/>
            <p:nvPr/>
          </p:nvGrpSpPr>
          <p:grpSpPr>
            <a:xfrm>
              <a:off x="5803616" y="5228502"/>
              <a:ext cx="968156" cy="719981"/>
              <a:chOff x="4931506" y="5768408"/>
              <a:chExt cx="968156" cy="719981"/>
            </a:xfrm>
          </p:grpSpPr>
          <p:sp>
            <p:nvSpPr>
              <p:cNvPr id="226" name="Rectangle: Rounded Corners 225">
                <a:extLst>
                  <a:ext uri="{FF2B5EF4-FFF2-40B4-BE49-F238E27FC236}">
                    <a16:creationId xmlns:a16="http://schemas.microsoft.com/office/drawing/2014/main" id="{FEC324F7-0487-48B2-8123-3D78A843C046}"/>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C492335A-EAFF-4D6E-9889-2D38F92D298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28" name="Title 1">
                <a:extLst>
                  <a:ext uri="{FF2B5EF4-FFF2-40B4-BE49-F238E27FC236}">
                    <a16:creationId xmlns:a16="http://schemas.microsoft.com/office/drawing/2014/main" id="{D478C743-BC87-43C4-B632-8C354B418C6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29" name="Group 228">
                <a:extLst>
                  <a:ext uri="{FF2B5EF4-FFF2-40B4-BE49-F238E27FC236}">
                    <a16:creationId xmlns:a16="http://schemas.microsoft.com/office/drawing/2014/main" id="{11A63ECF-8E68-4CF1-9CA7-1D0EF482EB26}"/>
                  </a:ext>
                </a:extLst>
              </p:cNvPr>
              <p:cNvGrpSpPr/>
              <p:nvPr/>
            </p:nvGrpSpPr>
            <p:grpSpPr>
              <a:xfrm>
                <a:off x="5078564" y="6178579"/>
                <a:ext cx="674040" cy="200439"/>
                <a:chOff x="8773830" y="4177977"/>
                <a:chExt cx="757312" cy="225202"/>
              </a:xfrm>
            </p:grpSpPr>
            <p:sp>
              <p:nvSpPr>
                <p:cNvPr id="230" name="Freeform: Shape 229">
                  <a:extLst>
                    <a:ext uri="{FF2B5EF4-FFF2-40B4-BE49-F238E27FC236}">
                      <a16:creationId xmlns:a16="http://schemas.microsoft.com/office/drawing/2014/main" id="{AE861D72-8C73-43A4-99FC-91FF4C5D7C8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201783F9-5BF0-4672-8133-E84DBAC3E65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C4D300E0-D888-4A88-BDA4-C79C05B68F7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3" name="Group 232">
              <a:extLst>
                <a:ext uri="{FF2B5EF4-FFF2-40B4-BE49-F238E27FC236}">
                  <a16:creationId xmlns:a16="http://schemas.microsoft.com/office/drawing/2014/main" id="{EB6A86D5-DF0D-4B50-8DBE-941F316D5E76}"/>
                </a:ext>
              </a:extLst>
            </p:cNvPr>
            <p:cNvGrpSpPr/>
            <p:nvPr/>
          </p:nvGrpSpPr>
          <p:grpSpPr>
            <a:xfrm>
              <a:off x="7050439" y="5228502"/>
              <a:ext cx="968156" cy="719981"/>
              <a:chOff x="4931506" y="5768408"/>
              <a:chExt cx="968156" cy="719981"/>
            </a:xfrm>
          </p:grpSpPr>
          <p:sp>
            <p:nvSpPr>
              <p:cNvPr id="234" name="Rectangle: Rounded Corners 233">
                <a:extLst>
                  <a:ext uri="{FF2B5EF4-FFF2-40B4-BE49-F238E27FC236}">
                    <a16:creationId xmlns:a16="http://schemas.microsoft.com/office/drawing/2014/main" id="{E7FE48FA-E7F0-4A7C-BC12-EE340A019F51}"/>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5" name="Title 1">
                <a:extLst>
                  <a:ext uri="{FF2B5EF4-FFF2-40B4-BE49-F238E27FC236}">
                    <a16:creationId xmlns:a16="http://schemas.microsoft.com/office/drawing/2014/main" id="{7235E263-0B9B-4636-92EC-39EFDEB7FB0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36" name="Title 1">
                <a:extLst>
                  <a:ext uri="{FF2B5EF4-FFF2-40B4-BE49-F238E27FC236}">
                    <a16:creationId xmlns:a16="http://schemas.microsoft.com/office/drawing/2014/main" id="{762961BF-AA8C-467F-AACB-02F73EF74BE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37" name="Group 236">
                <a:extLst>
                  <a:ext uri="{FF2B5EF4-FFF2-40B4-BE49-F238E27FC236}">
                    <a16:creationId xmlns:a16="http://schemas.microsoft.com/office/drawing/2014/main" id="{D2BC3D07-954F-44AF-A0A0-0234917724A1}"/>
                  </a:ext>
                </a:extLst>
              </p:cNvPr>
              <p:cNvGrpSpPr/>
              <p:nvPr/>
            </p:nvGrpSpPr>
            <p:grpSpPr>
              <a:xfrm>
                <a:off x="5078564" y="6178579"/>
                <a:ext cx="674040" cy="200439"/>
                <a:chOff x="8773830" y="4177977"/>
                <a:chExt cx="757312" cy="225202"/>
              </a:xfrm>
            </p:grpSpPr>
            <p:sp>
              <p:nvSpPr>
                <p:cNvPr id="238" name="Freeform: Shape 237">
                  <a:extLst>
                    <a:ext uri="{FF2B5EF4-FFF2-40B4-BE49-F238E27FC236}">
                      <a16:creationId xmlns:a16="http://schemas.microsoft.com/office/drawing/2014/main" id="{1F535978-8142-45C0-88A4-A7FBD093524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74C53430-E281-4508-9153-E2E485B227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4B22734B-3673-44A8-8E8D-21E8C362835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CABE06F6-A812-4CE5-867E-524F4A988FB0}"/>
                </a:ext>
              </a:extLst>
            </p:cNvPr>
            <p:cNvGrpSpPr/>
            <p:nvPr/>
          </p:nvGrpSpPr>
          <p:grpSpPr>
            <a:xfrm>
              <a:off x="8297262" y="5228502"/>
              <a:ext cx="968156" cy="719981"/>
              <a:chOff x="4931506" y="5768408"/>
              <a:chExt cx="968156" cy="719981"/>
            </a:xfrm>
          </p:grpSpPr>
          <p:sp>
            <p:nvSpPr>
              <p:cNvPr id="242" name="Rectangle: Rounded Corners 241">
                <a:extLst>
                  <a:ext uri="{FF2B5EF4-FFF2-40B4-BE49-F238E27FC236}">
                    <a16:creationId xmlns:a16="http://schemas.microsoft.com/office/drawing/2014/main" id="{B6FDE03D-65AF-4B3C-BE07-B9A4D7E838C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3" name="Title 1">
                <a:extLst>
                  <a:ext uri="{FF2B5EF4-FFF2-40B4-BE49-F238E27FC236}">
                    <a16:creationId xmlns:a16="http://schemas.microsoft.com/office/drawing/2014/main" id="{03F850A9-8148-455B-8F28-3C2C762D9014}"/>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44" name="Title 1">
                <a:extLst>
                  <a:ext uri="{FF2B5EF4-FFF2-40B4-BE49-F238E27FC236}">
                    <a16:creationId xmlns:a16="http://schemas.microsoft.com/office/drawing/2014/main" id="{F1925F3A-8D3E-44EF-BA62-7C4A4A1AEFB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45" name="Group 244">
                <a:extLst>
                  <a:ext uri="{FF2B5EF4-FFF2-40B4-BE49-F238E27FC236}">
                    <a16:creationId xmlns:a16="http://schemas.microsoft.com/office/drawing/2014/main" id="{359B13B5-358F-4706-8D3F-FD706120B1DF}"/>
                  </a:ext>
                </a:extLst>
              </p:cNvPr>
              <p:cNvGrpSpPr/>
              <p:nvPr/>
            </p:nvGrpSpPr>
            <p:grpSpPr>
              <a:xfrm>
                <a:off x="5078564" y="6178579"/>
                <a:ext cx="674040" cy="200439"/>
                <a:chOff x="8773830" y="4177977"/>
                <a:chExt cx="757312" cy="225202"/>
              </a:xfrm>
            </p:grpSpPr>
            <p:sp>
              <p:nvSpPr>
                <p:cNvPr id="246" name="Freeform: Shape 245">
                  <a:extLst>
                    <a:ext uri="{FF2B5EF4-FFF2-40B4-BE49-F238E27FC236}">
                      <a16:creationId xmlns:a16="http://schemas.microsoft.com/office/drawing/2014/main" id="{460FE019-49FB-4061-8F09-1C72179FF60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679378B-AD03-4BD6-AC75-7A0825A7A05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F60E7807-83AC-422A-9365-BE1123B9CED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9" name="Group 248">
              <a:extLst>
                <a:ext uri="{FF2B5EF4-FFF2-40B4-BE49-F238E27FC236}">
                  <a16:creationId xmlns:a16="http://schemas.microsoft.com/office/drawing/2014/main" id="{C93A8A57-49E8-4FA2-91CF-85748DC5FE17}"/>
                </a:ext>
              </a:extLst>
            </p:cNvPr>
            <p:cNvGrpSpPr/>
            <p:nvPr/>
          </p:nvGrpSpPr>
          <p:grpSpPr>
            <a:xfrm>
              <a:off x="9544085" y="5228502"/>
              <a:ext cx="968156" cy="719981"/>
              <a:chOff x="4931506" y="5768408"/>
              <a:chExt cx="968156" cy="719981"/>
            </a:xfrm>
          </p:grpSpPr>
          <p:sp>
            <p:nvSpPr>
              <p:cNvPr id="250" name="Rectangle: Rounded Corners 249">
                <a:extLst>
                  <a:ext uri="{FF2B5EF4-FFF2-40B4-BE49-F238E27FC236}">
                    <a16:creationId xmlns:a16="http://schemas.microsoft.com/office/drawing/2014/main" id="{0C57FF8A-D950-4AB9-96BF-A8887DEEB8EF}"/>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1" name="Title 1">
                <a:extLst>
                  <a:ext uri="{FF2B5EF4-FFF2-40B4-BE49-F238E27FC236}">
                    <a16:creationId xmlns:a16="http://schemas.microsoft.com/office/drawing/2014/main" id="{1124B48F-2670-41BC-8DB0-C32AACA1D6E9}"/>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52" name="Title 1">
                <a:extLst>
                  <a:ext uri="{FF2B5EF4-FFF2-40B4-BE49-F238E27FC236}">
                    <a16:creationId xmlns:a16="http://schemas.microsoft.com/office/drawing/2014/main" id="{83CE0591-627F-4E75-AD6B-71E39BFC4F2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53" name="Group 252">
                <a:extLst>
                  <a:ext uri="{FF2B5EF4-FFF2-40B4-BE49-F238E27FC236}">
                    <a16:creationId xmlns:a16="http://schemas.microsoft.com/office/drawing/2014/main" id="{E6E8D472-48AB-4A30-AC34-6085E609AEB1}"/>
                  </a:ext>
                </a:extLst>
              </p:cNvPr>
              <p:cNvGrpSpPr/>
              <p:nvPr/>
            </p:nvGrpSpPr>
            <p:grpSpPr>
              <a:xfrm>
                <a:off x="5078564" y="6178579"/>
                <a:ext cx="674040" cy="200439"/>
                <a:chOff x="8773830" y="4177977"/>
                <a:chExt cx="757312" cy="225202"/>
              </a:xfrm>
            </p:grpSpPr>
            <p:sp>
              <p:nvSpPr>
                <p:cNvPr id="254" name="Freeform: Shape 253">
                  <a:extLst>
                    <a:ext uri="{FF2B5EF4-FFF2-40B4-BE49-F238E27FC236}">
                      <a16:creationId xmlns:a16="http://schemas.microsoft.com/office/drawing/2014/main" id="{23C36DA7-C9F0-42A3-8418-999FFDDA5F04}"/>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99CE8415-6CCE-4052-B890-BCEBE1DAF85C}"/>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4EA5B471-ABF8-4521-9A06-3BBBDB2134B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3A039CDE-E339-46AB-99C9-4E83C56088C9}"/>
                </a:ext>
              </a:extLst>
            </p:cNvPr>
            <p:cNvGrpSpPr/>
            <p:nvPr/>
          </p:nvGrpSpPr>
          <p:grpSpPr>
            <a:xfrm>
              <a:off x="10790906" y="5228502"/>
              <a:ext cx="968156" cy="719981"/>
              <a:chOff x="4931506" y="5768408"/>
              <a:chExt cx="968156" cy="719981"/>
            </a:xfrm>
          </p:grpSpPr>
          <p:sp>
            <p:nvSpPr>
              <p:cNvPr id="258" name="Rectangle: Rounded Corners 257">
                <a:extLst>
                  <a:ext uri="{FF2B5EF4-FFF2-40B4-BE49-F238E27FC236}">
                    <a16:creationId xmlns:a16="http://schemas.microsoft.com/office/drawing/2014/main" id="{8FB31678-5F77-4014-974C-EBB43726A3A2}"/>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9" name="Title 1">
                <a:extLst>
                  <a:ext uri="{FF2B5EF4-FFF2-40B4-BE49-F238E27FC236}">
                    <a16:creationId xmlns:a16="http://schemas.microsoft.com/office/drawing/2014/main" id="{0DCE7A34-FD09-4DAF-BA71-E574DB764696}"/>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60" name="Title 1">
                <a:extLst>
                  <a:ext uri="{FF2B5EF4-FFF2-40B4-BE49-F238E27FC236}">
                    <a16:creationId xmlns:a16="http://schemas.microsoft.com/office/drawing/2014/main" id="{46365D51-25FD-4AC8-BDA5-BFE8528C231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61" name="Group 260">
                <a:extLst>
                  <a:ext uri="{FF2B5EF4-FFF2-40B4-BE49-F238E27FC236}">
                    <a16:creationId xmlns:a16="http://schemas.microsoft.com/office/drawing/2014/main" id="{A93E7830-89AA-47DF-BF30-82222DAF947E}"/>
                  </a:ext>
                </a:extLst>
              </p:cNvPr>
              <p:cNvGrpSpPr/>
              <p:nvPr/>
            </p:nvGrpSpPr>
            <p:grpSpPr>
              <a:xfrm>
                <a:off x="5078564" y="6178579"/>
                <a:ext cx="674040" cy="200439"/>
                <a:chOff x="8773830" y="4177977"/>
                <a:chExt cx="757312" cy="225202"/>
              </a:xfrm>
            </p:grpSpPr>
            <p:sp>
              <p:nvSpPr>
                <p:cNvPr id="262" name="Freeform: Shape 261">
                  <a:extLst>
                    <a:ext uri="{FF2B5EF4-FFF2-40B4-BE49-F238E27FC236}">
                      <a16:creationId xmlns:a16="http://schemas.microsoft.com/office/drawing/2014/main" id="{68E57A47-126A-4485-8294-CFD0DB104F8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B21A2F6E-E927-4D8C-B54B-B5187DBEBC9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8D1C072B-7107-4276-95E2-13E60430B59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65" name="Straight Arrow Connector 264">
              <a:extLst>
                <a:ext uri="{FF2B5EF4-FFF2-40B4-BE49-F238E27FC236}">
                  <a16:creationId xmlns:a16="http://schemas.microsoft.com/office/drawing/2014/main" id="{980FFBE7-E4E4-438E-95C9-7E24B1B5E350}"/>
                </a:ext>
              </a:extLst>
            </p:cNvPr>
            <p:cNvCxnSpPr>
              <a:cxnSpLocks/>
            </p:cNvCxnSpPr>
            <p:nvPr/>
          </p:nvCxnSpPr>
          <p:spPr>
            <a:xfrm>
              <a:off x="10696875"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CC06E252-9E88-432E-81E4-78644489198B}"/>
                </a:ext>
              </a:extLst>
            </p:cNvPr>
            <p:cNvGrpSpPr/>
            <p:nvPr/>
          </p:nvGrpSpPr>
          <p:grpSpPr>
            <a:xfrm>
              <a:off x="8008822" y="2442801"/>
              <a:ext cx="822960" cy="1184981"/>
              <a:chOff x="7311480" y="2442801"/>
              <a:chExt cx="822960" cy="1184981"/>
            </a:xfrm>
          </p:grpSpPr>
          <p:sp>
            <p:nvSpPr>
              <p:cNvPr id="268" name="Title 1">
                <a:extLst>
                  <a:ext uri="{FF2B5EF4-FFF2-40B4-BE49-F238E27FC236}">
                    <a16:creationId xmlns:a16="http://schemas.microsoft.com/office/drawing/2014/main" id="{84CE57BF-21DF-4D41-A05E-C6C438361ECC}"/>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269" name="Rectangle: Rounded Corners 268">
                <a:extLst>
                  <a:ext uri="{FF2B5EF4-FFF2-40B4-BE49-F238E27FC236}">
                    <a16:creationId xmlns:a16="http://schemas.microsoft.com/office/drawing/2014/main" id="{3772E6A3-462B-49E0-9EC5-DD41338DF98A}"/>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0" name="Graphic 13">
                <a:extLst>
                  <a:ext uri="{FF2B5EF4-FFF2-40B4-BE49-F238E27FC236}">
                    <a16:creationId xmlns:a16="http://schemas.microsoft.com/office/drawing/2014/main" id="{A82D610C-21C3-4EAD-8049-475FD018499E}"/>
                  </a:ext>
                </a:extLst>
              </p:cNvPr>
              <p:cNvGrpSpPr/>
              <p:nvPr/>
            </p:nvGrpSpPr>
            <p:grpSpPr>
              <a:xfrm>
                <a:off x="7452453" y="2949973"/>
                <a:ext cx="541014" cy="532658"/>
                <a:chOff x="4862512" y="2214562"/>
                <a:chExt cx="2466975" cy="2428875"/>
              </a:xfrm>
            </p:grpSpPr>
            <p:sp>
              <p:nvSpPr>
                <p:cNvPr id="271" name="Freeform: Shape 270">
                  <a:extLst>
                    <a:ext uri="{FF2B5EF4-FFF2-40B4-BE49-F238E27FC236}">
                      <a16:creationId xmlns:a16="http://schemas.microsoft.com/office/drawing/2014/main" id="{9C1F611A-1EDE-48EE-9DCA-38AA6497B81F}"/>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2A75428-0A1C-4940-9EE7-EC6BE104213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D6872AD9-1790-4FF8-85D3-20F6D8F5A453}"/>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F3B8AB29-0A47-4AE4-9219-9FFEBC35E638}"/>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75" name="Group 274">
              <a:extLst>
                <a:ext uri="{FF2B5EF4-FFF2-40B4-BE49-F238E27FC236}">
                  <a16:creationId xmlns:a16="http://schemas.microsoft.com/office/drawing/2014/main" id="{D0E64226-7BFE-470F-8AE1-2F39A1C8D7B0}"/>
                </a:ext>
              </a:extLst>
            </p:cNvPr>
            <p:cNvGrpSpPr/>
            <p:nvPr/>
          </p:nvGrpSpPr>
          <p:grpSpPr>
            <a:xfrm>
              <a:off x="9462435" y="1781025"/>
              <a:ext cx="2468880" cy="2669717"/>
              <a:chOff x="8765093" y="1781025"/>
              <a:chExt cx="2468880" cy="2669717"/>
            </a:xfrm>
          </p:grpSpPr>
          <p:sp>
            <p:nvSpPr>
              <p:cNvPr id="276" name="Rectangle: Rounded Corners 275">
                <a:extLst>
                  <a:ext uri="{FF2B5EF4-FFF2-40B4-BE49-F238E27FC236}">
                    <a16:creationId xmlns:a16="http://schemas.microsoft.com/office/drawing/2014/main" id="{E4B82191-2B15-4865-8F5E-1D15544D8C8D}"/>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Title 1">
                <a:extLst>
                  <a:ext uri="{FF2B5EF4-FFF2-40B4-BE49-F238E27FC236}">
                    <a16:creationId xmlns:a16="http://schemas.microsoft.com/office/drawing/2014/main" id="{33F4FC19-75A8-452A-ABCC-A7ABEFD89134}"/>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278" name="Group 277">
                <a:extLst>
                  <a:ext uri="{FF2B5EF4-FFF2-40B4-BE49-F238E27FC236}">
                    <a16:creationId xmlns:a16="http://schemas.microsoft.com/office/drawing/2014/main" id="{D296040C-7FE7-4274-8A9D-817708F47713}"/>
                  </a:ext>
                </a:extLst>
              </p:cNvPr>
              <p:cNvGrpSpPr/>
              <p:nvPr/>
            </p:nvGrpSpPr>
            <p:grpSpPr>
              <a:xfrm>
                <a:off x="9162785" y="2570190"/>
                <a:ext cx="1673497" cy="1292225"/>
                <a:chOff x="9196711" y="2690054"/>
                <a:chExt cx="1673497" cy="1292225"/>
              </a:xfrm>
            </p:grpSpPr>
            <p:grpSp>
              <p:nvGrpSpPr>
                <p:cNvPr id="279" name="Group 4">
                  <a:extLst>
                    <a:ext uri="{FF2B5EF4-FFF2-40B4-BE49-F238E27FC236}">
                      <a16:creationId xmlns:a16="http://schemas.microsoft.com/office/drawing/2014/main" id="{03F3C2CD-8352-432B-B2D9-F806121AF45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83" name="Freeform 5">
                    <a:extLst>
                      <a:ext uri="{FF2B5EF4-FFF2-40B4-BE49-F238E27FC236}">
                        <a16:creationId xmlns:a16="http://schemas.microsoft.com/office/drawing/2014/main" id="{BB9ED18F-6529-4712-ADD0-9F253CA48969}"/>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4" name="Freeform 6">
                    <a:extLst>
                      <a:ext uri="{FF2B5EF4-FFF2-40B4-BE49-F238E27FC236}">
                        <a16:creationId xmlns:a16="http://schemas.microsoft.com/office/drawing/2014/main" id="{2192E98A-9A2F-4783-98AD-0D222B4564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0" name="Group 279">
                  <a:extLst>
                    <a:ext uri="{FF2B5EF4-FFF2-40B4-BE49-F238E27FC236}">
                      <a16:creationId xmlns:a16="http://schemas.microsoft.com/office/drawing/2014/main" id="{59FAED09-854C-461E-A9B8-94A315603B5E}"/>
                    </a:ext>
                  </a:extLst>
                </p:cNvPr>
                <p:cNvGrpSpPr/>
                <p:nvPr/>
              </p:nvGrpSpPr>
              <p:grpSpPr>
                <a:xfrm>
                  <a:off x="10267693" y="2983633"/>
                  <a:ext cx="602515" cy="602515"/>
                  <a:chOff x="7211505" y="4977353"/>
                  <a:chExt cx="989814" cy="989814"/>
                </a:xfrm>
              </p:grpSpPr>
              <p:sp>
                <p:nvSpPr>
                  <p:cNvPr id="281" name="Oval 280">
                    <a:extLst>
                      <a:ext uri="{FF2B5EF4-FFF2-40B4-BE49-F238E27FC236}">
                        <a16:creationId xmlns:a16="http://schemas.microsoft.com/office/drawing/2014/main" id="{01071870-4137-416F-BA88-96B4F1771AB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A7C7F526-0BBB-4260-8014-6C3EF0FF3BDE}"/>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4" name="Title 3"/>
          <p:cNvSpPr>
            <a:spLocks noGrp="1"/>
          </p:cNvSpPr>
          <p:nvPr>
            <p:ph type="title"/>
          </p:nvPr>
        </p:nvSpPr>
        <p:spPr>
          <a:xfrm>
            <a:off x="465138" y="632779"/>
            <a:ext cx="11533187" cy="410369"/>
          </a:xfrm>
        </p:spPr>
        <p:txBody>
          <a:bodyPr/>
          <a:lstStyle/>
          <a:p>
            <a:r>
              <a:rPr lang="en-US" dirty="0"/>
              <a:t>Increase operational efficiency</a:t>
            </a:r>
          </a:p>
        </p:txBody>
      </p:sp>
      <p:sp>
        <p:nvSpPr>
          <p:cNvPr id="103" name="Rectangle 102">
            <a:extLst>
              <a:ext uri="{FF2B5EF4-FFF2-40B4-BE49-F238E27FC236}">
                <a16:creationId xmlns:a16="http://schemas.microsoft.com/office/drawing/2014/main" id="{806CA152-4E03-4AA9-A67D-22F3CA762C46}"/>
              </a:ext>
            </a:extLst>
          </p:cNvPr>
          <p:cNvSpPr/>
          <p:nvPr/>
        </p:nvSpPr>
        <p:spPr>
          <a:xfrm>
            <a:off x="553653" y="981554"/>
            <a:ext cx="11650979" cy="400110"/>
          </a:xfrm>
          <a:prstGeom prst="rect">
            <a:avLst/>
          </a:prstGeom>
        </p:spPr>
        <p:txBody>
          <a:bodyPr wrap="square" lIns="0">
            <a:spAutoFit/>
          </a:bodyPr>
          <a:lstStyle/>
          <a:p>
            <a:pPr lvl="0" defTabSz="914016">
              <a:spcAft>
                <a:spcPts val="588"/>
              </a:spcAft>
              <a:defRPr/>
            </a:pPr>
            <a:r>
              <a:rPr lang="en-US" sz="2000">
                <a:solidFill>
                  <a:srgbClr val="000000"/>
                </a:solidFill>
                <a:cs typeface="Segoe UI Semibold" panose="020B0702040204020203" pitchFamily="34" charset="0"/>
              </a:rPr>
              <a:t>Focus on your containers and code, not the plumbing of them</a:t>
            </a:r>
          </a:p>
        </p:txBody>
      </p:sp>
      <p:graphicFrame>
        <p:nvGraphicFramePr>
          <p:cNvPr id="108" name="Table 107">
            <a:extLst>
              <a:ext uri="{FF2B5EF4-FFF2-40B4-BE49-F238E27FC236}">
                <a16:creationId xmlns:a16="http://schemas.microsoft.com/office/drawing/2014/main" id="{7F198AD1-BF2D-453A-B1B8-6094BED2AAE8}"/>
              </a:ext>
            </a:extLst>
          </p:cNvPr>
          <p:cNvGraphicFramePr>
            <a:graphicFrameLocks noGrp="1"/>
          </p:cNvGraphicFramePr>
          <p:nvPr>
            <p:extLst>
              <p:ext uri="{D42A27DB-BD31-4B8C-83A1-F6EECF244321}">
                <p14:modId xmlns:p14="http://schemas.microsoft.com/office/powerpoint/2010/main" val="2446126894"/>
              </p:ext>
            </p:extLst>
          </p:nvPr>
        </p:nvGraphicFramePr>
        <p:xfrm>
          <a:off x="389059" y="1709405"/>
          <a:ext cx="4625692" cy="4173841"/>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1371600">
                  <a:extLst>
                    <a:ext uri="{9D8B030D-6E8A-4147-A177-3AD203B41FA5}">
                      <a16:colId xmlns:a16="http://schemas.microsoft.com/office/drawing/2014/main" val="1990358366"/>
                    </a:ext>
                  </a:extLst>
                </a:gridCol>
                <a:gridCol w="1371600">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DIY with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Kubernetes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Managed Kubernetes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on Azure</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dirty="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dirty="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Provisioning, upgrades, patches</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dirty="0">
                          <a:solidFill>
                            <a:srgbClr val="000000"/>
                          </a:solidFill>
                          <a:latin typeface="+mn-lt"/>
                          <a:cs typeface="Segoe UI Semibold" panose="020B0702040204020203" pitchFamily="34" charset="0"/>
                        </a:rPr>
                        <a:t>Reliability availability</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dirty="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bl>
          </a:graphicData>
        </a:graphic>
      </p:graphicFrame>
      <p:grpSp>
        <p:nvGrpSpPr>
          <p:cNvPr id="14" name="Group 13" descr="comparison of DIY Kubernetes vs Managed Kubernetes on Azure">
            <a:extLst>
              <a:ext uri="{FF2B5EF4-FFF2-40B4-BE49-F238E27FC236}">
                <a16:creationId xmlns:a16="http://schemas.microsoft.com/office/drawing/2014/main" id="{2E32DABB-D1A7-4EF3-992F-0D010FD28902}"/>
              </a:ext>
              <a:ext uri="{C183D7F6-B498-43B3-948B-1728B52AA6E4}">
                <adec:decorative xmlns:adec="http://schemas.microsoft.com/office/drawing/2017/decorative" val="0"/>
              </a:ext>
            </a:extLst>
          </p:cNvPr>
          <p:cNvGrpSpPr/>
          <p:nvPr/>
        </p:nvGrpSpPr>
        <p:grpSpPr>
          <a:xfrm>
            <a:off x="1554952" y="2472429"/>
            <a:ext cx="2900778" cy="3956746"/>
            <a:chOff x="1554952" y="2472429"/>
            <a:chExt cx="2900778" cy="3956746"/>
          </a:xfrm>
        </p:grpSpPr>
        <p:sp>
          <p:nvSpPr>
            <p:cNvPr id="115" name="Rectangle 114">
              <a:extLst>
                <a:ext uri="{FF2B5EF4-FFF2-40B4-BE49-F238E27FC236}">
                  <a16:creationId xmlns:a16="http://schemas.microsoft.com/office/drawing/2014/main" id="{18742A61-76B0-42BF-AF0C-5D97DE3306D3}"/>
                </a:ext>
              </a:extLst>
            </p:cNvPr>
            <p:cNvSpPr/>
            <p:nvPr/>
          </p:nvSpPr>
          <p:spPr>
            <a:xfrm>
              <a:off x="1554952" y="6149876"/>
              <a:ext cx="250999" cy="250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BC546C-EF10-4933-AB24-C67B522F976E}"/>
                </a:ext>
              </a:extLst>
            </p:cNvPr>
            <p:cNvSpPr/>
            <p:nvPr/>
          </p:nvSpPr>
          <p:spPr>
            <a:xfrm>
              <a:off x="1888009" y="6148537"/>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sp>
          <p:nvSpPr>
            <p:cNvPr id="114" name="Rectangle 113">
              <a:extLst>
                <a:ext uri="{FF2B5EF4-FFF2-40B4-BE49-F238E27FC236}">
                  <a16:creationId xmlns:a16="http://schemas.microsoft.com/office/drawing/2014/main" id="{833C9FCF-A815-4C74-9DA4-1652EBB8BE56}"/>
                </a:ext>
              </a:extLst>
            </p:cNvPr>
            <p:cNvSpPr/>
            <p:nvPr/>
          </p:nvSpPr>
          <p:spPr>
            <a:xfrm>
              <a:off x="3112118" y="6152176"/>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sp>
          <p:nvSpPr>
            <p:cNvPr id="112" name="Rectangle 111">
              <a:extLst>
                <a:ext uri="{FF2B5EF4-FFF2-40B4-BE49-F238E27FC236}">
                  <a16:creationId xmlns:a16="http://schemas.microsoft.com/office/drawing/2014/main" id="{E9EAFEF1-CFD5-4BF8-8228-36BDEC1C8329}"/>
                </a:ext>
              </a:extLst>
            </p:cNvPr>
            <p:cNvSpPr/>
            <p:nvPr/>
          </p:nvSpPr>
          <p:spPr>
            <a:xfrm>
              <a:off x="2775698" y="6153515"/>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3E5DAF3A-9015-46C0-BB54-21996C7F3766}"/>
                </a:ext>
              </a:extLst>
            </p:cNvPr>
            <p:cNvSpPr/>
            <p:nvPr/>
          </p:nvSpPr>
          <p:spPr>
            <a:xfrm>
              <a:off x="2833161" y="3992334"/>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FCE1785B-61D6-47D9-A41A-474AD09E0153}"/>
                </a:ext>
              </a:extLst>
            </p:cNvPr>
            <p:cNvSpPr/>
            <p:nvPr/>
          </p:nvSpPr>
          <p:spPr>
            <a:xfrm>
              <a:off x="2833161" y="4497255"/>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B519B127-AE96-4C43-B1D9-118191AA41F4}"/>
                </a:ext>
              </a:extLst>
            </p:cNvPr>
            <p:cNvSpPr/>
            <p:nvPr/>
          </p:nvSpPr>
          <p:spPr>
            <a:xfrm>
              <a:off x="2833161" y="5002176"/>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5E19D02B-828F-4797-9993-2851D0418659}"/>
                </a:ext>
              </a:extLst>
            </p:cNvPr>
            <p:cNvSpPr/>
            <p:nvPr/>
          </p:nvSpPr>
          <p:spPr>
            <a:xfrm>
              <a:off x="2833161" y="5507098"/>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Rectangle 126">
              <a:extLst>
                <a:ext uri="{FF2B5EF4-FFF2-40B4-BE49-F238E27FC236}">
                  <a16:creationId xmlns:a16="http://schemas.microsoft.com/office/drawing/2014/main" id="{A69F881E-3E7B-4FBD-ACA0-37AA2596376F}"/>
                </a:ext>
              </a:extLst>
            </p:cNvPr>
            <p:cNvSpPr/>
            <p:nvPr/>
          </p:nvSpPr>
          <p:spPr>
            <a:xfrm>
              <a:off x="2833161" y="2477571"/>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D99BF2EC-50ED-49C4-8FED-8FFFBE011968}"/>
                </a:ext>
              </a:extLst>
            </p:cNvPr>
            <p:cNvSpPr/>
            <p:nvPr/>
          </p:nvSpPr>
          <p:spPr>
            <a:xfrm>
              <a:off x="2833161" y="2982492"/>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E5FB8EC2-BFC4-4AF6-A52B-68513BBF2C7A}"/>
                </a:ext>
              </a:extLst>
            </p:cNvPr>
            <p:cNvSpPr/>
            <p:nvPr/>
          </p:nvSpPr>
          <p:spPr>
            <a:xfrm>
              <a:off x="2833161" y="3487413"/>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DB3D4C9A-81F5-4769-BB0E-58AF70A0709A}"/>
                </a:ext>
              </a:extLst>
            </p:cNvPr>
            <p:cNvSpPr/>
            <p:nvPr/>
          </p:nvSpPr>
          <p:spPr>
            <a:xfrm>
              <a:off x="4204762" y="399747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57B16EB2-471B-4B1C-9E49-A1E1723F0E85}"/>
                </a:ext>
              </a:extLst>
            </p:cNvPr>
            <p:cNvSpPr/>
            <p:nvPr/>
          </p:nvSpPr>
          <p:spPr>
            <a:xfrm>
              <a:off x="4204762" y="5003890"/>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6F85D4BD-3C80-42AC-BBDC-3D4D938FFA2C}"/>
                </a:ext>
              </a:extLst>
            </p:cNvPr>
            <p:cNvSpPr/>
            <p:nvPr/>
          </p:nvSpPr>
          <p:spPr>
            <a:xfrm>
              <a:off x="4204762" y="550709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00B66AD6-555D-43FA-8CA6-B5501F9E0F75}"/>
                </a:ext>
              </a:extLst>
            </p:cNvPr>
            <p:cNvSpPr/>
            <p:nvPr/>
          </p:nvSpPr>
          <p:spPr>
            <a:xfrm>
              <a:off x="4204762" y="4500683"/>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3BC7304-CE2D-4A7A-879B-CEC9A8A590CE}"/>
                </a:ext>
              </a:extLst>
            </p:cNvPr>
            <p:cNvSpPr/>
            <p:nvPr/>
          </p:nvSpPr>
          <p:spPr>
            <a:xfrm>
              <a:off x="4206181" y="247242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ight Triangle 132">
              <a:extLst>
                <a:ext uri="{FF2B5EF4-FFF2-40B4-BE49-F238E27FC236}">
                  <a16:creationId xmlns:a16="http://schemas.microsoft.com/office/drawing/2014/main" id="{C11917BB-8087-4AE9-B619-F28D50FED3B5}"/>
                </a:ext>
              </a:extLst>
            </p:cNvPr>
            <p:cNvSpPr/>
            <p:nvPr/>
          </p:nvSpPr>
          <p:spPr bwMode="auto">
            <a:xfrm rot="16200000">
              <a:off x="4203342" y="2477570"/>
              <a:ext cx="249550" cy="249549"/>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093E3E2C-7643-406A-8E8E-E4D3711A64E2}"/>
                </a:ext>
              </a:extLst>
            </p:cNvPr>
            <p:cNvSpPr/>
            <p:nvPr/>
          </p:nvSpPr>
          <p:spPr>
            <a:xfrm>
              <a:off x="4206181" y="2980778"/>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ight Triangle 135">
              <a:extLst>
                <a:ext uri="{FF2B5EF4-FFF2-40B4-BE49-F238E27FC236}">
                  <a16:creationId xmlns:a16="http://schemas.microsoft.com/office/drawing/2014/main" id="{5CE0CD55-5C30-4140-997B-A80D0925BE23}"/>
                </a:ext>
              </a:extLst>
            </p:cNvPr>
            <p:cNvSpPr/>
            <p:nvPr/>
          </p:nvSpPr>
          <p:spPr bwMode="auto">
            <a:xfrm rot="16200000">
              <a:off x="4203342" y="2985919"/>
              <a:ext cx="249550" cy="249549"/>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4ED3EDBC-6B34-4190-88D6-2DE15F5075DB}"/>
                </a:ext>
              </a:extLst>
            </p:cNvPr>
            <p:cNvSpPr/>
            <p:nvPr/>
          </p:nvSpPr>
          <p:spPr>
            <a:xfrm>
              <a:off x="4206181" y="3489127"/>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ight Triangle 138">
              <a:extLst>
                <a:ext uri="{FF2B5EF4-FFF2-40B4-BE49-F238E27FC236}">
                  <a16:creationId xmlns:a16="http://schemas.microsoft.com/office/drawing/2014/main" id="{25FA7CA2-903B-415C-A7DD-EACDD574FB27}"/>
                </a:ext>
              </a:extLst>
            </p:cNvPr>
            <p:cNvSpPr/>
            <p:nvPr/>
          </p:nvSpPr>
          <p:spPr bwMode="auto">
            <a:xfrm rot="16200000">
              <a:off x="4203342" y="3494268"/>
              <a:ext cx="249550" cy="249549"/>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3412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54A-86AC-4B68-A679-CC395E9F4522}"/>
              </a:ext>
            </a:extLst>
          </p:cNvPr>
          <p:cNvSpPr>
            <a:spLocks noGrp="1"/>
          </p:cNvSpPr>
          <p:nvPr>
            <p:ph type="title"/>
          </p:nvPr>
        </p:nvSpPr>
        <p:spPr>
          <a:xfrm>
            <a:off x="465138" y="632779"/>
            <a:ext cx="11533187" cy="410369"/>
          </a:xfrm>
        </p:spPr>
        <p:txBody>
          <a:bodyPr/>
          <a:lstStyle/>
          <a:p>
            <a:pPr lvl="0">
              <a:defRPr/>
            </a:pPr>
            <a:r>
              <a:rPr lang="en-US" dirty="0">
                <a:solidFill>
                  <a:srgbClr val="3C3C41"/>
                </a:solidFill>
              </a:rPr>
              <a:t>Increased operational efficiency</a:t>
            </a:r>
          </a:p>
        </p:txBody>
      </p:sp>
      <p:sp>
        <p:nvSpPr>
          <p:cNvPr id="65" name="Rectangle 64">
            <a:extLst>
              <a:ext uri="{FF2B5EF4-FFF2-40B4-BE49-F238E27FC236}">
                <a16:creationId xmlns:a16="http://schemas.microsoft.com/office/drawing/2014/main" id="{690E2CD9-A74F-4E8C-9292-563A617B9A73}"/>
              </a:ext>
            </a:extLst>
          </p:cNvPr>
          <p:cNvSpPr/>
          <p:nvPr/>
        </p:nvSpPr>
        <p:spPr>
          <a:xfrm>
            <a:off x="465137" y="993501"/>
            <a:ext cx="11656105" cy="400110"/>
          </a:xfrm>
          <a:prstGeom prst="rect">
            <a:avLst/>
          </a:prstGeom>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Highly available, reliable service with serverless scaling</a:t>
            </a:r>
          </a:p>
        </p:txBody>
      </p:sp>
      <p:sp>
        <p:nvSpPr>
          <p:cNvPr id="4" name="Title 3">
            <a:extLst>
              <a:ext uri="{FF2B5EF4-FFF2-40B4-BE49-F238E27FC236}">
                <a16:creationId xmlns:a16="http://schemas.microsoft.com/office/drawing/2014/main" id="{37784AE8-43DA-418B-9594-BF4CC16274DD}"/>
              </a:ext>
            </a:extLst>
          </p:cNvPr>
          <p:cNvSpPr txBox="1">
            <a:spLocks/>
          </p:cNvSpPr>
          <p:nvPr/>
        </p:nvSpPr>
        <p:spPr>
          <a:xfrm>
            <a:off x="454309" y="2367019"/>
            <a:ext cx="4607280" cy="3231654"/>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Easily provision fully managed clusters with automatically configured monitoring capabilities based on Prometheus </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Real-time personalized recommendations to optimize your AKS deployments with Azure Advisor integration</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Elastically add compute capacity with serverless Kubernetes in seconds without worrying about managing the infrastructure. </a:t>
            </a:r>
          </a:p>
          <a:p>
            <a:pPr marL="182880" marR="0" lvl="0" indent="-182880" algn="l" defTabSz="932742" rtl="0" eaLnBrk="1" fontAlgn="auto" latinLnBrk="0" hangingPunct="1">
              <a:lnSpc>
                <a:spcPct val="100000"/>
              </a:lnSpc>
              <a:spcBef>
                <a:spcPct val="0"/>
              </a:spcBef>
              <a:spcAft>
                <a:spcPts val="1200"/>
              </a:spcAft>
              <a:buClr>
                <a:srgbClr val="0F78D4"/>
              </a:buClr>
              <a:buSzTx/>
              <a:buFont typeface="Arial" panose="020B0604020202020204" pitchFamily="34" charset="0"/>
              <a:buChar char="•"/>
              <a:tabLst/>
              <a:defRPr/>
            </a:pPr>
            <a:r>
              <a:rPr kumimoji="0" lang="en-US" sz="1500" b="0" i="0" u="none" strike="noStrike" kern="1200" cap="none" spc="0" normalizeH="0" baseline="0" noProof="0" dirty="0">
                <a:ln w="3175">
                  <a:noFill/>
                </a:ln>
                <a:solidFill>
                  <a:srgbClr val="3C3C41"/>
                </a:solidFill>
                <a:effectLst/>
                <a:uLnTx/>
                <a:uFillTx/>
                <a:latin typeface="Segoe UI" panose="020B0502040204020203" pitchFamily="34" charset="0"/>
                <a:ea typeface="+mn-ea"/>
                <a:cs typeface="Segoe UI" pitchFamily="34" charset="0"/>
              </a:rPr>
              <a:t>Higher availability using redundancies across availability zones, protecting applications from datacenter failures</a:t>
            </a:r>
          </a:p>
        </p:txBody>
      </p:sp>
      <p:grpSp>
        <p:nvGrpSpPr>
          <p:cNvPr id="3" name="Group 2" descr="operational efficiency visual">
            <a:extLst>
              <a:ext uri="{FF2B5EF4-FFF2-40B4-BE49-F238E27FC236}">
                <a16:creationId xmlns:a16="http://schemas.microsoft.com/office/drawing/2014/main" id="{217734DF-DCAC-4415-8320-1FC7208FA003}"/>
              </a:ext>
            </a:extLst>
          </p:cNvPr>
          <p:cNvGrpSpPr/>
          <p:nvPr/>
        </p:nvGrpSpPr>
        <p:grpSpPr>
          <a:xfrm>
            <a:off x="6105431" y="2041351"/>
            <a:ext cx="5741512" cy="4434786"/>
            <a:chOff x="6105431" y="2041351"/>
            <a:chExt cx="5741512" cy="4434786"/>
          </a:xfrm>
        </p:grpSpPr>
        <p:grpSp>
          <p:nvGrpSpPr>
            <p:cNvPr id="75" name="Group 74">
              <a:extLst>
                <a:ext uri="{FF2B5EF4-FFF2-40B4-BE49-F238E27FC236}">
                  <a16:creationId xmlns:a16="http://schemas.microsoft.com/office/drawing/2014/main" id="{84ED6CF6-AB23-47E0-AC76-B05E25972E23}"/>
                </a:ext>
              </a:extLst>
            </p:cNvPr>
            <p:cNvGrpSpPr/>
            <p:nvPr/>
          </p:nvGrpSpPr>
          <p:grpSpPr>
            <a:xfrm>
              <a:off x="10054337" y="2041351"/>
              <a:ext cx="1142625" cy="710483"/>
              <a:chOff x="9473581" y="1877944"/>
              <a:chExt cx="1142625" cy="710483"/>
            </a:xfrm>
          </p:grpSpPr>
          <p:sp>
            <p:nvSpPr>
              <p:cNvPr id="151" name="people_4" title="Icon of a person">
                <a:extLst>
                  <a:ext uri="{FF2B5EF4-FFF2-40B4-BE49-F238E27FC236}">
                    <a16:creationId xmlns:a16="http://schemas.microsoft.com/office/drawing/2014/main" id="{D9339962-D292-48F8-9D05-151063C8DA64}"/>
                  </a:ext>
                </a:extLst>
              </p:cNvPr>
              <p:cNvSpPr>
                <a:spLocks noChangeAspect="1" noEditPoints="1"/>
              </p:cNvSpPr>
              <p:nvPr/>
            </p:nvSpPr>
            <p:spPr bwMode="auto">
              <a:xfrm>
                <a:off x="9848799" y="2149968"/>
                <a:ext cx="392188" cy="43845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52" name="TextBox 151">
                <a:extLst>
                  <a:ext uri="{FF2B5EF4-FFF2-40B4-BE49-F238E27FC236}">
                    <a16:creationId xmlns:a16="http://schemas.microsoft.com/office/drawing/2014/main" id="{A29AB425-FE2B-4C1B-9DAE-8A6861CA3AE7}"/>
                  </a:ext>
                </a:extLst>
              </p:cNvPr>
              <p:cNvSpPr txBox="1"/>
              <p:nvPr/>
            </p:nvSpPr>
            <p:spPr>
              <a:xfrm>
                <a:off x="9473581" y="1877944"/>
                <a:ext cx="1142625" cy="212366"/>
              </a:xfrm>
              <a:prstGeom prst="rect">
                <a:avLst/>
              </a:prstGeom>
              <a:noFill/>
            </p:spPr>
            <p:txBody>
              <a:bodyPr wrap="square" lIns="0" tIns="27432" rIns="0" bIns="0" rtlCol="0" anchor="b">
                <a:spAutoFit/>
              </a:bodyPr>
              <a:lstStyle/>
              <a:p>
                <a:pPr algn="ctr"/>
                <a:r>
                  <a:rPr lang="en-US" sz="1200">
                    <a:solidFill>
                      <a:srgbClr val="3C3C41"/>
                    </a:solidFill>
                    <a:latin typeface="Segoe UI Semibold" panose="020B0702040204020203" pitchFamily="34" charset="0"/>
                    <a:cs typeface="Segoe UI Semibold" panose="020B0702040204020203" pitchFamily="34" charset="0"/>
                  </a:rPr>
                  <a:t>User</a:t>
                </a:r>
              </a:p>
            </p:txBody>
          </p:sp>
        </p:grpSp>
        <p:sp>
          <p:nvSpPr>
            <p:cNvPr id="78" name="Rectangle: Rounded Corners 77">
              <a:extLst>
                <a:ext uri="{FF2B5EF4-FFF2-40B4-BE49-F238E27FC236}">
                  <a16:creationId xmlns:a16="http://schemas.microsoft.com/office/drawing/2014/main" id="{FE767EBE-C20C-4571-BAD6-E785EE43B9FC}"/>
                </a:ext>
              </a:extLst>
            </p:cNvPr>
            <p:cNvSpPr/>
            <p:nvPr/>
          </p:nvSpPr>
          <p:spPr>
            <a:xfrm>
              <a:off x="6665343" y="2910840"/>
              <a:ext cx="5181600" cy="2453640"/>
            </a:xfrm>
            <a:prstGeom prst="roundRect">
              <a:avLst>
                <a:gd name="adj" fmla="val 0"/>
              </a:avLst>
            </a:prstGeom>
            <a:solidFill>
              <a:schemeClr val="bg1">
                <a:lumMod val="9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a:solidFill>
                  <a:srgbClr val="3C3C41"/>
                </a:solidFill>
                <a:latin typeface="Calibri" panose="020F0502020204030204"/>
                <a:cs typeface="Segoe UI" pitchFamily="34" charset="0"/>
              </a:endParaRPr>
            </a:p>
          </p:txBody>
        </p:sp>
        <p:sp>
          <p:nvSpPr>
            <p:cNvPr id="80" name="Rectangle 79">
              <a:extLst>
                <a:ext uri="{FF2B5EF4-FFF2-40B4-BE49-F238E27FC236}">
                  <a16:creationId xmlns:a16="http://schemas.microsoft.com/office/drawing/2014/main" id="{5F0E6BE3-F23F-4813-8EC0-368BDB00A058}"/>
                </a:ext>
              </a:extLst>
            </p:cNvPr>
            <p:cNvSpPr/>
            <p:nvPr/>
          </p:nvSpPr>
          <p:spPr bwMode="auto">
            <a:xfrm>
              <a:off x="7724552" y="3302634"/>
              <a:ext cx="2899404" cy="1463040"/>
            </a:xfrm>
            <a:prstGeom prst="rect">
              <a:avLst/>
            </a:prstGeom>
            <a:solidFill>
              <a:srgbClr val="B3DEFF"/>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sp>
          <p:nvSpPr>
            <p:cNvPr id="81" name="TextBox 80">
              <a:extLst>
                <a:ext uri="{FF2B5EF4-FFF2-40B4-BE49-F238E27FC236}">
                  <a16:creationId xmlns:a16="http://schemas.microsoft.com/office/drawing/2014/main" id="{E9969AA9-BAB3-492B-89DB-28847152964D}"/>
                </a:ext>
              </a:extLst>
            </p:cNvPr>
            <p:cNvSpPr txBox="1"/>
            <p:nvPr/>
          </p:nvSpPr>
          <p:spPr>
            <a:xfrm>
              <a:off x="7724552" y="3063898"/>
              <a:ext cx="2411724" cy="184666"/>
            </a:xfrm>
            <a:prstGeom prst="rect">
              <a:avLst/>
            </a:prstGeom>
            <a:noFill/>
          </p:spPr>
          <p:txBody>
            <a:bodyPr wrap="square" lIns="0" tIns="0" rIns="0" bIns="0" rtlCol="0" anchor="b">
              <a:spAutoFit/>
            </a:bodyPr>
            <a:lstStyle/>
            <a:p>
              <a:r>
                <a:rPr lang="en-US" sz="1200">
                  <a:solidFill>
                    <a:srgbClr val="3C3C41"/>
                  </a:solidFill>
                  <a:latin typeface="Segoe UI Semibold" panose="020B0702040204020203" pitchFamily="34" charset="0"/>
                  <a:cs typeface="Segoe UI Semibold" panose="020B0702040204020203" pitchFamily="34" charset="0"/>
                </a:rPr>
                <a:t>AKS prod cluster</a:t>
              </a:r>
            </a:p>
          </p:txBody>
        </p:sp>
        <p:grpSp>
          <p:nvGrpSpPr>
            <p:cNvPr id="82" name="Group 81">
              <a:extLst>
                <a:ext uri="{FF2B5EF4-FFF2-40B4-BE49-F238E27FC236}">
                  <a16:creationId xmlns:a16="http://schemas.microsoft.com/office/drawing/2014/main" id="{404F87D8-8B22-46E4-AAC2-5DFD5BA02261}"/>
                </a:ext>
              </a:extLst>
            </p:cNvPr>
            <p:cNvGrpSpPr/>
            <p:nvPr/>
          </p:nvGrpSpPr>
          <p:grpSpPr>
            <a:xfrm>
              <a:off x="8173699" y="3479816"/>
              <a:ext cx="1995529" cy="884194"/>
              <a:chOff x="8231208" y="3479816"/>
              <a:chExt cx="1995529" cy="884194"/>
            </a:xfrm>
          </p:grpSpPr>
          <p:sp>
            <p:nvSpPr>
              <p:cNvPr id="136" name="Rectangle 135">
                <a:extLst>
                  <a:ext uri="{FF2B5EF4-FFF2-40B4-BE49-F238E27FC236}">
                    <a16:creationId xmlns:a16="http://schemas.microsoft.com/office/drawing/2014/main" id="{911F34AF-CA1D-420F-AD19-6A6621845934}"/>
                  </a:ext>
                </a:extLst>
              </p:cNvPr>
              <p:cNvSpPr/>
              <p:nvPr/>
            </p:nvSpPr>
            <p:spPr>
              <a:xfrm>
                <a:off x="8231209" y="3726519"/>
                <a:ext cx="1995528" cy="637491"/>
              </a:xfrm>
              <a:prstGeom prst="rect">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B3FA36AA-2328-4625-9CC5-DFBAB0BDAFE3}"/>
                  </a:ext>
                </a:extLst>
              </p:cNvPr>
              <p:cNvSpPr txBox="1"/>
              <p:nvPr/>
            </p:nvSpPr>
            <p:spPr>
              <a:xfrm>
                <a:off x="8231208" y="3479816"/>
                <a:ext cx="1567543" cy="184666"/>
              </a:xfrm>
              <a:prstGeom prst="rect">
                <a:avLst/>
              </a:prstGeom>
              <a:noFill/>
            </p:spPr>
            <p:txBody>
              <a:bodyPr wrap="square" lIns="0" tIns="0" rIns="0" bIns="0" rtlCol="0" anchor="b">
                <a:spAutoFit/>
              </a:bodyPr>
              <a:lstStyle/>
              <a:p>
                <a:r>
                  <a:rPr lang="en-US" sz="1200">
                    <a:solidFill>
                      <a:srgbClr val="3C3C41"/>
                    </a:solidFill>
                    <a:latin typeface="Segoe UI Semibold" panose="020B0702040204020203" pitchFamily="34" charset="0"/>
                    <a:cs typeface="Segoe UI Semibold" panose="020B0702040204020203" pitchFamily="34" charset="0"/>
                  </a:rPr>
                  <a:t>Microservices</a:t>
                </a:r>
              </a:p>
            </p:txBody>
          </p:sp>
          <p:grpSp>
            <p:nvGrpSpPr>
              <p:cNvPr id="138" name="Group 137">
                <a:extLst>
                  <a:ext uri="{FF2B5EF4-FFF2-40B4-BE49-F238E27FC236}">
                    <a16:creationId xmlns:a16="http://schemas.microsoft.com/office/drawing/2014/main" id="{E93D7438-6D39-4580-BC22-07A005390A38}"/>
                  </a:ext>
                </a:extLst>
              </p:cNvPr>
              <p:cNvGrpSpPr/>
              <p:nvPr/>
            </p:nvGrpSpPr>
            <p:grpSpPr>
              <a:xfrm>
                <a:off x="8362662" y="3862384"/>
                <a:ext cx="1732623" cy="365760"/>
                <a:chOff x="5960485" y="4117619"/>
                <a:chExt cx="1732623" cy="365760"/>
              </a:xfrm>
            </p:grpSpPr>
            <p:grpSp>
              <p:nvGrpSpPr>
                <p:cNvPr id="139" name="Group 138">
                  <a:extLst>
                    <a:ext uri="{FF2B5EF4-FFF2-40B4-BE49-F238E27FC236}">
                      <a16:creationId xmlns:a16="http://schemas.microsoft.com/office/drawing/2014/main" id="{114ED5FC-39A6-4224-A939-C478584806DF}"/>
                    </a:ext>
                  </a:extLst>
                </p:cNvPr>
                <p:cNvGrpSpPr/>
                <p:nvPr/>
              </p:nvGrpSpPr>
              <p:grpSpPr>
                <a:xfrm>
                  <a:off x="5960485" y="4117619"/>
                  <a:ext cx="365760" cy="365760"/>
                  <a:chOff x="6367938" y="4255015"/>
                  <a:chExt cx="365760" cy="365760"/>
                </a:xfrm>
              </p:grpSpPr>
              <p:sp>
                <p:nvSpPr>
                  <p:cNvPr id="149" name="Rectangle: Rounded Corners 148">
                    <a:extLst>
                      <a:ext uri="{FF2B5EF4-FFF2-40B4-BE49-F238E27FC236}">
                        <a16:creationId xmlns:a16="http://schemas.microsoft.com/office/drawing/2014/main" id="{BA8EFDFB-05C0-4BC8-B796-6F8869B39A52}"/>
                      </a:ext>
                    </a:extLst>
                  </p:cNvPr>
                  <p:cNvSpPr/>
                  <p:nvPr/>
                </p:nvSpPr>
                <p:spPr>
                  <a:xfrm>
                    <a:off x="6367938" y="4255015"/>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IoT" title="Icon of five circles that all connect to a center circle">
                    <a:extLst>
                      <a:ext uri="{FF2B5EF4-FFF2-40B4-BE49-F238E27FC236}">
                        <a16:creationId xmlns:a16="http://schemas.microsoft.com/office/drawing/2014/main" id="{76ADB1BD-1AE3-4DB9-9448-BF846ACE6778}"/>
                      </a:ext>
                    </a:extLst>
                  </p:cNvPr>
                  <p:cNvSpPr>
                    <a:spLocks noChangeAspect="1" noEditPoints="1"/>
                  </p:cNvSpPr>
                  <p:nvPr/>
                </p:nvSpPr>
                <p:spPr bwMode="auto">
                  <a:xfrm>
                    <a:off x="6436701" y="4323595"/>
                    <a:ext cx="228234" cy="2286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3C3C4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8B75D098-97A9-4F3D-A80D-42BEDDEF4EC0}"/>
                    </a:ext>
                  </a:extLst>
                </p:cNvPr>
                <p:cNvGrpSpPr/>
                <p:nvPr/>
              </p:nvGrpSpPr>
              <p:grpSpPr>
                <a:xfrm>
                  <a:off x="6416106" y="4117619"/>
                  <a:ext cx="365760" cy="365760"/>
                  <a:chOff x="6367938" y="4255015"/>
                  <a:chExt cx="365760" cy="365760"/>
                </a:xfrm>
              </p:grpSpPr>
              <p:sp>
                <p:nvSpPr>
                  <p:cNvPr id="147" name="Rectangle: Rounded Corners 146">
                    <a:extLst>
                      <a:ext uri="{FF2B5EF4-FFF2-40B4-BE49-F238E27FC236}">
                        <a16:creationId xmlns:a16="http://schemas.microsoft.com/office/drawing/2014/main" id="{E28BDD3E-C934-41C0-BF9F-4F9E53B52B74}"/>
                      </a:ext>
                    </a:extLst>
                  </p:cNvPr>
                  <p:cNvSpPr/>
                  <p:nvPr/>
                </p:nvSpPr>
                <p:spPr>
                  <a:xfrm>
                    <a:off x="6367938" y="4255015"/>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IoT" title="Icon of five circles that all connect to a center circle">
                    <a:extLst>
                      <a:ext uri="{FF2B5EF4-FFF2-40B4-BE49-F238E27FC236}">
                        <a16:creationId xmlns:a16="http://schemas.microsoft.com/office/drawing/2014/main" id="{E40D6075-1ED4-4B0B-AA03-D608BFA62069}"/>
                      </a:ext>
                    </a:extLst>
                  </p:cNvPr>
                  <p:cNvSpPr>
                    <a:spLocks noChangeAspect="1" noEditPoints="1"/>
                  </p:cNvSpPr>
                  <p:nvPr/>
                </p:nvSpPr>
                <p:spPr bwMode="auto">
                  <a:xfrm>
                    <a:off x="6436701" y="4323595"/>
                    <a:ext cx="228234" cy="2286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3C3C4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1CD55046-5186-4330-9461-20A36CB13406}"/>
                    </a:ext>
                  </a:extLst>
                </p:cNvPr>
                <p:cNvGrpSpPr/>
                <p:nvPr/>
              </p:nvGrpSpPr>
              <p:grpSpPr>
                <a:xfrm>
                  <a:off x="6871727" y="4117619"/>
                  <a:ext cx="365760" cy="365760"/>
                  <a:chOff x="6367938" y="4255015"/>
                  <a:chExt cx="365760" cy="365760"/>
                </a:xfrm>
              </p:grpSpPr>
              <p:sp>
                <p:nvSpPr>
                  <p:cNvPr id="145" name="Rectangle: Rounded Corners 144">
                    <a:extLst>
                      <a:ext uri="{FF2B5EF4-FFF2-40B4-BE49-F238E27FC236}">
                        <a16:creationId xmlns:a16="http://schemas.microsoft.com/office/drawing/2014/main" id="{5B36AB4B-3E16-462C-8E98-9AF628C0D282}"/>
                      </a:ext>
                    </a:extLst>
                  </p:cNvPr>
                  <p:cNvSpPr/>
                  <p:nvPr/>
                </p:nvSpPr>
                <p:spPr>
                  <a:xfrm>
                    <a:off x="6367938" y="4255015"/>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IoT" title="Icon of five circles that all connect to a center circle">
                    <a:extLst>
                      <a:ext uri="{FF2B5EF4-FFF2-40B4-BE49-F238E27FC236}">
                        <a16:creationId xmlns:a16="http://schemas.microsoft.com/office/drawing/2014/main" id="{7AEFFB46-36A2-4F10-B48C-510FB7AB5D1C}"/>
                      </a:ext>
                    </a:extLst>
                  </p:cNvPr>
                  <p:cNvSpPr>
                    <a:spLocks noChangeAspect="1" noEditPoints="1"/>
                  </p:cNvSpPr>
                  <p:nvPr/>
                </p:nvSpPr>
                <p:spPr bwMode="auto">
                  <a:xfrm>
                    <a:off x="6436701" y="4323595"/>
                    <a:ext cx="228234" cy="2286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3C3C4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958FA85-19FE-481B-AF7C-A46DA3163126}"/>
                    </a:ext>
                  </a:extLst>
                </p:cNvPr>
                <p:cNvGrpSpPr/>
                <p:nvPr/>
              </p:nvGrpSpPr>
              <p:grpSpPr>
                <a:xfrm>
                  <a:off x="7327348" y="4117619"/>
                  <a:ext cx="365760" cy="365760"/>
                  <a:chOff x="6367938" y="4255015"/>
                  <a:chExt cx="365760" cy="365760"/>
                </a:xfrm>
              </p:grpSpPr>
              <p:sp>
                <p:nvSpPr>
                  <p:cNvPr id="143" name="Rectangle: Rounded Corners 142">
                    <a:extLst>
                      <a:ext uri="{FF2B5EF4-FFF2-40B4-BE49-F238E27FC236}">
                        <a16:creationId xmlns:a16="http://schemas.microsoft.com/office/drawing/2014/main" id="{EF077D81-49D5-4241-A8E8-58CD9071B8D2}"/>
                      </a:ext>
                    </a:extLst>
                  </p:cNvPr>
                  <p:cNvSpPr/>
                  <p:nvPr/>
                </p:nvSpPr>
                <p:spPr>
                  <a:xfrm>
                    <a:off x="6367938" y="4255015"/>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IoT" title="Icon of five circles that all connect to a center circle">
                    <a:extLst>
                      <a:ext uri="{FF2B5EF4-FFF2-40B4-BE49-F238E27FC236}">
                        <a16:creationId xmlns:a16="http://schemas.microsoft.com/office/drawing/2014/main" id="{EEC69BD1-A33E-436F-AE88-10E6EF0A6CBE}"/>
                      </a:ext>
                    </a:extLst>
                  </p:cNvPr>
                  <p:cNvSpPr>
                    <a:spLocks noChangeAspect="1" noEditPoints="1"/>
                  </p:cNvSpPr>
                  <p:nvPr/>
                </p:nvSpPr>
                <p:spPr bwMode="auto">
                  <a:xfrm>
                    <a:off x="6436701" y="4323595"/>
                    <a:ext cx="228234" cy="2286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3C3C4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83" name="Group 82">
              <a:extLst>
                <a:ext uri="{FF2B5EF4-FFF2-40B4-BE49-F238E27FC236}">
                  <a16:creationId xmlns:a16="http://schemas.microsoft.com/office/drawing/2014/main" id="{010D16CB-A0AA-4D75-BD38-D3AE723E7E53}"/>
                </a:ext>
              </a:extLst>
            </p:cNvPr>
            <p:cNvGrpSpPr/>
            <p:nvPr/>
          </p:nvGrpSpPr>
          <p:grpSpPr>
            <a:xfrm>
              <a:off x="10392814" y="3532097"/>
              <a:ext cx="1287352" cy="457200"/>
              <a:chOff x="8242298" y="2412999"/>
              <a:chExt cx="1287352" cy="457200"/>
            </a:xfrm>
          </p:grpSpPr>
          <p:grpSp>
            <p:nvGrpSpPr>
              <p:cNvPr id="132" name="Group 131">
                <a:extLst>
                  <a:ext uri="{FF2B5EF4-FFF2-40B4-BE49-F238E27FC236}">
                    <a16:creationId xmlns:a16="http://schemas.microsoft.com/office/drawing/2014/main" id="{A5E63708-AC88-4C74-97DF-D148ED56D678}"/>
                  </a:ext>
                </a:extLst>
              </p:cNvPr>
              <p:cNvGrpSpPr/>
              <p:nvPr/>
            </p:nvGrpSpPr>
            <p:grpSpPr>
              <a:xfrm>
                <a:off x="8242298" y="2412999"/>
                <a:ext cx="457200" cy="457200"/>
                <a:chOff x="8242298" y="2412999"/>
                <a:chExt cx="457200" cy="457200"/>
              </a:xfrm>
            </p:grpSpPr>
            <p:sp>
              <p:nvSpPr>
                <p:cNvPr id="134" name="Oval 133">
                  <a:extLst>
                    <a:ext uri="{FF2B5EF4-FFF2-40B4-BE49-F238E27FC236}">
                      <a16:creationId xmlns:a16="http://schemas.microsoft.com/office/drawing/2014/main" id="{F8DC88FB-C44B-4859-818D-6368B4AE997E}"/>
                    </a:ext>
                  </a:extLst>
                </p:cNvPr>
                <p:cNvSpPr/>
                <p:nvPr/>
              </p:nvSpPr>
              <p:spPr>
                <a:xfrm>
                  <a:off x="8242298" y="2412999"/>
                  <a:ext cx="457200" cy="457200"/>
                </a:xfrm>
                <a:prstGeom prst="ellipse">
                  <a:avLst/>
                </a:prstGeom>
                <a:solidFill>
                  <a:srgbClr val="F2F2F2"/>
                </a:solidFill>
                <a:ln>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DevUpdate_ECC5" title="Icon of a clock with an arrow around it pointing clockwise">
                  <a:extLst>
                    <a:ext uri="{FF2B5EF4-FFF2-40B4-BE49-F238E27FC236}">
                      <a16:creationId xmlns:a16="http://schemas.microsoft.com/office/drawing/2014/main" id="{227A2A99-AB7B-4323-BE68-411085D30F97}"/>
                    </a:ext>
                  </a:extLst>
                </p:cNvPr>
                <p:cNvSpPr>
                  <a:spLocks noChangeAspect="1" noEditPoints="1"/>
                </p:cNvSpPr>
                <p:nvPr/>
              </p:nvSpPr>
              <p:spPr bwMode="auto">
                <a:xfrm>
                  <a:off x="8333771" y="2504439"/>
                  <a:ext cx="274254" cy="27432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a:solidFill>
                    <a:srgbClr val="3C3C4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3" name="TextBox 132">
                <a:extLst>
                  <a:ext uri="{FF2B5EF4-FFF2-40B4-BE49-F238E27FC236}">
                    <a16:creationId xmlns:a16="http://schemas.microsoft.com/office/drawing/2014/main" id="{455624E9-2E6B-44E8-BB9D-A7709D2AA829}"/>
                  </a:ext>
                </a:extLst>
              </p:cNvPr>
              <p:cNvSpPr txBox="1"/>
              <p:nvPr/>
            </p:nvSpPr>
            <p:spPr>
              <a:xfrm>
                <a:off x="8763301" y="2549266"/>
                <a:ext cx="766349" cy="184666"/>
              </a:xfrm>
              <a:prstGeom prst="rect">
                <a:avLst/>
              </a:prstGeom>
              <a:noFill/>
            </p:spPr>
            <p:txBody>
              <a:bodyPr wrap="square" lIns="0" tIns="0" rIns="0" bIns="0" rtlCol="0" anchor="b">
                <a:spAutoFit/>
              </a:bodyPr>
              <a:lstStyle/>
              <a:p>
                <a:r>
                  <a:rPr lang="en-US" sz="1200" dirty="0">
                    <a:solidFill>
                      <a:srgbClr val="3C3C41"/>
                    </a:solidFill>
                    <a:latin typeface="Segoe UI Semibold" panose="020B0702040204020203" pitchFamily="34" charset="0"/>
                    <a:cs typeface="Segoe UI Semibold" panose="020B0702040204020203" pitchFamily="34" charset="0"/>
                  </a:rPr>
                  <a:t>Availability</a:t>
                </a:r>
              </a:p>
            </p:txBody>
          </p:sp>
        </p:grpSp>
        <p:grpSp>
          <p:nvGrpSpPr>
            <p:cNvPr id="84" name="Group 83">
              <a:extLst>
                <a:ext uri="{FF2B5EF4-FFF2-40B4-BE49-F238E27FC236}">
                  <a16:creationId xmlns:a16="http://schemas.microsoft.com/office/drawing/2014/main" id="{FE8BCDE1-8991-48CB-B368-173716B7DE1F}"/>
                </a:ext>
              </a:extLst>
            </p:cNvPr>
            <p:cNvGrpSpPr/>
            <p:nvPr/>
          </p:nvGrpSpPr>
          <p:grpSpPr>
            <a:xfrm>
              <a:off x="10392814" y="4111217"/>
              <a:ext cx="1126326" cy="457200"/>
              <a:chOff x="8242298" y="3418839"/>
              <a:chExt cx="1126326" cy="457200"/>
            </a:xfrm>
          </p:grpSpPr>
          <p:sp>
            <p:nvSpPr>
              <p:cNvPr id="129" name="Oval 128">
                <a:extLst>
                  <a:ext uri="{FF2B5EF4-FFF2-40B4-BE49-F238E27FC236}">
                    <a16:creationId xmlns:a16="http://schemas.microsoft.com/office/drawing/2014/main" id="{3E0C387A-66ED-4AF2-BF43-26F6A984A43D}"/>
                  </a:ext>
                </a:extLst>
              </p:cNvPr>
              <p:cNvSpPr/>
              <p:nvPr/>
            </p:nvSpPr>
            <p:spPr>
              <a:xfrm>
                <a:off x="8242298" y="3418839"/>
                <a:ext cx="457200" cy="457200"/>
              </a:xfrm>
              <a:prstGeom prst="ellipse">
                <a:avLst/>
              </a:prstGeom>
              <a:solidFill>
                <a:srgbClr val="F2F2F2"/>
              </a:solidFill>
              <a:ln>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MiniExpand_E93A" title="Icon of a rectangle on the lower-left inside a larger rectangle with an arrow pointed to the upper-right corner">
                <a:extLst>
                  <a:ext uri="{FF2B5EF4-FFF2-40B4-BE49-F238E27FC236}">
                    <a16:creationId xmlns:a16="http://schemas.microsoft.com/office/drawing/2014/main" id="{E152C62D-AF3A-447A-B72F-C94212190F19}"/>
                  </a:ext>
                </a:extLst>
              </p:cNvPr>
              <p:cNvSpPr>
                <a:spLocks noChangeAspect="1" noEditPoints="1"/>
              </p:cNvSpPr>
              <p:nvPr/>
            </p:nvSpPr>
            <p:spPr bwMode="auto">
              <a:xfrm>
                <a:off x="8343766" y="3539825"/>
                <a:ext cx="254265" cy="215229"/>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3C3C4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sp>
            <p:nvSpPr>
              <p:cNvPr id="131" name="TextBox 130">
                <a:extLst>
                  <a:ext uri="{FF2B5EF4-FFF2-40B4-BE49-F238E27FC236}">
                    <a16:creationId xmlns:a16="http://schemas.microsoft.com/office/drawing/2014/main" id="{13AE43D0-5B89-4243-B399-A94CF6579018}"/>
                  </a:ext>
                </a:extLst>
              </p:cNvPr>
              <p:cNvSpPr txBox="1"/>
              <p:nvPr/>
            </p:nvSpPr>
            <p:spPr>
              <a:xfrm>
                <a:off x="8763301" y="3462773"/>
                <a:ext cx="605323" cy="369332"/>
              </a:xfrm>
              <a:prstGeom prst="rect">
                <a:avLst/>
              </a:prstGeom>
              <a:noFill/>
            </p:spPr>
            <p:txBody>
              <a:bodyPr wrap="square" lIns="0" tIns="0" rIns="0" bIns="0" rtlCol="0" anchor="b">
                <a:spAutoFit/>
              </a:bodyPr>
              <a:lstStyle/>
              <a:p>
                <a:r>
                  <a:rPr lang="en-US" sz="1200">
                    <a:solidFill>
                      <a:srgbClr val="3C3C41"/>
                    </a:solidFill>
                    <a:latin typeface="Segoe UI Semibold" panose="020B0702040204020203" pitchFamily="34" charset="0"/>
                    <a:cs typeface="Segoe UI Semibold" panose="020B0702040204020203" pitchFamily="34" charset="0"/>
                  </a:rPr>
                  <a:t>Auto</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scaling</a:t>
                </a:r>
              </a:p>
            </p:txBody>
          </p:sp>
        </p:grpSp>
        <p:grpSp>
          <p:nvGrpSpPr>
            <p:cNvPr id="85" name="Group 84">
              <a:extLst>
                <a:ext uri="{FF2B5EF4-FFF2-40B4-BE49-F238E27FC236}">
                  <a16:creationId xmlns:a16="http://schemas.microsoft.com/office/drawing/2014/main" id="{23A47FE8-4966-481B-8F27-5A8F5194DD99}"/>
                </a:ext>
              </a:extLst>
            </p:cNvPr>
            <p:cNvGrpSpPr/>
            <p:nvPr/>
          </p:nvGrpSpPr>
          <p:grpSpPr>
            <a:xfrm>
              <a:off x="6941389" y="3532097"/>
              <a:ext cx="1011461" cy="457200"/>
              <a:chOff x="4790873" y="3616959"/>
              <a:chExt cx="1011461" cy="457200"/>
            </a:xfrm>
          </p:grpSpPr>
          <p:sp>
            <p:nvSpPr>
              <p:cNvPr id="125" name="TextBox 124">
                <a:extLst>
                  <a:ext uri="{FF2B5EF4-FFF2-40B4-BE49-F238E27FC236}">
                    <a16:creationId xmlns:a16="http://schemas.microsoft.com/office/drawing/2014/main" id="{15B918D8-56F4-4806-96A9-2032F1B3D674}"/>
                  </a:ext>
                </a:extLst>
              </p:cNvPr>
              <p:cNvSpPr txBox="1"/>
              <p:nvPr/>
            </p:nvSpPr>
            <p:spPr>
              <a:xfrm>
                <a:off x="4790873" y="3660893"/>
                <a:ext cx="485342" cy="369332"/>
              </a:xfrm>
              <a:prstGeom prst="rect">
                <a:avLst/>
              </a:prstGeom>
              <a:noFill/>
            </p:spPr>
            <p:txBody>
              <a:bodyPr wrap="square" lIns="0" tIns="0" rIns="0" bIns="0" rtlCol="0" anchor="b">
                <a:spAutoFit/>
              </a:bodyPr>
              <a:lstStyle/>
              <a:p>
                <a:pPr algn="r"/>
                <a:r>
                  <a:rPr lang="en-US" sz="1200">
                    <a:solidFill>
                      <a:srgbClr val="3C3C41"/>
                    </a:solidFill>
                    <a:latin typeface="Segoe UI Semibold" panose="020B0702040204020203" pitchFamily="34" charset="0"/>
                    <a:cs typeface="Segoe UI Semibold" panose="020B0702040204020203" pitchFamily="34" charset="0"/>
                  </a:rPr>
                  <a:t>Auto</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repair</a:t>
                </a:r>
              </a:p>
            </p:txBody>
          </p:sp>
          <p:grpSp>
            <p:nvGrpSpPr>
              <p:cNvPr id="126" name="Group 125">
                <a:extLst>
                  <a:ext uri="{FF2B5EF4-FFF2-40B4-BE49-F238E27FC236}">
                    <a16:creationId xmlns:a16="http://schemas.microsoft.com/office/drawing/2014/main" id="{E76CF6D3-DB9A-45FF-93A6-E9CE49654DC4}"/>
                  </a:ext>
                </a:extLst>
              </p:cNvPr>
              <p:cNvGrpSpPr/>
              <p:nvPr/>
            </p:nvGrpSpPr>
            <p:grpSpPr>
              <a:xfrm>
                <a:off x="5345134" y="3616959"/>
                <a:ext cx="457200" cy="457200"/>
                <a:chOff x="5349042" y="3616959"/>
                <a:chExt cx="457200" cy="457200"/>
              </a:xfrm>
            </p:grpSpPr>
            <p:sp>
              <p:nvSpPr>
                <p:cNvPr id="127" name="Oval 126">
                  <a:extLst>
                    <a:ext uri="{FF2B5EF4-FFF2-40B4-BE49-F238E27FC236}">
                      <a16:creationId xmlns:a16="http://schemas.microsoft.com/office/drawing/2014/main" id="{BD5C3A3B-239A-47FC-882A-860FBE58BDAC}"/>
                    </a:ext>
                  </a:extLst>
                </p:cNvPr>
                <p:cNvSpPr/>
                <p:nvPr/>
              </p:nvSpPr>
              <p:spPr>
                <a:xfrm>
                  <a:off x="5349042" y="3616959"/>
                  <a:ext cx="457200" cy="457200"/>
                </a:xfrm>
                <a:prstGeom prst="ellipse">
                  <a:avLst/>
                </a:prstGeom>
                <a:solidFill>
                  <a:srgbClr val="F2F2F2"/>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DeveloperTools_EC7A" title="Icon of a wrench and a screwdriver">
                  <a:extLst>
                    <a:ext uri="{FF2B5EF4-FFF2-40B4-BE49-F238E27FC236}">
                      <a16:creationId xmlns:a16="http://schemas.microsoft.com/office/drawing/2014/main" id="{5EA911B2-842C-414F-840A-9DCEAAF95EFE}"/>
                    </a:ext>
                  </a:extLst>
                </p:cNvPr>
                <p:cNvSpPr>
                  <a:spLocks noChangeAspect="1" noEditPoints="1"/>
                </p:cNvSpPr>
                <p:nvPr/>
              </p:nvSpPr>
              <p:spPr bwMode="auto">
                <a:xfrm>
                  <a:off x="5490593" y="3708399"/>
                  <a:ext cx="174099" cy="27432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flat">
                  <a:solidFill>
                    <a:srgbClr val="3C3C41"/>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sz="900" kern="0">
                    <a:gradFill>
                      <a:gsLst>
                        <a:gs pos="0">
                          <a:srgbClr val="505050"/>
                        </a:gs>
                        <a:gs pos="100000">
                          <a:srgbClr val="505050"/>
                        </a:gs>
                      </a:gsLst>
                      <a:lin ang="5400000" scaled="1"/>
                    </a:gradFill>
                    <a:latin typeface="Segoe UI"/>
                  </a:endParaRPr>
                </a:p>
              </p:txBody>
            </p:sp>
          </p:grpSp>
        </p:grpSp>
        <p:grpSp>
          <p:nvGrpSpPr>
            <p:cNvPr id="86" name="Group 85">
              <a:extLst>
                <a:ext uri="{FF2B5EF4-FFF2-40B4-BE49-F238E27FC236}">
                  <a16:creationId xmlns:a16="http://schemas.microsoft.com/office/drawing/2014/main" id="{EC117E60-EA20-4CE7-9F98-14E73D2076D7}"/>
                </a:ext>
              </a:extLst>
            </p:cNvPr>
            <p:cNvGrpSpPr/>
            <p:nvPr/>
          </p:nvGrpSpPr>
          <p:grpSpPr>
            <a:xfrm>
              <a:off x="6832121" y="4111217"/>
              <a:ext cx="1120729" cy="457200"/>
              <a:chOff x="4806652" y="4241799"/>
              <a:chExt cx="1120729" cy="457200"/>
            </a:xfrm>
          </p:grpSpPr>
          <p:sp>
            <p:nvSpPr>
              <p:cNvPr id="121" name="TextBox 120">
                <a:extLst>
                  <a:ext uri="{FF2B5EF4-FFF2-40B4-BE49-F238E27FC236}">
                    <a16:creationId xmlns:a16="http://schemas.microsoft.com/office/drawing/2014/main" id="{3D9B33CB-2BCE-4875-B418-BFAD50E72675}"/>
                  </a:ext>
                </a:extLst>
              </p:cNvPr>
              <p:cNvSpPr txBox="1"/>
              <p:nvPr/>
            </p:nvSpPr>
            <p:spPr>
              <a:xfrm>
                <a:off x="4806652" y="4285733"/>
                <a:ext cx="594610" cy="369332"/>
              </a:xfrm>
              <a:prstGeom prst="rect">
                <a:avLst/>
              </a:prstGeom>
              <a:noFill/>
            </p:spPr>
            <p:txBody>
              <a:bodyPr wrap="square" lIns="0" tIns="0" rIns="0" bIns="0" rtlCol="0" anchor="b">
                <a:spAutoFit/>
              </a:bodyPr>
              <a:lstStyle/>
              <a:p>
                <a:pPr algn="r"/>
                <a:r>
                  <a:rPr lang="en-US" sz="1200">
                    <a:solidFill>
                      <a:srgbClr val="3C3C41"/>
                    </a:solidFill>
                    <a:latin typeface="Segoe UI Semibold" panose="020B0702040204020203" pitchFamily="34" charset="0"/>
                    <a:cs typeface="Segoe UI Semibold" panose="020B0702040204020203" pitchFamily="34" charset="0"/>
                  </a:rPr>
                  <a:t>Auto</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upgrade</a:t>
                </a:r>
              </a:p>
            </p:txBody>
          </p:sp>
          <p:grpSp>
            <p:nvGrpSpPr>
              <p:cNvPr id="122" name="Group 121">
                <a:extLst>
                  <a:ext uri="{FF2B5EF4-FFF2-40B4-BE49-F238E27FC236}">
                    <a16:creationId xmlns:a16="http://schemas.microsoft.com/office/drawing/2014/main" id="{54B10159-6973-4A05-83DC-91E5544F9EDB}"/>
                  </a:ext>
                </a:extLst>
              </p:cNvPr>
              <p:cNvGrpSpPr/>
              <p:nvPr/>
            </p:nvGrpSpPr>
            <p:grpSpPr>
              <a:xfrm>
                <a:off x="5470181" y="4241799"/>
                <a:ext cx="457200" cy="457200"/>
                <a:chOff x="8242298" y="4241799"/>
                <a:chExt cx="457200" cy="457200"/>
              </a:xfrm>
            </p:grpSpPr>
            <p:sp>
              <p:nvSpPr>
                <p:cNvPr id="123" name="Oval 122">
                  <a:extLst>
                    <a:ext uri="{FF2B5EF4-FFF2-40B4-BE49-F238E27FC236}">
                      <a16:creationId xmlns:a16="http://schemas.microsoft.com/office/drawing/2014/main" id="{1B05908D-B5C7-40E4-9922-77EEDC6FCF77}"/>
                    </a:ext>
                  </a:extLst>
                </p:cNvPr>
                <p:cNvSpPr/>
                <p:nvPr/>
              </p:nvSpPr>
              <p:spPr>
                <a:xfrm>
                  <a:off x="8242298" y="4241799"/>
                  <a:ext cx="457200" cy="457200"/>
                </a:xfrm>
                <a:prstGeom prst="ellipse">
                  <a:avLst/>
                </a:prstGeom>
                <a:solidFill>
                  <a:srgbClr val="F2F2F2"/>
                </a:solidFill>
                <a:ln>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ransform_2" title="Icon of a circle and a square with a curved arrow between them">
                  <a:extLst>
                    <a:ext uri="{FF2B5EF4-FFF2-40B4-BE49-F238E27FC236}">
                      <a16:creationId xmlns:a16="http://schemas.microsoft.com/office/drawing/2014/main" id="{03EE2422-0374-4AAB-92BB-8E1140F06107}"/>
                    </a:ext>
                  </a:extLst>
                </p:cNvPr>
                <p:cNvSpPr>
                  <a:spLocks noChangeAspect="1" noEditPoints="1"/>
                </p:cNvSpPr>
                <p:nvPr/>
              </p:nvSpPr>
              <p:spPr bwMode="auto">
                <a:xfrm>
                  <a:off x="8336561" y="4345972"/>
                  <a:ext cx="268674" cy="248854"/>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2700" cap="flat">
                  <a:solidFill>
                    <a:srgbClr val="3C3C41"/>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sz="900" kern="0">
                    <a:gradFill>
                      <a:gsLst>
                        <a:gs pos="0">
                          <a:srgbClr val="505050"/>
                        </a:gs>
                        <a:gs pos="100000">
                          <a:srgbClr val="505050"/>
                        </a:gs>
                      </a:gsLst>
                      <a:lin ang="5400000" scaled="1"/>
                    </a:gradFill>
                    <a:latin typeface="Segoe UI"/>
                  </a:endParaRPr>
                </a:p>
              </p:txBody>
            </p:sp>
          </p:grpSp>
        </p:grpSp>
        <p:grpSp>
          <p:nvGrpSpPr>
            <p:cNvPr id="87" name="Group 86">
              <a:extLst>
                <a:ext uri="{FF2B5EF4-FFF2-40B4-BE49-F238E27FC236}">
                  <a16:creationId xmlns:a16="http://schemas.microsoft.com/office/drawing/2014/main" id="{81211141-A464-4285-8E18-F50FC1F509AF}"/>
                </a:ext>
              </a:extLst>
            </p:cNvPr>
            <p:cNvGrpSpPr/>
            <p:nvPr/>
          </p:nvGrpSpPr>
          <p:grpSpPr>
            <a:xfrm>
              <a:off x="6105431" y="2230456"/>
              <a:ext cx="1142625" cy="911492"/>
              <a:chOff x="11098827" y="1178896"/>
              <a:chExt cx="1142625" cy="911492"/>
            </a:xfrm>
          </p:grpSpPr>
          <p:sp>
            <p:nvSpPr>
              <p:cNvPr id="118" name="Rectangle: Rounded Corners 117">
                <a:extLst>
                  <a:ext uri="{FF2B5EF4-FFF2-40B4-BE49-F238E27FC236}">
                    <a16:creationId xmlns:a16="http://schemas.microsoft.com/office/drawing/2014/main" id="{7F26CC22-7A2E-4615-A699-006AD58F2C54}"/>
                  </a:ext>
                </a:extLst>
              </p:cNvPr>
              <p:cNvSpPr/>
              <p:nvPr/>
            </p:nvSpPr>
            <p:spPr>
              <a:xfrm>
                <a:off x="11441539" y="1633188"/>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A217B87C-9477-41AA-9E07-DB4D37CB51F4}"/>
                  </a:ext>
                </a:extLst>
              </p:cNvPr>
              <p:cNvSpPr txBox="1"/>
              <p:nvPr/>
            </p:nvSpPr>
            <p:spPr>
              <a:xfrm>
                <a:off x="11098827" y="1178896"/>
                <a:ext cx="1142625" cy="397032"/>
              </a:xfrm>
              <a:prstGeom prst="rect">
                <a:avLst/>
              </a:prstGeom>
              <a:noFill/>
            </p:spPr>
            <p:txBody>
              <a:bodyPr wrap="square" lIns="0" tIns="27432" rIns="0" bIns="0" rtlCol="0" anchor="b">
                <a:spAutoFit/>
              </a:bodyPr>
              <a:lstStyle/>
              <a:p>
                <a:pPr algn="ctr"/>
                <a:r>
                  <a:rPr lang="en-US" sz="1200">
                    <a:solidFill>
                      <a:srgbClr val="3C3C41"/>
                    </a:solidFill>
                    <a:latin typeface="Segoe UI Semibold" panose="020B0702040204020203" pitchFamily="34" charset="0"/>
                    <a:cs typeface="Segoe UI Semibold" panose="020B0702040204020203" pitchFamily="34" charset="0"/>
                  </a:rPr>
                  <a:t>Trusted </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Advisor</a:t>
                </a:r>
              </a:p>
            </p:txBody>
          </p:sp>
          <p:pic>
            <p:nvPicPr>
              <p:cNvPr id="120" name="Graphic 119">
                <a:extLst>
                  <a:ext uri="{FF2B5EF4-FFF2-40B4-BE49-F238E27FC236}">
                    <a16:creationId xmlns:a16="http://schemas.microsoft.com/office/drawing/2014/main" id="{94344E73-EC80-47F2-9C80-E08771F36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10119" y="1701768"/>
                <a:ext cx="320040" cy="320040"/>
              </a:xfrm>
              <a:prstGeom prst="rect">
                <a:avLst/>
              </a:prstGeom>
            </p:spPr>
          </p:pic>
        </p:grpSp>
        <p:cxnSp>
          <p:nvCxnSpPr>
            <p:cNvPr id="88" name="Straight Arrow Connector 87">
              <a:extLst>
                <a:ext uri="{FF2B5EF4-FFF2-40B4-BE49-F238E27FC236}">
                  <a16:creationId xmlns:a16="http://schemas.microsoft.com/office/drawing/2014/main" id="{81EC24CD-200A-4E59-970C-C791D0C1AD26}"/>
                </a:ext>
              </a:extLst>
            </p:cNvPr>
            <p:cNvCxnSpPr>
              <a:cxnSpLocks/>
            </p:cNvCxnSpPr>
            <p:nvPr/>
          </p:nvCxnSpPr>
          <p:spPr>
            <a:xfrm flipH="1">
              <a:off x="9174254" y="2714470"/>
              <a:ext cx="838" cy="581830"/>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D471D024-B515-4E97-B024-40859E8E2927}"/>
                </a:ext>
              </a:extLst>
            </p:cNvPr>
            <p:cNvGrpSpPr/>
            <p:nvPr/>
          </p:nvGrpSpPr>
          <p:grpSpPr>
            <a:xfrm>
              <a:off x="8834607" y="2109059"/>
              <a:ext cx="690534" cy="605411"/>
              <a:chOff x="9703353" y="2109059"/>
              <a:chExt cx="690534" cy="605411"/>
            </a:xfrm>
          </p:grpSpPr>
          <p:sp>
            <p:nvSpPr>
              <p:cNvPr id="115" name="Rectangle: Rounded Corners 114">
                <a:extLst>
                  <a:ext uri="{FF2B5EF4-FFF2-40B4-BE49-F238E27FC236}">
                    <a16:creationId xmlns:a16="http://schemas.microsoft.com/office/drawing/2014/main" id="{9E6AEC37-757F-47FD-BED0-49EBED710F57}"/>
                  </a:ext>
                </a:extLst>
              </p:cNvPr>
              <p:cNvSpPr/>
              <p:nvPr/>
            </p:nvSpPr>
            <p:spPr>
              <a:xfrm>
                <a:off x="9865740" y="2348710"/>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0F637D5B-C360-4A1B-B9DE-90BD36DC1B5B}"/>
                  </a:ext>
                </a:extLst>
              </p:cNvPr>
              <p:cNvSpPr txBox="1"/>
              <p:nvPr/>
            </p:nvSpPr>
            <p:spPr>
              <a:xfrm>
                <a:off x="9703353" y="2109059"/>
                <a:ext cx="690534" cy="184666"/>
              </a:xfrm>
              <a:prstGeom prst="rect">
                <a:avLst/>
              </a:prstGeom>
              <a:noFill/>
            </p:spPr>
            <p:txBody>
              <a:bodyPr wrap="square" lIns="0" tIns="0" rIns="0" bIns="0" rtlCol="0" anchor="b">
                <a:spAutoFit/>
              </a:bodyPr>
              <a:lstStyle/>
              <a:p>
                <a:pPr algn="ctr"/>
                <a:r>
                  <a:rPr lang="en-US" sz="1200">
                    <a:solidFill>
                      <a:srgbClr val="3C3C41"/>
                    </a:solidFill>
                    <a:latin typeface="Segoe UI Semibold" panose="020B0702040204020203" pitchFamily="34" charset="0"/>
                    <a:cs typeface="Segoe UI Semibold" panose="020B0702040204020203" pitchFamily="34" charset="0"/>
                  </a:rPr>
                  <a:t>Teleport</a:t>
                </a:r>
              </a:p>
            </p:txBody>
          </p:sp>
          <p:pic>
            <p:nvPicPr>
              <p:cNvPr id="117" name="Picture 2" descr="Image result for teleport kubernetes logo">
                <a:extLst>
                  <a:ext uri="{FF2B5EF4-FFF2-40B4-BE49-F238E27FC236}">
                    <a16:creationId xmlns:a16="http://schemas.microsoft.com/office/drawing/2014/main" id="{B542A3E3-BDE3-46B8-93B0-935B9834E9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16106" y="2399076"/>
                <a:ext cx="265028" cy="2650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A1A25BFE-5566-44E3-AE06-6A3AC64FFC13}"/>
                </a:ext>
              </a:extLst>
            </p:cNvPr>
            <p:cNvGrpSpPr/>
            <p:nvPr/>
          </p:nvGrpSpPr>
          <p:grpSpPr>
            <a:xfrm>
              <a:off x="7878091" y="4521522"/>
              <a:ext cx="1142625" cy="700620"/>
              <a:chOff x="7830397" y="4534326"/>
              <a:chExt cx="1142625" cy="700620"/>
            </a:xfrm>
          </p:grpSpPr>
          <p:sp>
            <p:nvSpPr>
              <p:cNvPr id="112" name="Rectangle: Rounded Corners 111">
                <a:extLst>
                  <a:ext uri="{FF2B5EF4-FFF2-40B4-BE49-F238E27FC236}">
                    <a16:creationId xmlns:a16="http://schemas.microsoft.com/office/drawing/2014/main" id="{9A35324A-AE54-4D83-8CF1-8DCF843460C6}"/>
                  </a:ext>
                </a:extLst>
              </p:cNvPr>
              <p:cNvSpPr/>
              <p:nvPr/>
            </p:nvSpPr>
            <p:spPr>
              <a:xfrm>
                <a:off x="8173109" y="4534326"/>
                <a:ext cx="457200" cy="45720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19AC0A99-D97E-4FA6-9BE9-82A56BB79A84}"/>
                  </a:ext>
                </a:extLst>
              </p:cNvPr>
              <p:cNvSpPr txBox="1"/>
              <p:nvPr/>
            </p:nvSpPr>
            <p:spPr>
              <a:xfrm>
                <a:off x="7830397" y="5050280"/>
                <a:ext cx="1142625" cy="184666"/>
              </a:xfrm>
              <a:prstGeom prst="rect">
                <a:avLst/>
              </a:prstGeom>
              <a:noFill/>
            </p:spPr>
            <p:txBody>
              <a:bodyPr wrap="square" lIns="0" tIns="0" rIns="0" bIns="0" rtlCol="0" anchor="b">
                <a:spAutoFit/>
              </a:bodyPr>
              <a:lstStyle/>
              <a:p>
                <a:pPr algn="ctr"/>
                <a:r>
                  <a:rPr lang="en-US" sz="1200" dirty="0">
                    <a:solidFill>
                      <a:srgbClr val="3C3C41"/>
                    </a:solidFill>
                    <a:latin typeface="Segoe UI Semibold" panose="020B0702040204020203" pitchFamily="34" charset="0"/>
                    <a:cs typeface="Segoe UI Semibold" panose="020B0702040204020203" pitchFamily="34" charset="0"/>
                  </a:rPr>
                  <a:t>Monitor</a:t>
                </a:r>
              </a:p>
            </p:txBody>
          </p:sp>
          <p:pic>
            <p:nvPicPr>
              <p:cNvPr id="114" name="Graphic 113">
                <a:extLst>
                  <a:ext uri="{FF2B5EF4-FFF2-40B4-BE49-F238E27FC236}">
                    <a16:creationId xmlns:a16="http://schemas.microsoft.com/office/drawing/2014/main" id="{AA1FF6EC-20A9-44A7-87F0-46CD0C31D1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1689" y="4602906"/>
                <a:ext cx="320040" cy="320040"/>
              </a:xfrm>
              <a:prstGeom prst="rect">
                <a:avLst/>
              </a:prstGeom>
            </p:spPr>
          </p:pic>
        </p:grpSp>
        <p:cxnSp>
          <p:nvCxnSpPr>
            <p:cNvPr id="91" name="Straight Arrow Connector 90">
              <a:extLst>
                <a:ext uri="{FF2B5EF4-FFF2-40B4-BE49-F238E27FC236}">
                  <a16:creationId xmlns:a16="http://schemas.microsoft.com/office/drawing/2014/main" id="{BE2DB21C-4C36-4404-943C-26B3506B418D}"/>
                </a:ext>
              </a:extLst>
            </p:cNvPr>
            <p:cNvCxnSpPr>
              <a:cxnSpLocks/>
              <a:endCxn id="148" idx="3"/>
            </p:cNvCxnSpPr>
            <p:nvPr/>
          </p:nvCxnSpPr>
          <p:spPr>
            <a:xfrm flipH="1">
              <a:off x="9362754" y="2531590"/>
              <a:ext cx="1016659" cy="0"/>
            </a:xfrm>
            <a:prstGeom prst="straightConnector1">
              <a:avLst/>
            </a:prstGeom>
            <a:ln w="12700">
              <a:solidFill>
                <a:srgbClr val="3C3C41"/>
              </a:solidFill>
              <a:tailEnd type="non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06233218-489A-479D-9B5F-B3B007D30E7D}"/>
                </a:ext>
              </a:extLst>
            </p:cNvPr>
            <p:cNvSpPr/>
            <p:nvPr/>
          </p:nvSpPr>
          <p:spPr>
            <a:xfrm>
              <a:off x="10545530" y="5764429"/>
              <a:ext cx="1301413" cy="711708"/>
            </a:xfrm>
            <a:prstGeom prst="rect">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22692A00-B1EF-4448-9B54-B524809CB914}"/>
                </a:ext>
              </a:extLst>
            </p:cNvPr>
            <p:cNvSpPr txBox="1"/>
            <p:nvPr/>
          </p:nvSpPr>
          <p:spPr>
            <a:xfrm>
              <a:off x="10804927" y="5521458"/>
              <a:ext cx="782619" cy="184666"/>
            </a:xfrm>
            <a:prstGeom prst="rect">
              <a:avLst/>
            </a:prstGeom>
            <a:noFill/>
          </p:spPr>
          <p:txBody>
            <a:bodyPr wrap="square" lIns="0" tIns="0" rIns="0" bIns="0" rtlCol="0" anchor="b">
              <a:spAutoFit/>
            </a:bodyPr>
            <a:lstStyle/>
            <a:p>
              <a:pPr algn="ctr"/>
              <a:r>
                <a:rPr lang="en-US" sz="1200">
                  <a:solidFill>
                    <a:srgbClr val="3C3C41"/>
                  </a:solidFill>
                  <a:latin typeface="Segoe UI Semibold" panose="020B0702040204020203" pitchFamily="34" charset="0"/>
                  <a:cs typeface="Segoe UI Semibold" panose="020B0702040204020203" pitchFamily="34" charset="0"/>
                </a:rPr>
                <a:t>Pods</a:t>
              </a:r>
            </a:p>
          </p:txBody>
        </p:sp>
        <p:sp>
          <p:nvSpPr>
            <p:cNvPr id="94" name="Freeform: Shape 93">
              <a:extLst>
                <a:ext uri="{FF2B5EF4-FFF2-40B4-BE49-F238E27FC236}">
                  <a16:creationId xmlns:a16="http://schemas.microsoft.com/office/drawing/2014/main" id="{FECD6ACB-C3DA-48DF-A6D2-B54819545926}"/>
                </a:ext>
              </a:extLst>
            </p:cNvPr>
            <p:cNvSpPr/>
            <p:nvPr/>
          </p:nvSpPr>
          <p:spPr>
            <a:xfrm flipH="1">
              <a:off x="10649818" y="5868400"/>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CEF7E6D-1879-4048-B6C0-F123E9043D42}"/>
                </a:ext>
              </a:extLst>
            </p:cNvPr>
            <p:cNvSpPr/>
            <p:nvPr/>
          </p:nvSpPr>
          <p:spPr>
            <a:xfrm flipH="1">
              <a:off x="10937897" y="5868400"/>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D1A5F0E5-94C9-489F-BE08-F2135ED92229}"/>
                </a:ext>
              </a:extLst>
            </p:cNvPr>
            <p:cNvSpPr/>
            <p:nvPr/>
          </p:nvSpPr>
          <p:spPr>
            <a:xfrm flipH="1">
              <a:off x="11225976" y="5868400"/>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4FDAFB06-7111-4D5B-ABD8-8617B3235DD5}"/>
                </a:ext>
              </a:extLst>
            </p:cNvPr>
            <p:cNvSpPr/>
            <p:nvPr/>
          </p:nvSpPr>
          <p:spPr>
            <a:xfrm flipH="1">
              <a:off x="11514055" y="5868400"/>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35857D0-9892-4DE4-BE6A-415178186ED4}"/>
                </a:ext>
              </a:extLst>
            </p:cNvPr>
            <p:cNvSpPr/>
            <p:nvPr/>
          </p:nvSpPr>
          <p:spPr>
            <a:xfrm flipH="1">
              <a:off x="10649818" y="6143567"/>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3C58E52-A3D6-4585-9EA9-F51A7E20DC59}"/>
                </a:ext>
              </a:extLst>
            </p:cNvPr>
            <p:cNvSpPr/>
            <p:nvPr/>
          </p:nvSpPr>
          <p:spPr>
            <a:xfrm flipH="1">
              <a:off x="10937897" y="6143567"/>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F46603D0-D7F4-4715-A348-3B298CBC9A3D}"/>
                </a:ext>
              </a:extLst>
            </p:cNvPr>
            <p:cNvGrpSpPr/>
            <p:nvPr/>
          </p:nvGrpSpPr>
          <p:grpSpPr>
            <a:xfrm>
              <a:off x="8828987" y="5486197"/>
              <a:ext cx="690534" cy="816966"/>
              <a:chOff x="9383313" y="5474361"/>
              <a:chExt cx="690534" cy="816966"/>
            </a:xfrm>
          </p:grpSpPr>
          <p:sp>
            <p:nvSpPr>
              <p:cNvPr id="108" name="TextBox 107">
                <a:extLst>
                  <a:ext uri="{FF2B5EF4-FFF2-40B4-BE49-F238E27FC236}">
                    <a16:creationId xmlns:a16="http://schemas.microsoft.com/office/drawing/2014/main" id="{40FE4CC0-731D-44AA-B56A-259A87620849}"/>
                  </a:ext>
                </a:extLst>
              </p:cNvPr>
              <p:cNvSpPr txBox="1"/>
              <p:nvPr/>
            </p:nvSpPr>
            <p:spPr>
              <a:xfrm>
                <a:off x="9383313" y="5474361"/>
                <a:ext cx="690534" cy="397032"/>
              </a:xfrm>
              <a:prstGeom prst="rect">
                <a:avLst/>
              </a:prstGeom>
              <a:noFill/>
            </p:spPr>
            <p:txBody>
              <a:bodyPr wrap="square" lIns="0" tIns="27432" rIns="0" bIns="0" rtlCol="0" anchor="b">
                <a:spAutoFit/>
              </a:bodyPr>
              <a:lstStyle/>
              <a:p>
                <a:pPr algn="ctr"/>
                <a:r>
                  <a:rPr lang="en-US" sz="1200">
                    <a:solidFill>
                      <a:srgbClr val="3C3C41"/>
                    </a:solidFill>
                    <a:latin typeface="Segoe UI Semibold" panose="020B0702040204020203" pitchFamily="34" charset="0"/>
                    <a:cs typeface="Segoe UI Semibold" panose="020B0702040204020203" pitchFamily="34" charset="0"/>
                  </a:rPr>
                  <a:t>Virtual</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node</a:t>
                </a:r>
              </a:p>
            </p:txBody>
          </p:sp>
          <p:grpSp>
            <p:nvGrpSpPr>
              <p:cNvPr id="109" name="Group 108">
                <a:extLst>
                  <a:ext uri="{FF2B5EF4-FFF2-40B4-BE49-F238E27FC236}">
                    <a16:creationId xmlns:a16="http://schemas.microsoft.com/office/drawing/2014/main" id="{E23E9696-90B4-4012-8C4B-7E9DDAB05522}"/>
                  </a:ext>
                </a:extLst>
              </p:cNvPr>
              <p:cNvGrpSpPr/>
              <p:nvPr/>
            </p:nvGrpSpPr>
            <p:grpSpPr>
              <a:xfrm>
                <a:off x="9545700" y="5925567"/>
                <a:ext cx="365760" cy="365760"/>
                <a:chOff x="9545700" y="5925567"/>
                <a:chExt cx="365760" cy="365760"/>
              </a:xfrm>
            </p:grpSpPr>
            <p:sp>
              <p:nvSpPr>
                <p:cNvPr id="110" name="Rectangle: Rounded Corners 109">
                  <a:extLst>
                    <a:ext uri="{FF2B5EF4-FFF2-40B4-BE49-F238E27FC236}">
                      <a16:creationId xmlns:a16="http://schemas.microsoft.com/office/drawing/2014/main" id="{5090AB3B-2A04-4840-9C4D-94E5FAF59002}"/>
                    </a:ext>
                  </a:extLst>
                </p:cNvPr>
                <p:cNvSpPr/>
                <p:nvPr/>
              </p:nvSpPr>
              <p:spPr>
                <a:xfrm>
                  <a:off x="9545700" y="5925567"/>
                  <a:ext cx="365760" cy="365760"/>
                </a:xfrm>
                <a:prstGeom prst="roundRect">
                  <a:avLst>
                    <a:gd name="adj" fmla="val 6884"/>
                  </a:avLst>
                </a:prstGeom>
                <a:solidFill>
                  <a:schemeClr val="bg1"/>
                </a:solidFill>
                <a:ln w="12700">
                  <a:solidFill>
                    <a:srgbClr val="3C3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plug" title="Icon of a power plug showing an A to B connection">
                  <a:extLst>
                    <a:ext uri="{FF2B5EF4-FFF2-40B4-BE49-F238E27FC236}">
                      <a16:creationId xmlns:a16="http://schemas.microsoft.com/office/drawing/2014/main" id="{54AB5844-6DE1-41E7-938B-20587E87EFAD}"/>
                    </a:ext>
                  </a:extLst>
                </p:cNvPr>
                <p:cNvSpPr>
                  <a:spLocks noChangeAspect="1" noEditPoints="1"/>
                </p:cNvSpPr>
                <p:nvPr/>
              </p:nvSpPr>
              <p:spPr bwMode="auto">
                <a:xfrm>
                  <a:off x="9607996" y="5994147"/>
                  <a:ext cx="241169" cy="22860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101" name="Straight Arrow Connector 100">
              <a:extLst>
                <a:ext uri="{FF2B5EF4-FFF2-40B4-BE49-F238E27FC236}">
                  <a16:creationId xmlns:a16="http://schemas.microsoft.com/office/drawing/2014/main" id="{6C7890C1-2B1C-4E36-A212-12E0C6114CDE}"/>
                </a:ext>
              </a:extLst>
            </p:cNvPr>
            <p:cNvCxnSpPr>
              <a:cxnSpLocks/>
              <a:stCxn id="139" idx="3"/>
              <a:endCxn id="108" idx="1"/>
            </p:cNvCxnSpPr>
            <p:nvPr/>
          </p:nvCxnSpPr>
          <p:spPr>
            <a:xfrm>
              <a:off x="9357134" y="6120283"/>
              <a:ext cx="1188396" cy="0"/>
            </a:xfrm>
            <a:prstGeom prst="straightConnector1">
              <a:avLst/>
            </a:prstGeom>
            <a:ln w="12700">
              <a:solidFill>
                <a:srgbClr val="3C3C4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9E06523-7626-4E0D-84FA-B08A1C0A5E4C}"/>
                </a:ext>
              </a:extLst>
            </p:cNvPr>
            <p:cNvCxnSpPr>
              <a:cxnSpLocks/>
            </p:cNvCxnSpPr>
            <p:nvPr/>
          </p:nvCxnSpPr>
          <p:spPr>
            <a:xfrm>
              <a:off x="9174254" y="4765674"/>
              <a:ext cx="0" cy="720523"/>
            </a:xfrm>
            <a:prstGeom prst="straightConnector1">
              <a:avLst/>
            </a:prstGeom>
            <a:ln w="12700">
              <a:solidFill>
                <a:srgbClr val="3C3C41"/>
              </a:solidFill>
              <a:tailEnd type="none"/>
            </a:ln>
          </p:spPr>
          <p:style>
            <a:lnRef idx="1">
              <a:schemeClr val="accent1"/>
            </a:lnRef>
            <a:fillRef idx="0">
              <a:schemeClr val="accent1"/>
            </a:fillRef>
            <a:effectRef idx="0">
              <a:schemeClr val="accent1"/>
            </a:effectRef>
            <a:fontRef idx="minor">
              <a:schemeClr val="tx1"/>
            </a:fontRef>
          </p:style>
        </p:cxnSp>
        <p:sp>
          <p:nvSpPr>
            <p:cNvPr id="103" name="Freeform: Shape 102">
              <a:extLst>
                <a:ext uri="{FF2B5EF4-FFF2-40B4-BE49-F238E27FC236}">
                  <a16:creationId xmlns:a16="http://schemas.microsoft.com/office/drawing/2014/main" id="{014116D6-8483-429A-AA2C-1A73EFA96017}"/>
                </a:ext>
              </a:extLst>
            </p:cNvPr>
            <p:cNvSpPr/>
            <p:nvPr/>
          </p:nvSpPr>
          <p:spPr>
            <a:xfrm flipH="1">
              <a:off x="9426808" y="6053619"/>
              <a:ext cx="132482" cy="13248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2DB391EF-CEA3-47AE-98F0-F0A2B7ABA2D5}"/>
                </a:ext>
              </a:extLst>
            </p:cNvPr>
            <p:cNvSpPr/>
            <p:nvPr/>
          </p:nvSpPr>
          <p:spPr>
            <a:xfrm flipH="1">
              <a:off x="9626833" y="6032664"/>
              <a:ext cx="174392" cy="17439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1C5B2CE-3311-4613-A61E-6C1A053EC5E7}"/>
                </a:ext>
              </a:extLst>
            </p:cNvPr>
            <p:cNvSpPr/>
            <p:nvPr/>
          </p:nvSpPr>
          <p:spPr>
            <a:xfrm flipH="1">
              <a:off x="9868768" y="6005560"/>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sp>
          <p:nvSpPr>
            <p:cNvPr id="106" name="TextBox 105">
              <a:extLst>
                <a:ext uri="{FF2B5EF4-FFF2-40B4-BE49-F238E27FC236}">
                  <a16:creationId xmlns:a16="http://schemas.microsoft.com/office/drawing/2014/main" id="{1F3D1B3D-E1DD-424E-BCBE-47EDE1292748}"/>
                </a:ext>
              </a:extLst>
            </p:cNvPr>
            <p:cNvSpPr txBox="1"/>
            <p:nvPr/>
          </p:nvSpPr>
          <p:spPr>
            <a:xfrm>
              <a:off x="11498580" y="6002367"/>
              <a:ext cx="281940" cy="461665"/>
            </a:xfrm>
            <a:prstGeom prst="rect">
              <a:avLst/>
            </a:prstGeom>
            <a:noFill/>
          </p:spPr>
          <p:txBody>
            <a:bodyPr wrap="square" rtlCol="0">
              <a:spAutoFit/>
            </a:bodyPr>
            <a:lstStyle/>
            <a:p>
              <a:pPr algn="ctr"/>
              <a:r>
                <a:rPr lang="en-US" sz="2400">
                  <a:solidFill>
                    <a:srgbClr val="3C3C41"/>
                  </a:solidFill>
                  <a:latin typeface="Segoe UI Semibold" panose="020B0702040204020203" pitchFamily="34" charset="0"/>
                  <a:cs typeface="Segoe UI Semibold" panose="020B0702040204020203" pitchFamily="34" charset="0"/>
                  <a:sym typeface="Symbol" panose="05050102010706020507" pitchFamily="18" charset="2"/>
                </a:rPr>
                <a:t></a:t>
              </a:r>
              <a:endParaRPr lang="en-US" sz="2400">
                <a:solidFill>
                  <a:srgbClr val="3C3C41"/>
                </a:solidFill>
                <a:latin typeface="Segoe UI Semibold" panose="020B0702040204020203" pitchFamily="34" charset="0"/>
                <a:cs typeface="Segoe UI Semibold" panose="020B0702040204020203" pitchFamily="34" charset="0"/>
              </a:endParaRPr>
            </a:p>
          </p:txBody>
        </p:sp>
        <p:sp>
          <p:nvSpPr>
            <p:cNvPr id="107" name="Freeform: Shape 106">
              <a:extLst>
                <a:ext uri="{FF2B5EF4-FFF2-40B4-BE49-F238E27FC236}">
                  <a16:creationId xmlns:a16="http://schemas.microsoft.com/office/drawing/2014/main" id="{08791A0D-7522-416A-86C8-47DAD79F0162}"/>
                </a:ext>
              </a:extLst>
            </p:cNvPr>
            <p:cNvSpPr/>
            <p:nvPr/>
          </p:nvSpPr>
          <p:spPr>
            <a:xfrm flipH="1">
              <a:off x="11225976" y="6143567"/>
              <a:ext cx="228600" cy="2286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3C3C41"/>
              </a:solidFill>
              <a:prstDash val="solid"/>
              <a:round/>
            </a:ln>
          </p:spPr>
          <p:txBody>
            <a:bodyPr wrap="square">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2596661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35DE9E68-B169-4E7C-8F90-0E49E7343347}"/>
              </a:ext>
            </a:extLst>
          </p:cNvPr>
          <p:cNvSpPr txBox="1">
            <a:spLocks noGrp="1"/>
          </p:cNvSpPr>
          <p:nvPr>
            <p:ph type="title" idx="4294967295"/>
          </p:nvPr>
        </p:nvSpPr>
        <p:spPr>
          <a:xfrm>
            <a:off x="465138" y="632779"/>
            <a:ext cx="11533187"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Azure makes Kubernetes easier</a:t>
            </a:r>
          </a:p>
        </p:txBody>
      </p:sp>
      <p:sp>
        <p:nvSpPr>
          <p:cNvPr id="17" name="Rectangle 16">
            <a:extLst>
              <a:ext uri="{FF2B5EF4-FFF2-40B4-BE49-F238E27FC236}">
                <a16:creationId xmlns:a16="http://schemas.microsoft.com/office/drawing/2014/main" id="{16E0FA46-8A0E-4205-8447-F3FCAEA60F5B}"/>
              </a:ext>
            </a:extLst>
          </p:cNvPr>
          <p:cNvSpPr/>
          <p:nvPr/>
        </p:nvSpPr>
        <p:spPr>
          <a:xfrm>
            <a:off x="465137" y="993501"/>
            <a:ext cx="11656105" cy="400110"/>
          </a:xfrm>
          <a:prstGeom prst="rect">
            <a:avLst/>
          </a:prstGeom>
        </p:spPr>
        <p:txBody>
          <a:bodyPr wrap="square" lIns="0">
            <a:spAutoFit/>
          </a:bodyPr>
          <a:lstStyle/>
          <a:p>
            <a:r>
              <a:rPr lang="en-US" sz="2000"/>
              <a:t>Manage and operate Kubernetes with ease</a:t>
            </a:r>
          </a:p>
        </p:txBody>
      </p:sp>
      <p:graphicFrame>
        <p:nvGraphicFramePr>
          <p:cNvPr id="38" name="Table 37">
            <a:extLst>
              <a:ext uri="{FF2B5EF4-FFF2-40B4-BE49-F238E27FC236}">
                <a16:creationId xmlns:a16="http://schemas.microsoft.com/office/drawing/2014/main" id="{0D528FCD-46C8-4299-95E1-B4694D12AC41}"/>
              </a:ext>
            </a:extLst>
          </p:cNvPr>
          <p:cNvGraphicFramePr>
            <a:graphicFrameLocks noGrp="1"/>
          </p:cNvGraphicFramePr>
          <p:nvPr>
            <p:extLst>
              <p:ext uri="{D42A27DB-BD31-4B8C-83A1-F6EECF244321}">
                <p14:modId xmlns:p14="http://schemas.microsoft.com/office/powerpoint/2010/main" val="1849407464"/>
              </p:ext>
            </p:extLst>
          </p:nvPr>
        </p:nvGraphicFramePr>
        <p:xfrm>
          <a:off x="592237" y="1711323"/>
          <a:ext cx="11252001" cy="3663573"/>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36576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429050">
                <a:tc>
                  <a:txBody>
                    <a:bodyPr/>
                    <a:lstStyle/>
                    <a:p>
                      <a:pPr marL="9144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Create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200">
                          <a:solidFill>
                            <a:schemeClr val="tx1"/>
                          </a:solidFill>
                        </a:rPr>
                        <a:t>Provision network and VMs</a:t>
                      </a:r>
                    </a:p>
                    <a:p>
                      <a:pPr marL="91440" algn="l">
                        <a:lnSpc>
                          <a:spcPct val="110000"/>
                        </a:lnSpc>
                        <a:spcAft>
                          <a:spcPts val="300"/>
                        </a:spcAft>
                      </a:pPr>
                      <a:r>
                        <a:rPr lang="en-US" sz="1200">
                          <a:solidFill>
                            <a:schemeClr val="tx1"/>
                          </a:solidFill>
                        </a:rPr>
                        <a:t>Install dozens of system components including </a:t>
                      </a:r>
                      <a:r>
                        <a:rPr lang="en-US" sz="1200" err="1">
                          <a:solidFill>
                            <a:schemeClr val="tx1"/>
                          </a:solidFill>
                        </a:rPr>
                        <a:t>etcd</a:t>
                      </a:r>
                      <a:endParaRPr lang="en-US" sz="1200">
                        <a:solidFill>
                          <a:schemeClr val="tx1"/>
                        </a:solidFill>
                      </a:endParaRPr>
                    </a:p>
                    <a:p>
                      <a:pPr marL="91440" algn="l">
                        <a:lnSpc>
                          <a:spcPct val="110000"/>
                        </a:lnSpc>
                        <a:spcAft>
                          <a:spcPts val="300"/>
                        </a:spcAft>
                      </a:pPr>
                      <a:r>
                        <a:rPr lang="en-US" sz="1200">
                          <a:solidFill>
                            <a:schemeClr val="tx1"/>
                          </a:solidFill>
                        </a:rPr>
                        <a:t>Create and install certificates</a:t>
                      </a:r>
                    </a:p>
                    <a:p>
                      <a:pPr marL="91440" algn="l">
                        <a:lnSpc>
                          <a:spcPct val="110000"/>
                        </a:lnSpc>
                        <a:spcAft>
                          <a:spcPts val="300"/>
                        </a:spcAft>
                      </a:pPr>
                      <a:r>
                        <a:rPr lang="en-US" sz="1200">
                          <a:solidFill>
                            <a:schemeClr val="tx1"/>
                          </a:solidFill>
                        </a:rPr>
                        <a:t>Register agent nodes with control plane</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200" kern="1200" err="1">
                          <a:solidFill>
                            <a:srgbClr val="0078D4"/>
                          </a:solidFill>
                          <a:latin typeface="Consolas" panose="020B0609020204030204" pitchFamily="49" charset="0"/>
                          <a:ea typeface="+mn-ea"/>
                          <a:cs typeface="+mn-cs"/>
                        </a:rPr>
                        <a:t>az</a:t>
                      </a:r>
                      <a:r>
                        <a:rPr lang="en-US" sz="1200" kern="1200">
                          <a:solidFill>
                            <a:srgbClr val="0078D4"/>
                          </a:solidFill>
                          <a:latin typeface="Consolas" panose="020B0609020204030204" pitchFamily="49" charset="0"/>
                          <a:ea typeface="+mn-ea"/>
                          <a:cs typeface="+mn-cs"/>
                        </a:rPr>
                        <a:t> </a:t>
                      </a:r>
                      <a:r>
                        <a:rPr lang="en-US" sz="1200" kern="1200" err="1">
                          <a:solidFill>
                            <a:srgbClr val="0078D4"/>
                          </a:solidFill>
                          <a:latin typeface="Consolas" panose="020B0609020204030204" pitchFamily="49" charset="0"/>
                          <a:ea typeface="+mn-ea"/>
                          <a:cs typeface="+mn-cs"/>
                        </a:rPr>
                        <a:t>aks</a:t>
                      </a:r>
                      <a:r>
                        <a:rPr lang="en-US" sz="1200" kern="1200">
                          <a:solidFill>
                            <a:srgbClr val="0078D4"/>
                          </a:solidFill>
                          <a:latin typeface="Consolas" panose="020B0609020204030204" pitchFamily="49" charset="0"/>
                          <a:ea typeface="+mn-ea"/>
                          <a:cs typeface="+mn-cs"/>
                        </a:rPr>
                        <a:t> create</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774068">
                <a:tc>
                  <a:txBody>
                    <a:bodyPr/>
                    <a:lstStyle/>
                    <a:p>
                      <a:pPr marL="9144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Upgrade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200" dirty="0">
                          <a:solidFill>
                            <a:schemeClr val="tx1"/>
                          </a:solidFill>
                        </a:rPr>
                        <a:t>Upgrade your master nodes</a:t>
                      </a:r>
                    </a:p>
                    <a:p>
                      <a:pPr marL="91440" algn="l">
                        <a:lnSpc>
                          <a:spcPct val="110000"/>
                        </a:lnSpc>
                        <a:spcAft>
                          <a:spcPts val="300"/>
                        </a:spcAft>
                      </a:pPr>
                      <a:r>
                        <a:rPr lang="en-US" sz="1200" dirty="0">
                          <a:solidFill>
                            <a:schemeClr val="tx1"/>
                          </a:solidFill>
                        </a:rPr>
                        <a:t>Cordon/drain and upgrade Agent nodes individually</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200" kern="1200" dirty="0" err="1">
                          <a:solidFill>
                            <a:srgbClr val="0078D4"/>
                          </a:solidFill>
                          <a:latin typeface="Consolas" panose="020B0609020204030204" pitchFamily="49" charset="0"/>
                          <a:ea typeface="+mn-ea"/>
                          <a:cs typeface="+mn-cs"/>
                        </a:rPr>
                        <a:t>az</a:t>
                      </a:r>
                      <a:r>
                        <a:rPr lang="en-US" sz="1200" kern="1200" dirty="0">
                          <a:solidFill>
                            <a:srgbClr val="0078D4"/>
                          </a:solidFill>
                          <a:latin typeface="Consolas" panose="020B0609020204030204" pitchFamily="49" charset="0"/>
                          <a:ea typeface="+mn-ea"/>
                          <a:cs typeface="+mn-cs"/>
                        </a:rPr>
                        <a:t> </a:t>
                      </a:r>
                      <a:r>
                        <a:rPr lang="en-US" sz="1200" kern="1200" dirty="0" err="1">
                          <a:solidFill>
                            <a:srgbClr val="0078D4"/>
                          </a:solidFill>
                          <a:latin typeface="Consolas" panose="020B0609020204030204" pitchFamily="49" charset="0"/>
                          <a:ea typeface="+mn-ea"/>
                          <a:cs typeface="+mn-cs"/>
                        </a:rPr>
                        <a:t>aks</a:t>
                      </a:r>
                      <a:r>
                        <a:rPr lang="en-US" sz="1200" kern="1200" dirty="0">
                          <a:solidFill>
                            <a:srgbClr val="0078D4"/>
                          </a:solidFill>
                          <a:latin typeface="Consolas" panose="020B0609020204030204" pitchFamily="49" charset="0"/>
                          <a:ea typeface="+mn-ea"/>
                          <a:cs typeface="+mn-cs"/>
                        </a:rPr>
                        <a:t> upgrade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012243">
                <a:tc>
                  <a:txBody>
                    <a:bodyPr/>
                    <a:lstStyle/>
                    <a:p>
                      <a:pPr marL="9144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Scale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200">
                          <a:solidFill>
                            <a:schemeClr val="tx1"/>
                          </a:solidFill>
                        </a:rPr>
                        <a:t>Provision new VMs</a:t>
                      </a:r>
                    </a:p>
                    <a:p>
                      <a:pPr marL="91440" algn="l">
                        <a:lnSpc>
                          <a:spcPct val="110000"/>
                        </a:lnSpc>
                        <a:spcAft>
                          <a:spcPts val="300"/>
                        </a:spcAft>
                      </a:pPr>
                      <a:r>
                        <a:rPr lang="en-US" sz="1200">
                          <a:solidFill>
                            <a:schemeClr val="tx1"/>
                          </a:solidFill>
                        </a:rPr>
                        <a:t>Install system components</a:t>
                      </a:r>
                    </a:p>
                    <a:p>
                      <a:pPr marL="91440" algn="l">
                        <a:lnSpc>
                          <a:spcPct val="110000"/>
                        </a:lnSpc>
                        <a:spcAft>
                          <a:spcPts val="300"/>
                        </a:spcAft>
                      </a:pPr>
                      <a:r>
                        <a:rPr lang="en-US" sz="1200">
                          <a:solidFill>
                            <a:schemeClr val="tx1"/>
                          </a:solidFill>
                        </a:rPr>
                        <a:t>Register nodes with API server</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200" kern="1200" dirty="0" err="1">
                          <a:solidFill>
                            <a:srgbClr val="0078D4"/>
                          </a:solidFill>
                          <a:latin typeface="Consolas" panose="020B0609020204030204" pitchFamily="49" charset="0"/>
                          <a:ea typeface="+mn-ea"/>
                          <a:cs typeface="+mn-cs"/>
                        </a:rPr>
                        <a:t>az</a:t>
                      </a:r>
                      <a:r>
                        <a:rPr lang="en-US" sz="1200" kern="1200" dirty="0">
                          <a:solidFill>
                            <a:srgbClr val="0078D4"/>
                          </a:solidFill>
                          <a:latin typeface="Consolas" panose="020B0609020204030204" pitchFamily="49" charset="0"/>
                          <a:ea typeface="+mn-ea"/>
                          <a:cs typeface="+mn-cs"/>
                        </a:rPr>
                        <a:t> </a:t>
                      </a:r>
                      <a:r>
                        <a:rPr lang="en-US" sz="1200" kern="1200" dirty="0" err="1">
                          <a:solidFill>
                            <a:srgbClr val="0078D4"/>
                          </a:solidFill>
                          <a:latin typeface="Consolas" panose="020B0609020204030204" pitchFamily="49" charset="0"/>
                          <a:ea typeface="+mn-ea"/>
                          <a:cs typeface="+mn-cs"/>
                        </a:rPr>
                        <a:t>aks</a:t>
                      </a:r>
                      <a:r>
                        <a:rPr lang="en-US" sz="1200" kern="1200" dirty="0">
                          <a:solidFill>
                            <a:srgbClr val="0078D4"/>
                          </a:solidFill>
                          <a:latin typeface="Consolas" panose="020B0609020204030204" pitchFamily="49" charset="0"/>
                          <a:ea typeface="+mn-ea"/>
                          <a:cs typeface="+mn-cs"/>
                        </a:rPr>
                        <a:t> scale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39" name="Group 9">
            <a:extLst>
              <a:ext uri="{FF2B5EF4-FFF2-40B4-BE49-F238E27FC236}">
                <a16:creationId xmlns:a16="http://schemas.microsoft.com/office/drawing/2014/main" id="{21AA80ED-5438-465F-BDE6-E6FE82DE8169}"/>
              </a:ext>
              <a:ext uri="{C183D7F6-B498-43B3-948B-1728B52AA6E4}">
                <adec:decorative xmlns:adec="http://schemas.microsoft.com/office/drawing/2017/decorative" val="1"/>
              </a:ext>
            </a:extLst>
          </p:cNvPr>
          <p:cNvGrpSpPr>
            <a:grpSpLocks noChangeAspect="1"/>
          </p:cNvGrpSpPr>
          <p:nvPr/>
        </p:nvGrpSpPr>
        <p:grpSpPr bwMode="auto">
          <a:xfrm>
            <a:off x="710768" y="1809082"/>
            <a:ext cx="231711" cy="268927"/>
            <a:chOff x="-395" y="771"/>
            <a:chExt cx="193" cy="224"/>
          </a:xfrm>
        </p:grpSpPr>
        <p:sp>
          <p:nvSpPr>
            <p:cNvPr id="40" name="Freeform 10">
              <a:extLst>
                <a:ext uri="{FF2B5EF4-FFF2-40B4-BE49-F238E27FC236}">
                  <a16:creationId xmlns:a16="http://schemas.microsoft.com/office/drawing/2014/main" id="{B65F6E7F-F0FF-4DED-9F76-F5F06E2E945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1" name="Freeform 11">
              <a:extLst>
                <a:ext uri="{FF2B5EF4-FFF2-40B4-BE49-F238E27FC236}">
                  <a16:creationId xmlns:a16="http://schemas.microsoft.com/office/drawing/2014/main" id="{907B4532-D951-4C3E-B1F4-97210762D5A5}"/>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2" name="Line 12">
              <a:extLst>
                <a:ext uri="{FF2B5EF4-FFF2-40B4-BE49-F238E27FC236}">
                  <a16:creationId xmlns:a16="http://schemas.microsoft.com/office/drawing/2014/main" id="{9553DFF3-2433-41AB-8C53-D3C8F29F627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3" name="Line 13">
              <a:extLst>
                <a:ext uri="{FF2B5EF4-FFF2-40B4-BE49-F238E27FC236}">
                  <a16:creationId xmlns:a16="http://schemas.microsoft.com/office/drawing/2014/main" id="{9B42B79D-A569-4B6B-A669-75C24EA915A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4" name="Line 14">
              <a:extLst>
                <a:ext uri="{FF2B5EF4-FFF2-40B4-BE49-F238E27FC236}">
                  <a16:creationId xmlns:a16="http://schemas.microsoft.com/office/drawing/2014/main" id="{B5703A35-71FF-4E77-B5BE-CFE8062C8D0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5" name="Line 15">
              <a:extLst>
                <a:ext uri="{FF2B5EF4-FFF2-40B4-BE49-F238E27FC236}">
                  <a16:creationId xmlns:a16="http://schemas.microsoft.com/office/drawing/2014/main" id="{31EF62F3-C0FD-4028-819D-7216B0DB8DBD}"/>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6" name="Line 16">
              <a:extLst>
                <a:ext uri="{FF2B5EF4-FFF2-40B4-BE49-F238E27FC236}">
                  <a16:creationId xmlns:a16="http://schemas.microsoft.com/office/drawing/2014/main" id="{FA850496-2056-4F98-8835-D8752D4D7D72}"/>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7" name="Line 17">
              <a:extLst>
                <a:ext uri="{FF2B5EF4-FFF2-40B4-BE49-F238E27FC236}">
                  <a16:creationId xmlns:a16="http://schemas.microsoft.com/office/drawing/2014/main" id="{8BF84A4F-D604-4D86-B9A7-AE70899CC268}"/>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48" name="arrow_15_bidi">
            <a:extLst>
              <a:ext uri="{FF2B5EF4-FFF2-40B4-BE49-F238E27FC236}">
                <a16:creationId xmlns:a16="http://schemas.microsoft.com/office/drawing/2014/main" id="{0E58EC96-E34E-4D38-B6AB-2C9598BDC74D}"/>
              </a:ext>
              <a:ext uri="{C183D7F6-B498-43B3-948B-1728B52AA6E4}">
                <adec:decorative xmlns:adec="http://schemas.microsoft.com/office/drawing/2017/decorative" val="1"/>
              </a:ext>
            </a:extLst>
          </p:cNvPr>
          <p:cNvSpPr>
            <a:spLocks noChangeAspect="1" noEditPoints="1"/>
          </p:cNvSpPr>
          <p:nvPr/>
        </p:nvSpPr>
        <p:spPr bwMode="auto">
          <a:xfrm flipH="1">
            <a:off x="3135168" y="1809082"/>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9" name="arrow_15_bidi">
            <a:extLst>
              <a:ext uri="{FF2B5EF4-FFF2-40B4-BE49-F238E27FC236}">
                <a16:creationId xmlns:a16="http://schemas.microsoft.com/office/drawing/2014/main" id="{02E98F42-A062-4924-9D29-16B039FF8EA0}"/>
              </a:ext>
              <a:ext uri="{C183D7F6-B498-43B3-948B-1728B52AA6E4}">
                <adec:decorative xmlns:adec="http://schemas.microsoft.com/office/drawing/2017/decorative" val="1"/>
              </a:ext>
            </a:extLst>
          </p:cNvPr>
          <p:cNvSpPr>
            <a:spLocks noChangeAspect="1" noEditPoints="1"/>
          </p:cNvSpPr>
          <p:nvPr/>
        </p:nvSpPr>
        <p:spPr bwMode="auto">
          <a:xfrm>
            <a:off x="7533339" y="1809082"/>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Tree>
    <p:extLst>
      <p:ext uri="{BB962C8B-B14F-4D97-AF65-F5344CB8AC3E}">
        <p14:creationId xmlns:p14="http://schemas.microsoft.com/office/powerpoint/2010/main" val="92469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7" y="632779"/>
            <a:ext cx="7406640" cy="410369"/>
          </a:xfrm>
        </p:spPr>
        <p:txBody>
          <a:bodyPr/>
          <a:lstStyle/>
          <a:p>
            <a:r>
              <a:rPr lang="en-US"/>
              <a:t>Serverless Kubernetes using AKS virtual nodes</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175432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Elastically provision compute capacity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in seconds </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No infrastructure to manage</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Built on open sourced Virtual Kubelet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technology, donated to the Cloud Native</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Computing Foundation (CNCF)</a:t>
            </a:r>
          </a:p>
        </p:txBody>
      </p:sp>
      <p:grpSp>
        <p:nvGrpSpPr>
          <p:cNvPr id="2" name="Group 1" descr="serverless scaling conceptual diagram">
            <a:extLst>
              <a:ext uri="{FF2B5EF4-FFF2-40B4-BE49-F238E27FC236}">
                <a16:creationId xmlns:a16="http://schemas.microsoft.com/office/drawing/2014/main" id="{C91DECCA-0D1D-40BF-93D9-246FAC86E324}"/>
              </a:ext>
            </a:extLst>
          </p:cNvPr>
          <p:cNvGrpSpPr/>
          <p:nvPr/>
        </p:nvGrpSpPr>
        <p:grpSpPr>
          <a:xfrm>
            <a:off x="6015902" y="2196368"/>
            <a:ext cx="4562475" cy="3398596"/>
            <a:chOff x="6015902" y="2196368"/>
            <a:chExt cx="4562475" cy="3398596"/>
          </a:xfrm>
        </p:grpSpPr>
        <p:sp>
          <p:nvSpPr>
            <p:cNvPr id="86" name="Rectangle: Rounded Corners 118">
              <a:extLst>
                <a:ext uri="{FF2B5EF4-FFF2-40B4-BE49-F238E27FC236}">
                  <a16:creationId xmlns:a16="http://schemas.microsoft.com/office/drawing/2014/main" id="{5E240C26-A6BC-4FBD-8C91-53C0F333486F}"/>
                </a:ext>
              </a:extLst>
            </p:cNvPr>
            <p:cNvSpPr/>
            <p:nvPr/>
          </p:nvSpPr>
          <p:spPr bwMode="auto">
            <a:xfrm>
              <a:off x="6015902" y="2453305"/>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8" name="Title 1">
              <a:extLst>
                <a:ext uri="{FF2B5EF4-FFF2-40B4-BE49-F238E27FC236}">
                  <a16:creationId xmlns:a16="http://schemas.microsoft.com/office/drawing/2014/main" id="{7030490F-3A09-4582-8AF1-4BF3F176D8E3}"/>
                </a:ext>
              </a:extLst>
            </p:cNvPr>
            <p:cNvSpPr txBox="1">
              <a:spLocks/>
            </p:cNvSpPr>
            <p:nvPr/>
          </p:nvSpPr>
          <p:spPr>
            <a:xfrm>
              <a:off x="6163143" y="2196368"/>
              <a:ext cx="65108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a:t>
              </a:r>
            </a:p>
          </p:txBody>
        </p:sp>
        <p:sp>
          <p:nvSpPr>
            <p:cNvPr id="89" name="Title 1">
              <a:extLst>
                <a:ext uri="{FF2B5EF4-FFF2-40B4-BE49-F238E27FC236}">
                  <a16:creationId xmlns:a16="http://schemas.microsoft.com/office/drawing/2014/main" id="{626B7948-9A14-4812-95D2-28D2A8B99F83}"/>
                </a:ext>
              </a:extLst>
            </p:cNvPr>
            <p:cNvSpPr txBox="1">
              <a:spLocks/>
            </p:cNvSpPr>
            <p:nvPr/>
          </p:nvSpPr>
          <p:spPr>
            <a:xfrm>
              <a:off x="6208272" y="2504954"/>
              <a:ext cx="56082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90" name="Group 89">
              <a:extLst>
                <a:ext uri="{FF2B5EF4-FFF2-40B4-BE49-F238E27FC236}">
                  <a16:creationId xmlns:a16="http://schemas.microsoft.com/office/drawing/2014/main" id="{B327257B-5F14-4B63-9B0E-D0A08518408A}"/>
                </a:ext>
              </a:extLst>
            </p:cNvPr>
            <p:cNvGrpSpPr/>
            <p:nvPr/>
          </p:nvGrpSpPr>
          <p:grpSpPr>
            <a:xfrm>
              <a:off x="6173928" y="2765789"/>
              <a:ext cx="629512" cy="638065"/>
              <a:chOff x="2288401" y="2560320"/>
              <a:chExt cx="584604" cy="592548"/>
            </a:xfrm>
          </p:grpSpPr>
          <p:sp>
            <p:nvSpPr>
              <p:cNvPr id="91" name="Freeform: Shape 90">
                <a:extLst>
                  <a:ext uri="{FF2B5EF4-FFF2-40B4-BE49-F238E27FC236}">
                    <a16:creationId xmlns:a16="http://schemas.microsoft.com/office/drawing/2014/main" id="{973F1A60-BCD8-467D-A785-A2E6FD5E9FD1}"/>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98746E66-31A5-42D1-BC18-E717F1C1010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DEFFDB8D-DA88-4A97-9E4F-4E9A54F2464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AFA02D9D-2B1A-4F9F-B8A0-045690FC4E84}"/>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95" name="Rectangle: Rounded Corners 118">
              <a:extLst>
                <a:ext uri="{FF2B5EF4-FFF2-40B4-BE49-F238E27FC236}">
                  <a16:creationId xmlns:a16="http://schemas.microsoft.com/office/drawing/2014/main" id="{18A96967-CFED-4DFB-BFEA-F199FC33A3E1}"/>
                </a:ext>
              </a:extLst>
            </p:cNvPr>
            <p:cNvSpPr/>
            <p:nvPr/>
          </p:nvSpPr>
          <p:spPr bwMode="auto">
            <a:xfrm>
              <a:off x="7428337" y="2453305"/>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6" name="Title 1">
              <a:extLst>
                <a:ext uri="{FF2B5EF4-FFF2-40B4-BE49-F238E27FC236}">
                  <a16:creationId xmlns:a16="http://schemas.microsoft.com/office/drawing/2014/main" id="{B97AE4A8-DBBE-40C6-854B-21BCD3080673}"/>
                </a:ext>
              </a:extLst>
            </p:cNvPr>
            <p:cNvSpPr txBox="1">
              <a:spLocks/>
            </p:cNvSpPr>
            <p:nvPr/>
          </p:nvSpPr>
          <p:spPr>
            <a:xfrm>
              <a:off x="7575578" y="2196368"/>
              <a:ext cx="65108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a:t>
              </a:r>
            </a:p>
          </p:txBody>
        </p:sp>
        <p:sp>
          <p:nvSpPr>
            <p:cNvPr id="97" name="Title 1">
              <a:extLst>
                <a:ext uri="{FF2B5EF4-FFF2-40B4-BE49-F238E27FC236}">
                  <a16:creationId xmlns:a16="http://schemas.microsoft.com/office/drawing/2014/main" id="{DD85A4A6-7055-4D0D-87E0-AC6E78B134DC}"/>
                </a:ext>
              </a:extLst>
            </p:cNvPr>
            <p:cNvSpPr txBox="1">
              <a:spLocks/>
            </p:cNvSpPr>
            <p:nvPr/>
          </p:nvSpPr>
          <p:spPr>
            <a:xfrm>
              <a:off x="7620707" y="2504954"/>
              <a:ext cx="56082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98" name="Group 97">
              <a:extLst>
                <a:ext uri="{FF2B5EF4-FFF2-40B4-BE49-F238E27FC236}">
                  <a16:creationId xmlns:a16="http://schemas.microsoft.com/office/drawing/2014/main" id="{DA04B25F-25A0-4BE6-9C33-25813A8ED33E}"/>
                </a:ext>
              </a:extLst>
            </p:cNvPr>
            <p:cNvGrpSpPr/>
            <p:nvPr/>
          </p:nvGrpSpPr>
          <p:grpSpPr>
            <a:xfrm>
              <a:off x="7586363" y="2765789"/>
              <a:ext cx="629512" cy="638065"/>
              <a:chOff x="2288401" y="2560320"/>
              <a:chExt cx="584604" cy="592548"/>
            </a:xfrm>
          </p:grpSpPr>
          <p:sp>
            <p:nvSpPr>
              <p:cNvPr id="99" name="Freeform: Shape 98">
                <a:extLst>
                  <a:ext uri="{FF2B5EF4-FFF2-40B4-BE49-F238E27FC236}">
                    <a16:creationId xmlns:a16="http://schemas.microsoft.com/office/drawing/2014/main" id="{C2EE0922-0210-409A-82B0-BC30976DCEF9}"/>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C504E019-84D5-4A12-B083-487C48023306}"/>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87B92513-0509-4F51-8854-5C9BD30BE9B4}"/>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3C3EF221-6133-4C1F-8FDA-846612E2425C}"/>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103" name="Title 1">
              <a:extLst>
                <a:ext uri="{FF2B5EF4-FFF2-40B4-BE49-F238E27FC236}">
                  <a16:creationId xmlns:a16="http://schemas.microsoft.com/office/drawing/2014/main" id="{BDA7F60F-6214-4A98-86C1-FAA43DA49937}"/>
                </a:ext>
              </a:extLst>
            </p:cNvPr>
            <p:cNvSpPr txBox="1">
              <a:spLocks/>
            </p:cNvSpPr>
            <p:nvPr/>
          </p:nvSpPr>
          <p:spPr>
            <a:xfrm>
              <a:off x="6738870" y="3895223"/>
              <a:ext cx="914195" cy="33855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00" spc="0">
                  <a:solidFill>
                    <a:srgbClr val="000000"/>
                  </a:solidFill>
                  <a:latin typeface="Segoe UI Semibold" panose="020B0702040204020203" pitchFamily="34" charset="0"/>
                  <a:cs typeface="Segoe UI Semibold" panose="020B0702040204020203" pitchFamily="34" charset="0"/>
                </a:rPr>
                <a:t>Kubernetes control plane</a:t>
              </a:r>
            </a:p>
          </p:txBody>
        </p:sp>
        <p:cxnSp>
          <p:nvCxnSpPr>
            <p:cNvPr id="104" name="Connector: Elbow 103">
              <a:extLst>
                <a:ext uri="{FF2B5EF4-FFF2-40B4-BE49-F238E27FC236}">
                  <a16:creationId xmlns:a16="http://schemas.microsoft.com/office/drawing/2014/main" id="{A2149D1D-7A1B-40A5-87F2-74479F24F2BD}"/>
                </a:ext>
              </a:extLst>
            </p:cNvPr>
            <p:cNvCxnSpPr>
              <a:cxnSpLocks/>
              <a:stCxn id="103" idx="0"/>
              <a:endCxn id="86" idx="2"/>
            </p:cNvCxnSpPr>
            <p:nvPr/>
          </p:nvCxnSpPr>
          <p:spPr>
            <a:xfrm rot="16200000" flipV="1">
              <a:off x="6657106" y="3356361"/>
              <a:ext cx="370440" cy="707284"/>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5A8A9768-4285-4D9D-8AC3-87AA71543803}"/>
                </a:ext>
              </a:extLst>
            </p:cNvPr>
            <p:cNvCxnSpPr>
              <a:cxnSpLocks/>
              <a:stCxn id="103" idx="0"/>
              <a:endCxn id="95" idx="2"/>
            </p:cNvCxnSpPr>
            <p:nvPr/>
          </p:nvCxnSpPr>
          <p:spPr>
            <a:xfrm rot="5400000" flipH="1" flipV="1">
              <a:off x="7363323" y="3357428"/>
              <a:ext cx="370440" cy="705151"/>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6" name="Title 1">
              <a:extLst>
                <a:ext uri="{FF2B5EF4-FFF2-40B4-BE49-F238E27FC236}">
                  <a16:creationId xmlns:a16="http://schemas.microsoft.com/office/drawing/2014/main" id="{E85D955B-2570-4C1F-8124-4095616CEB0E}"/>
                </a:ext>
              </a:extLst>
            </p:cNvPr>
            <p:cNvSpPr txBox="1">
              <a:spLocks/>
            </p:cNvSpPr>
            <p:nvPr/>
          </p:nvSpPr>
          <p:spPr>
            <a:xfrm>
              <a:off x="9013002" y="3437264"/>
              <a:ext cx="153634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Azure Container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Instances (ACI)</a:t>
              </a:r>
            </a:p>
          </p:txBody>
        </p:sp>
        <p:grpSp>
          <p:nvGrpSpPr>
            <p:cNvPr id="107" name="Group 106">
              <a:extLst>
                <a:ext uri="{FF2B5EF4-FFF2-40B4-BE49-F238E27FC236}">
                  <a16:creationId xmlns:a16="http://schemas.microsoft.com/office/drawing/2014/main" id="{09F73F26-445E-41E6-8301-E83383F8A61C}"/>
                </a:ext>
              </a:extLst>
            </p:cNvPr>
            <p:cNvGrpSpPr/>
            <p:nvPr/>
          </p:nvGrpSpPr>
          <p:grpSpPr>
            <a:xfrm>
              <a:off x="9013003" y="3881113"/>
              <a:ext cx="1565374" cy="1576264"/>
              <a:chOff x="8228137" y="3881113"/>
              <a:chExt cx="1565374" cy="1576264"/>
            </a:xfrm>
          </p:grpSpPr>
          <p:sp>
            <p:nvSpPr>
              <p:cNvPr id="108" name="Rectangle: Rounded Corners 118">
                <a:extLst>
                  <a:ext uri="{FF2B5EF4-FFF2-40B4-BE49-F238E27FC236}">
                    <a16:creationId xmlns:a16="http://schemas.microsoft.com/office/drawing/2014/main" id="{9E7815A7-61FD-4B8F-8E58-BB58F8E2DF31}"/>
                  </a:ext>
                </a:extLst>
              </p:cNvPr>
              <p:cNvSpPr/>
              <p:nvPr/>
            </p:nvSpPr>
            <p:spPr bwMode="auto">
              <a:xfrm>
                <a:off x="8228137" y="3881113"/>
                <a:ext cx="1565374" cy="157626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9" name="Title 1">
                <a:extLst>
                  <a:ext uri="{FF2B5EF4-FFF2-40B4-BE49-F238E27FC236}">
                    <a16:creationId xmlns:a16="http://schemas.microsoft.com/office/drawing/2014/main" id="{1652F37C-68C0-4B93-BD1A-DD531C7F71DB}"/>
                  </a:ext>
                </a:extLst>
              </p:cNvPr>
              <p:cNvSpPr txBox="1">
                <a:spLocks/>
              </p:cNvSpPr>
              <p:nvPr/>
            </p:nvSpPr>
            <p:spPr>
              <a:xfrm>
                <a:off x="8621536" y="4012870"/>
                <a:ext cx="77857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cxnSp>
          <p:nvCxnSpPr>
            <p:cNvPr id="110" name="Straight Arrow Connector 109">
              <a:extLst>
                <a:ext uri="{FF2B5EF4-FFF2-40B4-BE49-F238E27FC236}">
                  <a16:creationId xmlns:a16="http://schemas.microsoft.com/office/drawing/2014/main" id="{ECFA73B3-B3DC-4DE9-A790-2F30E480582F}"/>
                </a:ext>
              </a:extLst>
            </p:cNvPr>
            <p:cNvCxnSpPr>
              <a:cxnSpLocks/>
            </p:cNvCxnSpPr>
            <p:nvPr/>
          </p:nvCxnSpPr>
          <p:spPr>
            <a:xfrm>
              <a:off x="7726388" y="4835207"/>
              <a:ext cx="127719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8">
              <a:extLst>
                <a:ext uri="{FF2B5EF4-FFF2-40B4-BE49-F238E27FC236}">
                  <a16:creationId xmlns:a16="http://schemas.microsoft.com/office/drawing/2014/main" id="{57317407-E990-4433-98D7-6762955262A1}"/>
                </a:ext>
              </a:extLst>
            </p:cNvPr>
            <p:cNvSpPr/>
            <p:nvPr/>
          </p:nvSpPr>
          <p:spPr bwMode="auto">
            <a:xfrm>
              <a:off x="6663416" y="4304855"/>
              <a:ext cx="1062972" cy="106070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12" name="Group 111">
              <a:extLst>
                <a:ext uri="{FF2B5EF4-FFF2-40B4-BE49-F238E27FC236}">
                  <a16:creationId xmlns:a16="http://schemas.microsoft.com/office/drawing/2014/main" id="{F7702660-DE41-4752-AF88-72B12F793534}"/>
                </a:ext>
              </a:extLst>
            </p:cNvPr>
            <p:cNvGrpSpPr/>
            <p:nvPr/>
          </p:nvGrpSpPr>
          <p:grpSpPr>
            <a:xfrm>
              <a:off x="6905111" y="4411376"/>
              <a:ext cx="579583" cy="285236"/>
              <a:chOff x="7548107" y="3974103"/>
              <a:chExt cx="579583" cy="285236"/>
            </a:xfrm>
          </p:grpSpPr>
          <p:sp>
            <p:nvSpPr>
              <p:cNvPr id="113" name="Freeform: Shape 112">
                <a:extLst>
                  <a:ext uri="{FF2B5EF4-FFF2-40B4-BE49-F238E27FC236}">
                    <a16:creationId xmlns:a16="http://schemas.microsoft.com/office/drawing/2014/main" id="{43285338-E73F-4BD6-A6CC-A78C672D2950}"/>
                  </a:ext>
                </a:extLst>
              </p:cNvPr>
              <p:cNvSpPr/>
              <p:nvPr/>
            </p:nvSpPr>
            <p:spPr>
              <a:xfrm>
                <a:off x="7548107"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EF1F89C7-0194-4694-B929-F05B746A5852}"/>
                  </a:ext>
                </a:extLst>
              </p:cNvPr>
              <p:cNvSpPr/>
              <p:nvPr/>
            </p:nvSpPr>
            <p:spPr>
              <a:xfrm>
                <a:off x="7867419"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
          <p:nvSpPr>
            <p:cNvPr id="115" name="Freeform: Shape 114">
              <a:extLst>
                <a:ext uri="{FF2B5EF4-FFF2-40B4-BE49-F238E27FC236}">
                  <a16:creationId xmlns:a16="http://schemas.microsoft.com/office/drawing/2014/main" id="{AB3C3792-3543-4620-B002-D8AB5B83C4AE}"/>
                </a:ext>
              </a:extLst>
            </p:cNvPr>
            <p:cNvSpPr/>
            <p:nvPr/>
          </p:nvSpPr>
          <p:spPr>
            <a:xfrm>
              <a:off x="6745455"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6" name="Freeform: Shape 115">
              <a:extLst>
                <a:ext uri="{FF2B5EF4-FFF2-40B4-BE49-F238E27FC236}">
                  <a16:creationId xmlns:a16="http://schemas.microsoft.com/office/drawing/2014/main" id="{8E28AAA8-31B2-4BE5-8937-AF6EEE4E35C1}"/>
                </a:ext>
              </a:extLst>
            </p:cNvPr>
            <p:cNvSpPr/>
            <p:nvPr/>
          </p:nvSpPr>
          <p:spPr>
            <a:xfrm>
              <a:off x="7064767"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nvGrpSpPr>
            <p:cNvPr id="117" name="Group 116">
              <a:extLst>
                <a:ext uri="{FF2B5EF4-FFF2-40B4-BE49-F238E27FC236}">
                  <a16:creationId xmlns:a16="http://schemas.microsoft.com/office/drawing/2014/main" id="{D17AC927-012D-4D20-8202-63F70836AF6F}"/>
                </a:ext>
              </a:extLst>
            </p:cNvPr>
            <p:cNvGrpSpPr/>
            <p:nvPr/>
          </p:nvGrpSpPr>
          <p:grpSpPr>
            <a:xfrm>
              <a:off x="6905111" y="4973803"/>
              <a:ext cx="579583" cy="285236"/>
              <a:chOff x="7548107" y="3974103"/>
              <a:chExt cx="579583" cy="285236"/>
            </a:xfrm>
          </p:grpSpPr>
          <p:sp>
            <p:nvSpPr>
              <p:cNvPr id="118" name="Freeform: Shape 117">
                <a:extLst>
                  <a:ext uri="{FF2B5EF4-FFF2-40B4-BE49-F238E27FC236}">
                    <a16:creationId xmlns:a16="http://schemas.microsoft.com/office/drawing/2014/main" id="{72A5344C-0637-4A74-9F67-F7A311AC5EC9}"/>
                  </a:ext>
                </a:extLst>
              </p:cNvPr>
              <p:cNvSpPr/>
              <p:nvPr/>
            </p:nvSpPr>
            <p:spPr>
              <a:xfrm>
                <a:off x="7548107"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8D009F2A-784D-498C-AA56-8BAE65374266}"/>
                  </a:ext>
                </a:extLst>
              </p:cNvPr>
              <p:cNvSpPr/>
              <p:nvPr/>
            </p:nvSpPr>
            <p:spPr>
              <a:xfrm>
                <a:off x="7867419"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
          <p:nvSpPr>
            <p:cNvPr id="120" name="Freeform: Shape 119">
              <a:extLst>
                <a:ext uri="{FF2B5EF4-FFF2-40B4-BE49-F238E27FC236}">
                  <a16:creationId xmlns:a16="http://schemas.microsoft.com/office/drawing/2014/main" id="{7D515CE3-AD32-441A-874A-95634CB45055}"/>
                </a:ext>
              </a:extLst>
            </p:cNvPr>
            <p:cNvSpPr/>
            <p:nvPr/>
          </p:nvSpPr>
          <p:spPr>
            <a:xfrm>
              <a:off x="7384079"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E25A068B-F9BE-4A27-9D49-D154E7B8B2EF}"/>
                </a:ext>
              </a:extLst>
            </p:cNvPr>
            <p:cNvSpPr/>
            <p:nvPr/>
          </p:nvSpPr>
          <p:spPr>
            <a:xfrm>
              <a:off x="7384079"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2" name="Freeform: Shape 121">
              <a:extLst>
                <a:ext uri="{FF2B5EF4-FFF2-40B4-BE49-F238E27FC236}">
                  <a16:creationId xmlns:a16="http://schemas.microsoft.com/office/drawing/2014/main" id="{7D5EA257-CC7D-4241-B28D-967F07F0F7F8}"/>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3" name="Freeform: Shape 122">
              <a:extLst>
                <a:ext uri="{FF2B5EF4-FFF2-40B4-BE49-F238E27FC236}">
                  <a16:creationId xmlns:a16="http://schemas.microsoft.com/office/drawing/2014/main" id="{2B45C6CC-25A0-4B19-A2D8-CD94E96A3BB3}"/>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4" name="Freeform: Shape 123">
              <a:extLst>
                <a:ext uri="{FF2B5EF4-FFF2-40B4-BE49-F238E27FC236}">
                  <a16:creationId xmlns:a16="http://schemas.microsoft.com/office/drawing/2014/main" id="{714DF1F8-E396-462E-93B1-49259C9535C5}"/>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nvGrpSpPr>
            <p:cNvPr id="125" name="Group 124">
              <a:extLst>
                <a:ext uri="{FF2B5EF4-FFF2-40B4-BE49-F238E27FC236}">
                  <a16:creationId xmlns:a16="http://schemas.microsoft.com/office/drawing/2014/main" id="{B6C2D86E-858D-4447-931F-F9EE63ECEAE1}"/>
                </a:ext>
              </a:extLst>
            </p:cNvPr>
            <p:cNvGrpSpPr/>
            <p:nvPr/>
          </p:nvGrpSpPr>
          <p:grpSpPr>
            <a:xfrm>
              <a:off x="9153926" y="4690782"/>
              <a:ext cx="1283529" cy="285236"/>
              <a:chOff x="8369060" y="4322481"/>
              <a:chExt cx="1283529" cy="285236"/>
            </a:xfrm>
          </p:grpSpPr>
          <p:sp>
            <p:nvSpPr>
              <p:cNvPr id="126" name="Freeform: Shape 125">
                <a:extLst>
                  <a:ext uri="{FF2B5EF4-FFF2-40B4-BE49-F238E27FC236}">
                    <a16:creationId xmlns:a16="http://schemas.microsoft.com/office/drawing/2014/main" id="{085C0601-4258-43B2-AD17-55758E411E89}"/>
                  </a:ext>
                </a:extLst>
              </p:cNvPr>
              <p:cNvSpPr/>
              <p:nvPr/>
            </p:nvSpPr>
            <p:spPr>
              <a:xfrm>
                <a:off x="8369060"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7" name="Freeform: Shape 126">
                <a:extLst>
                  <a:ext uri="{FF2B5EF4-FFF2-40B4-BE49-F238E27FC236}">
                    <a16:creationId xmlns:a16="http://schemas.microsoft.com/office/drawing/2014/main" id="{0DD46FEF-17A7-49D1-8FD8-C8E07AEDAEAC}"/>
                  </a:ext>
                </a:extLst>
              </p:cNvPr>
              <p:cNvSpPr/>
              <p:nvPr/>
            </p:nvSpPr>
            <p:spPr>
              <a:xfrm>
                <a:off x="8710146"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0" name="Freeform: Shape 129">
                <a:extLst>
                  <a:ext uri="{FF2B5EF4-FFF2-40B4-BE49-F238E27FC236}">
                    <a16:creationId xmlns:a16="http://schemas.microsoft.com/office/drawing/2014/main" id="{ECDD6895-6B57-491A-927B-A889F7A48D84}"/>
                  </a:ext>
                </a:extLst>
              </p:cNvPr>
              <p:cNvSpPr/>
              <p:nvPr/>
            </p:nvSpPr>
            <p:spPr>
              <a:xfrm>
                <a:off x="9051232"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1" name="Freeform: Shape 130">
                <a:extLst>
                  <a:ext uri="{FF2B5EF4-FFF2-40B4-BE49-F238E27FC236}">
                    <a16:creationId xmlns:a16="http://schemas.microsoft.com/office/drawing/2014/main" id="{4BA4A718-DA34-4865-AA95-4A56868F5029}"/>
                  </a:ext>
                </a:extLst>
              </p:cNvPr>
              <p:cNvSpPr/>
              <p:nvPr/>
            </p:nvSpPr>
            <p:spPr>
              <a:xfrm>
                <a:off x="9392318"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grpSp>
          <p:nvGrpSpPr>
            <p:cNvPr id="133" name="Group 132">
              <a:extLst>
                <a:ext uri="{FF2B5EF4-FFF2-40B4-BE49-F238E27FC236}">
                  <a16:creationId xmlns:a16="http://schemas.microsoft.com/office/drawing/2014/main" id="{7653B254-394C-462C-B079-B3B6ADE0B45F}"/>
                </a:ext>
              </a:extLst>
            </p:cNvPr>
            <p:cNvGrpSpPr/>
            <p:nvPr/>
          </p:nvGrpSpPr>
          <p:grpSpPr>
            <a:xfrm>
              <a:off x="9153926" y="4690782"/>
              <a:ext cx="1283529" cy="285236"/>
              <a:chOff x="9030356" y="4678076"/>
              <a:chExt cx="1283529" cy="285236"/>
            </a:xfrm>
          </p:grpSpPr>
          <p:sp>
            <p:nvSpPr>
              <p:cNvPr id="134" name="Freeform: Shape 133">
                <a:extLst>
                  <a:ext uri="{FF2B5EF4-FFF2-40B4-BE49-F238E27FC236}">
                    <a16:creationId xmlns:a16="http://schemas.microsoft.com/office/drawing/2014/main" id="{1F1ED034-0132-44D3-AEBC-7FD50868B8A7}"/>
                  </a:ext>
                </a:extLst>
              </p:cNvPr>
              <p:cNvSpPr/>
              <p:nvPr/>
            </p:nvSpPr>
            <p:spPr>
              <a:xfrm>
                <a:off x="9030356"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5" name="Freeform: Shape 134">
                <a:extLst>
                  <a:ext uri="{FF2B5EF4-FFF2-40B4-BE49-F238E27FC236}">
                    <a16:creationId xmlns:a16="http://schemas.microsoft.com/office/drawing/2014/main" id="{8335EBF8-BBF9-4E6C-B6E8-7356C1803835}"/>
                  </a:ext>
                </a:extLst>
              </p:cNvPr>
              <p:cNvSpPr/>
              <p:nvPr/>
            </p:nvSpPr>
            <p:spPr>
              <a:xfrm>
                <a:off x="9371442"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6" name="Freeform: Shape 135">
                <a:extLst>
                  <a:ext uri="{FF2B5EF4-FFF2-40B4-BE49-F238E27FC236}">
                    <a16:creationId xmlns:a16="http://schemas.microsoft.com/office/drawing/2014/main" id="{646429B2-BE54-4BD6-A70D-06A2997F1C78}"/>
                  </a:ext>
                </a:extLst>
              </p:cNvPr>
              <p:cNvSpPr/>
              <p:nvPr/>
            </p:nvSpPr>
            <p:spPr>
              <a:xfrm>
                <a:off x="9712528"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7" name="Freeform: Shape 136">
                <a:extLst>
                  <a:ext uri="{FF2B5EF4-FFF2-40B4-BE49-F238E27FC236}">
                    <a16:creationId xmlns:a16="http://schemas.microsoft.com/office/drawing/2014/main" id="{8A5D3813-C352-4292-A0AA-FE145188DBEC}"/>
                  </a:ext>
                </a:extLst>
              </p:cNvPr>
              <p:cNvSpPr/>
              <p:nvPr/>
            </p:nvSpPr>
            <p:spPr>
              <a:xfrm>
                <a:off x="10053614"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grpSp>
          <p:nvGrpSpPr>
            <p:cNvPr id="138" name="Group 137">
              <a:extLst>
                <a:ext uri="{FF2B5EF4-FFF2-40B4-BE49-F238E27FC236}">
                  <a16:creationId xmlns:a16="http://schemas.microsoft.com/office/drawing/2014/main" id="{47039C71-5BA7-4DA6-935F-0010ADA9B377}"/>
                </a:ext>
              </a:extLst>
            </p:cNvPr>
            <p:cNvGrpSpPr/>
            <p:nvPr/>
          </p:nvGrpSpPr>
          <p:grpSpPr>
            <a:xfrm>
              <a:off x="7946385" y="4932081"/>
              <a:ext cx="837199" cy="662883"/>
              <a:chOff x="7161519" y="4932081"/>
              <a:chExt cx="837199" cy="662883"/>
            </a:xfrm>
          </p:grpSpPr>
          <p:sp>
            <p:nvSpPr>
              <p:cNvPr id="139" name="plug" title="Icon of a power plug showing an A to B connection">
                <a:extLst>
                  <a:ext uri="{FF2B5EF4-FFF2-40B4-BE49-F238E27FC236}">
                    <a16:creationId xmlns:a16="http://schemas.microsoft.com/office/drawing/2014/main" id="{2B05B2C3-AFAD-4974-944C-176FA7421C63}"/>
                  </a:ext>
                </a:extLst>
              </p:cNvPr>
              <p:cNvSpPr>
                <a:spLocks noChangeAspect="1" noEditPoints="1"/>
              </p:cNvSpPr>
              <p:nvPr/>
            </p:nvSpPr>
            <p:spPr bwMode="auto">
              <a:xfrm>
                <a:off x="7372363" y="4932081"/>
                <a:ext cx="415511" cy="39385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3" name="Title 1">
                <a:extLst>
                  <a:ext uri="{FF2B5EF4-FFF2-40B4-BE49-F238E27FC236}">
                    <a16:creationId xmlns:a16="http://schemas.microsoft.com/office/drawing/2014/main" id="{C3E8FB07-FCDB-4C58-B4F6-467056C13696}"/>
                  </a:ext>
                </a:extLst>
              </p:cNvPr>
              <p:cNvSpPr txBox="1">
                <a:spLocks/>
              </p:cNvSpPr>
              <p:nvPr/>
            </p:nvSpPr>
            <p:spPr>
              <a:xfrm>
                <a:off x="7161519" y="5425687"/>
                <a:ext cx="837199" cy="1692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00" spc="0">
                    <a:solidFill>
                      <a:srgbClr val="000000"/>
                    </a:solidFill>
                    <a:latin typeface="Segoe UI Semibold" panose="020B0702040204020203" pitchFamily="34" charset="0"/>
                    <a:cs typeface="Segoe UI Semibold" panose="020B0702040204020203" pitchFamily="34" charset="0"/>
                  </a:rPr>
                  <a:t>Virtual node</a:t>
                </a:r>
              </a:p>
            </p:txBody>
          </p:sp>
        </p:grpSp>
      </p:grpSp>
    </p:spTree>
    <p:extLst>
      <p:ext uri="{BB962C8B-B14F-4D97-AF65-F5344CB8AC3E}">
        <p14:creationId xmlns:p14="http://schemas.microsoft.com/office/powerpoint/2010/main" val="4172630192"/>
      </p:ext>
    </p:extLst>
  </p:cSld>
  <p:clrMapOvr>
    <a:masterClrMapping/>
  </p:clrMapOvr>
  <p:transition>
    <p:fade/>
  </p:transition>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5418</Words>
  <Application>Microsoft Office PowerPoint</Application>
  <PresentationFormat>Custom</PresentationFormat>
  <Paragraphs>1033</Paragraphs>
  <Slides>48</Slides>
  <Notes>38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48</vt:i4>
      </vt:variant>
    </vt:vector>
  </HeadingPairs>
  <TitlesOfParts>
    <vt:vector size="63" baseType="lpstr">
      <vt:lpstr>Arial</vt:lpstr>
      <vt:lpstr>Calibri</vt:lpstr>
      <vt:lpstr>Calibri Light</vt:lpstr>
      <vt:lpstr>Consolas</vt:lpstr>
      <vt:lpstr>Courier New</vt:lpstr>
      <vt:lpstr>Segoe UI</vt:lpstr>
      <vt:lpstr>Segoe UI Light</vt:lpstr>
      <vt:lpstr>Segoe UI Semibold</vt:lpstr>
      <vt:lpstr>Segoe UI Semilight</vt:lpstr>
      <vt:lpstr>Symbol</vt:lpstr>
      <vt:lpstr>Wingdings</vt:lpstr>
      <vt:lpstr>Dynamics 365</vt:lpstr>
      <vt:lpstr>Reinventing Productivity</vt:lpstr>
      <vt:lpstr>2_Office Theme</vt:lpstr>
      <vt:lpstr>1_Black Template</vt:lpstr>
      <vt:lpstr>Kubernetes 101</vt:lpstr>
      <vt:lpstr>Kubernetes: deploy and manage containerized workloads/services at scale</vt:lpstr>
      <vt:lpstr>Kubernetes is complex</vt:lpstr>
      <vt:lpstr>How does Kubernetes work?</vt:lpstr>
      <vt:lpstr>For Infrastructure and Operations managers</vt:lpstr>
      <vt:lpstr>Increase operational efficiency</vt:lpstr>
      <vt:lpstr>Increased operational efficiency</vt:lpstr>
      <vt:lpstr>Azure makes Kubernetes easier</vt:lpstr>
      <vt:lpstr>Serverless Kubernetes using AKS virtual nodes</vt:lpstr>
      <vt:lpstr>Horizontal Pod Autoscaler</vt:lpstr>
      <vt:lpstr>Cluster Autoscaler</vt:lpstr>
      <vt:lpstr>Service Mesh Interface (SMI)</vt:lpstr>
      <vt:lpstr>Azure Storage options</vt:lpstr>
      <vt:lpstr>For developers and DevOps specialists</vt:lpstr>
      <vt:lpstr>Accelerate containerized development an iterative Kubernetes development experience for teams with integrated CI/CD  </vt:lpstr>
      <vt:lpstr>Azure makes Kubernetes easier</vt:lpstr>
      <vt:lpstr>Unmatched agility</vt:lpstr>
      <vt:lpstr>Azure Pipelines for AKS</vt:lpstr>
      <vt:lpstr>GitHub Actions for Kubernetes on Azure</vt:lpstr>
      <vt:lpstr>Azure Container Registry geo-replication</vt:lpstr>
      <vt:lpstr>Kubernetes-based event-driven auto-scaling (KEDA)</vt:lpstr>
      <vt:lpstr>Azure Monitor for containers</vt:lpstr>
      <vt:lpstr>AKS diagnostics</vt:lpstr>
      <vt:lpstr>Azure Monitor for containers</vt:lpstr>
      <vt:lpstr>API-driven development with Kubernetes:</vt:lpstr>
      <vt:lpstr>API-driven development with Kubernetes: architecture </vt:lpstr>
      <vt:lpstr>API-driven development with Kubernetes: benefits</vt:lpstr>
      <vt:lpstr>Security &amp; Networking</vt:lpstr>
      <vt:lpstr>Identity</vt:lpstr>
      <vt:lpstr>Identity and access management through AAD and RBAC</vt:lpstr>
      <vt:lpstr>Pod identity</vt:lpstr>
      <vt:lpstr>Image Security</vt:lpstr>
      <vt:lpstr>Networking</vt:lpstr>
      <vt:lpstr>Secure network communications with VNET and CNI</vt:lpstr>
      <vt:lpstr>Governance</vt:lpstr>
      <vt:lpstr>Azure Pipelines build audit &amp; enforcement using Azure Policy</vt:lpstr>
      <vt:lpstr>Azure Policy for clusters</vt:lpstr>
      <vt:lpstr>Threat protection Automated threat detection and best practices recommendation for Kubernetes clusters using advanced analytics from Azure Security Center</vt:lpstr>
      <vt:lpstr>AKS Support in Azure Security Center</vt:lpstr>
      <vt:lpstr>Security summary</vt:lpstr>
      <vt:lpstr>Run anything, anywhere</vt:lpstr>
      <vt:lpstr>Run anything, anywhere</vt:lpstr>
      <vt:lpstr>Azure Kubernetes Service (AKS) support for Windows Server Containers</vt:lpstr>
      <vt:lpstr>Azure Hybrid Innovation anywhere with Azure</vt:lpstr>
      <vt:lpstr>Azure Arc Bring Azure services and management to any infrastructure</vt:lpstr>
      <vt:lpstr>Azure Arc | Customer use cases</vt:lpstr>
      <vt:lpstr>Azure Arc-enabled Kubernetes clusters</vt:lpstr>
      <vt:lpstr>Azure application services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2021-10-07T17:05:40Z</dcterms:created>
  <dcterms:modified xsi:type="dcterms:W3CDTF">2023-05-18T09:24:56Z</dcterms:modified>
</cp:coreProperties>
</file>